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7" r:id="rId2"/>
    <p:sldId id="284" r:id="rId3"/>
    <p:sldId id="301" r:id="rId4"/>
    <p:sldId id="287" r:id="rId5"/>
    <p:sldId id="302" r:id="rId6"/>
    <p:sldId id="285" r:id="rId7"/>
    <p:sldId id="303" r:id="rId8"/>
    <p:sldId id="305" r:id="rId9"/>
    <p:sldId id="310" r:id="rId10"/>
    <p:sldId id="317" r:id="rId11"/>
    <p:sldId id="311" r:id="rId12"/>
    <p:sldId id="306" r:id="rId13"/>
    <p:sldId id="307" r:id="rId14"/>
    <p:sldId id="312" r:id="rId15"/>
    <p:sldId id="313" r:id="rId16"/>
    <p:sldId id="309" r:id="rId17"/>
    <p:sldId id="314" r:id="rId18"/>
    <p:sldId id="315" r:id="rId19"/>
    <p:sldId id="316" r:id="rId20"/>
    <p:sldId id="293" r:id="rId21"/>
    <p:sldId id="31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641"/>
    <a:srgbClr val="8D7545"/>
    <a:srgbClr val="CDBF97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9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BD26-6F24-456C-A489-72630F8D8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5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572A5-F2A3-4F74-BE72-B3994F6A5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68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11" Type="http://schemas.openxmlformats.org/officeDocument/2006/relationships/image" Target="../media/image17.gif"/><Relationship Id="rId5" Type="http://schemas.openxmlformats.org/officeDocument/2006/relationships/slide" Target="slide15.xml"/><Relationship Id="rId10" Type="http://schemas.openxmlformats.org/officeDocument/2006/relationships/image" Target="../media/image16.gif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9" y="2086284"/>
            <a:ext cx="3646238" cy="4771716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30F5B51-47F1-4FD8-8F1E-A019075A81A2}"/>
              </a:ext>
            </a:extLst>
          </p:cNvPr>
          <p:cNvSpPr txBox="1"/>
          <p:nvPr/>
        </p:nvSpPr>
        <p:spPr>
          <a:xfrm>
            <a:off x="6992968" y="1651146"/>
            <a:ext cx="4724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smtClean="0">
                <a:solidFill>
                  <a:srgbClr val="945641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ĐẠO ĐỨC</a:t>
            </a:r>
            <a:endParaRPr lang="zh-CN" altLang="en-US" sz="8800" b="1" dirty="0">
              <a:solidFill>
                <a:srgbClr val="945641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07307838-D627-4CBA-A955-D7883BF04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6595" y="-1387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67853" y="1129403"/>
            <a:ext cx="1885013" cy="111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 smtClean="0"/>
              <a:t>Bài</a:t>
            </a:r>
            <a:r>
              <a:rPr lang="en-US" altLang="en-US" b="1" u="sng" dirty="0" smtClean="0"/>
              <a:t> 3</a:t>
            </a:r>
            <a:r>
              <a:rPr lang="en-US" altLang="en-US" dirty="0" smtClean="0"/>
              <a:t>: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67853" y="1861279"/>
            <a:ext cx="1023453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</a:rPr>
              <a:t>Em</a:t>
            </a:r>
            <a:r>
              <a:rPr lang="en-US" altLang="en-US" sz="36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giới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thiệu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mẩu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chuyện</a:t>
            </a:r>
            <a:r>
              <a:rPr lang="en-US" altLang="en-US" sz="3600" b="1" dirty="0">
                <a:solidFill>
                  <a:srgbClr val="002060"/>
                </a:solidFill>
              </a:rPr>
              <a:t> , </a:t>
            </a:r>
            <a:r>
              <a:rPr lang="en-US" altLang="en-US" sz="3600" b="1" dirty="0" err="1">
                <a:solidFill>
                  <a:srgbClr val="002060"/>
                </a:solidFill>
              </a:rPr>
              <a:t>thơ</a:t>
            </a:r>
            <a:r>
              <a:rPr lang="en-US" altLang="en-US" sz="3600" b="1" dirty="0">
                <a:solidFill>
                  <a:srgbClr val="002060"/>
                </a:solidFill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</a:rPr>
              <a:t>ca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dao</a:t>
            </a:r>
            <a:r>
              <a:rPr lang="en-US" altLang="en-US" sz="3600" b="1" dirty="0">
                <a:solidFill>
                  <a:srgbClr val="002060"/>
                </a:solidFill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</a:rPr>
              <a:t>tục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</a:rPr>
              <a:t> ,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hát</a:t>
            </a:r>
            <a:r>
              <a:rPr lang="en-US" altLang="en-US" sz="3600" b="1" dirty="0">
                <a:solidFill>
                  <a:srgbClr val="002060"/>
                </a:solidFill>
              </a:rPr>
              <a:t> …</a:t>
            </a:r>
            <a:r>
              <a:rPr lang="en-US" altLang="en-US" sz="3600" b="1" dirty="0" err="1">
                <a:solidFill>
                  <a:srgbClr val="002060"/>
                </a:solidFill>
              </a:rPr>
              <a:t>đã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sưu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tầm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liên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quan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đến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việc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kiệm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tiền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2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03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VUI HỌC TẬP</a:t>
            </a:r>
          </a:p>
        </p:txBody>
      </p:sp>
    </p:spTree>
    <p:extLst>
      <p:ext uri="{BB962C8B-B14F-4D97-AF65-F5344CB8AC3E}">
        <p14:creationId xmlns:p14="http://schemas.microsoft.com/office/powerpoint/2010/main" val="1336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38843" y="1074580"/>
            <a:ext cx="1564783" cy="548962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100000">
                <a:srgbClr val="3535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AutoShap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97398" y="2893454"/>
            <a:ext cx="1564783" cy="548962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003626" y="4748817"/>
            <a:ext cx="1564783" cy="548962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100000">
                <a:srgbClr val="3535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02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00780" y="5457156"/>
            <a:ext cx="1564783" cy="548962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03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883057" y="4482385"/>
            <a:ext cx="1564783" cy="548962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100000">
                <a:srgbClr val="3535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04" name="AutoShap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723289" y="3043170"/>
            <a:ext cx="1600200" cy="533400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AutoShape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9343084" y="1285471"/>
            <a:ext cx="1600200" cy="533400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100000">
                <a:srgbClr val="3535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7186" name="Picture 33" descr="question_float_from_box_hg_cl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46" y="1176270"/>
            <a:ext cx="15541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34" descr="question_pop_up_from_box_hg_cl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92" y="2367835"/>
            <a:ext cx="15541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9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ua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val 3"/>
          <p:cNvSpPr>
            <a:spLocks noChangeArrowheads="1"/>
          </p:cNvSpPr>
          <p:nvPr/>
        </p:nvSpPr>
        <p:spPr bwMode="auto">
          <a:xfrm>
            <a:off x="264612" y="3882622"/>
            <a:ext cx="1075998" cy="96747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17011" y="861157"/>
            <a:ext cx="11186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786030" y="1763871"/>
            <a:ext cx="86587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650010" y="2682293"/>
            <a:ext cx="90419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691425" y="4039045"/>
            <a:ext cx="89930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50010" y="5579354"/>
            <a:ext cx="86397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30" name="Picture 10" descr="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1" y="2929845"/>
            <a:ext cx="9235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1" y="4092856"/>
            <a:ext cx="9235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1" y="5579354"/>
            <a:ext cx="9235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4" y="1863741"/>
            <a:ext cx="9235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853225" y="1922860"/>
            <a:ext cx="126994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853225" y="1922860"/>
            <a:ext cx="126994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8272" name="Text Box 8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9697" y="5939308"/>
            <a:ext cx="17273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137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725510" y="3736915"/>
            <a:ext cx="914400" cy="76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157436" y="2122429"/>
            <a:ext cx="71282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157436" y="2889191"/>
            <a:ext cx="4238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944710" y="3667074"/>
            <a:ext cx="69212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944710" y="4422715"/>
            <a:ext cx="419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88925" y="2158432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88925" y="2158432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88925" y="2158432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3388" name="Text Box 78"/>
          <p:cNvSpPr txBox="1">
            <a:spLocks noChangeArrowheads="1"/>
          </p:cNvSpPr>
          <p:nvPr/>
        </p:nvSpPr>
        <p:spPr bwMode="auto">
          <a:xfrm>
            <a:off x="288925" y="830502"/>
            <a:ext cx="104649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9" name="Picture 79" descr="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1" y="3051116"/>
            <a:ext cx="504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0" name="Picture 80" descr="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0" y="3813116"/>
            <a:ext cx="4953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1" name="Picture 81" descr="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1" y="4584641"/>
            <a:ext cx="504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2" name="Picture 82" descr="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1" y="2289116"/>
            <a:ext cx="5619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8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9697" y="5939308"/>
            <a:ext cx="17273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117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734880" y="4535934"/>
            <a:ext cx="836343" cy="76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B050"/>
              </a:solidFill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106480" y="1513269"/>
            <a:ext cx="73079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003449" y="2518258"/>
            <a:ext cx="66833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003448" y="3457835"/>
            <a:ext cx="73079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106480" y="4483548"/>
            <a:ext cx="632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79449" y="1818069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79449" y="1818069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79449" y="1818069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14" name="Text Box 80"/>
          <p:cNvSpPr txBox="1">
            <a:spLocks noChangeArrowheads="1"/>
          </p:cNvSpPr>
          <p:nvPr/>
        </p:nvSpPr>
        <p:spPr bwMode="auto">
          <a:xfrm>
            <a:off x="479449" y="441186"/>
            <a:ext cx="103903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45" name="Picture 81" descr="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0" y="264684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6" name="Picture 82" descr="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8" y="360071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7" name="Picture 83" descr="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51" y="465682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8" name="Picture 84" descr="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80" y="164185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9697" y="5939308"/>
            <a:ext cx="17273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919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976907" y="3862049"/>
            <a:ext cx="1143000" cy="1143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2110" y="210809"/>
            <a:ext cx="1156522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577107" y="3073131"/>
            <a:ext cx="518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24707" y="4166849"/>
            <a:ext cx="74074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00907" y="5157449"/>
            <a:ext cx="533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nhiều quà vặt</a:t>
            </a:r>
          </a:p>
        </p:txBody>
      </p:sp>
      <p:pic>
        <p:nvPicPr>
          <p:cNvPr id="10" name="Picture 79" descr="b_md_wht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07" y="4014449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0" descr="c_sm_wht_ey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07" y="5157449"/>
            <a:ext cx="6683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1" descr="a_sm_wht_ey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07" y="3100049"/>
            <a:ext cx="7620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0069697" y="5939308"/>
            <a:ext cx="17273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013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98052" y="793124"/>
            <a:ext cx="98899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20616" y="2224825"/>
            <a:ext cx="872036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12800" y="3200400"/>
            <a:ext cx="914400" cy="76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799" y="838200"/>
            <a:ext cx="94756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199" y="3227388"/>
            <a:ext cx="64984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62200" y="4065588"/>
            <a:ext cx="73484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62199" y="4827588"/>
            <a:ext cx="8649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2" name="Text Box 78"/>
          <p:cNvSpPr txBox="1">
            <a:spLocks noChangeArrowheads="1"/>
          </p:cNvSpPr>
          <p:nvPr/>
        </p:nvSpPr>
        <p:spPr bwMode="auto">
          <a:xfrm>
            <a:off x="2362200" y="2451100"/>
            <a:ext cx="61378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9" descr="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276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0" descr="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41148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1" descr="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48768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2" descr="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3622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9697" y="5939308"/>
            <a:ext cx="17273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449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676400" y="4295104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199" y="652417"/>
            <a:ext cx="952392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90799" y="2382231"/>
            <a:ext cx="65403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50711" y="3318599"/>
            <a:ext cx="796451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63591" y="4273212"/>
            <a:ext cx="72175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856704"/>
            <a:ext cx="83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1856704"/>
            <a:ext cx="83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0" y="1856704"/>
            <a:ext cx="83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8" descr="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33104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9" descr="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23704"/>
            <a:ext cx="533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0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56804"/>
            <a:ext cx="60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8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0069697" y="5939308"/>
            <a:ext cx="17273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057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1BA2AAA-EF18-486F-B844-827ACD1F3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97" y="2380323"/>
            <a:ext cx="3242324" cy="400880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79129" y="94342"/>
            <a:ext cx="5486400" cy="6294783"/>
            <a:chOff x="5488977" y="243881"/>
            <a:chExt cx="5486400" cy="6294783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43881"/>
              <a:ext cx="5486400" cy="6294783"/>
            </a:xfrm>
            <a:prstGeom prst="rect">
              <a:avLst/>
            </a:prstGeom>
          </p:spPr>
        </p:pic>
        <p:sp>
          <p:nvSpPr>
            <p:cNvPr id="15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391089" y="1668183"/>
              <a:ext cx="3438147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quát hoá lại những kiến thức đã học từ tuần 1-10.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id="{71EB3B47-8A20-4B10-948E-7CE326A89863}"/>
                </a:ext>
              </a:extLst>
            </p:cNvPr>
            <p:cNvSpPr txBox="1"/>
            <p:nvPr/>
          </p:nvSpPr>
          <p:spPr>
            <a:xfrm>
              <a:off x="6525069" y="1703328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01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C4D8C0A7-53F6-45F0-990A-CCA6C0E7E67B}"/>
                </a:ext>
              </a:extLst>
            </p:cNvPr>
            <p:cNvSpPr txBox="1"/>
            <p:nvPr/>
          </p:nvSpPr>
          <p:spPr>
            <a:xfrm>
              <a:off x="6556914" y="2777599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8" name="文本框 8">
              <a:extLst>
                <a:ext uri="{FF2B5EF4-FFF2-40B4-BE49-F238E27FC236}">
                  <a16:creationId xmlns:a16="http://schemas.microsoft.com/office/drawing/2014/main" id="{7BC591A7-7387-4A05-80FE-F9C13376618B}"/>
                </a:ext>
              </a:extLst>
            </p:cNvPr>
            <p:cNvSpPr txBox="1"/>
            <p:nvPr/>
          </p:nvSpPr>
          <p:spPr>
            <a:xfrm>
              <a:off x="6556914" y="3855815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9" name="文本框 10">
              <a:extLst>
                <a:ext uri="{FF2B5EF4-FFF2-40B4-BE49-F238E27FC236}">
                  <a16:creationId xmlns:a16="http://schemas.microsoft.com/office/drawing/2014/main" id="{730D4810-94D9-4D2A-9ECC-8EFE1D9ECE86}"/>
                </a:ext>
              </a:extLst>
            </p:cNvPr>
            <p:cNvSpPr txBox="1"/>
            <p:nvPr/>
          </p:nvSpPr>
          <p:spPr>
            <a:xfrm>
              <a:off x="6556914" y="4965450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20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433170" y="2798117"/>
              <a:ext cx="3438147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những kiến thức đã học để làm 1 số bài tập.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287028" y="3896852"/>
              <a:ext cx="3584289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những kỹ năng, ứng xử trong cuộc sống hằng ngày.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318017" y="4995587"/>
              <a:ext cx="3584289" cy="1282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thực hiện cuộc vận động </a:t>
              </a:r>
              <a:r>
                <a:rPr lang="pt-BR" alt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 </a:t>
              </a:r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 dựng trường học thân thiện học sinh tích cực”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pt-BR" altLang="en-US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-483996" y="185782"/>
            <a:ext cx="6441170" cy="72861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456019" y="360104"/>
            <a:ext cx="2302174" cy="1784234"/>
            <a:chOff x="0" y="0"/>
            <a:chExt cx="935238" cy="845749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170" y="2815022"/>
            <a:ext cx="76517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1170" y="4197735"/>
            <a:ext cx="757713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1380056" y="1937980"/>
            <a:ext cx="4810882" cy="81781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618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875211"/>
            <a:ext cx="539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1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01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</a:t>
            </a:r>
          </a:p>
        </p:txBody>
      </p:sp>
    </p:spTree>
    <p:extLst>
      <p:ext uri="{BB962C8B-B14F-4D97-AF65-F5344CB8AC3E}">
        <p14:creationId xmlns:p14="http://schemas.microsoft.com/office/powerpoint/2010/main" val="31884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508196" y="1614118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:a16="http://schemas.microsoft.com/office/drawing/2014/main" id="{B2FCABB2-B52B-43EA-A5E3-E95B2BED0534}"/>
              </a:ext>
            </a:extLst>
          </p:cNvPr>
          <p:cNvSpPr/>
          <p:nvPr/>
        </p:nvSpPr>
        <p:spPr>
          <a:xfrm>
            <a:off x="1491466" y="2552501"/>
            <a:ext cx="4617786" cy="320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10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2620" y="-164330"/>
            <a:ext cx="5852963" cy="3203728"/>
            <a:chOff x="-41990" y="240669"/>
            <a:chExt cx="5852963" cy="3203728"/>
          </a:xfrm>
        </p:grpSpPr>
        <p:grpSp>
          <p:nvGrpSpPr>
            <p:cNvPr id="2" name="Group 1"/>
            <p:cNvGrpSpPr/>
            <p:nvPr/>
          </p:nvGrpSpPr>
          <p:grpSpPr>
            <a:xfrm>
              <a:off x="-41990" y="240669"/>
              <a:ext cx="5852963" cy="3203728"/>
              <a:chOff x="-41990" y="304800"/>
              <a:chExt cx="5852963" cy="320372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0" y="304800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5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62034" y="1802933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01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10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026332" y="1738802"/>
              <a:ext cx="283196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Trung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thực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35138" y="2014413"/>
            <a:ext cx="5852963" cy="3203728"/>
            <a:chOff x="213922" y="3124200"/>
            <a:chExt cx="5852963" cy="320372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42151" y="4532219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1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670660"/>
              <a:ext cx="2610662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Vượt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khó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54204" y="-60599"/>
            <a:ext cx="5852963" cy="3203728"/>
            <a:chOff x="-41990" y="240669"/>
            <a:chExt cx="5852963" cy="3203728"/>
          </a:xfrm>
        </p:grpSpPr>
        <p:grpSp>
          <p:nvGrpSpPr>
            <p:cNvPr id="15" name="Group 14"/>
            <p:cNvGrpSpPr/>
            <p:nvPr/>
          </p:nvGrpSpPr>
          <p:grpSpPr>
            <a:xfrm>
              <a:off x="-41990" y="240669"/>
              <a:ext cx="5852963" cy="3203728"/>
              <a:chOff x="-41990" y="304800"/>
              <a:chExt cx="5852963" cy="3203728"/>
            </a:xfrm>
          </p:grpSpPr>
          <p:pic>
            <p:nvPicPr>
              <p:cNvPr id="17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0" y="304800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18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19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62034" y="1802933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 smtClean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03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16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026332" y="1770317"/>
              <a:ext cx="2831963" cy="480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Bày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tỏ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ý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kiến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64234" y="2076576"/>
            <a:ext cx="5852963" cy="3203728"/>
            <a:chOff x="-41991" y="-48365"/>
            <a:chExt cx="5852963" cy="3203728"/>
          </a:xfrm>
        </p:grpSpPr>
        <p:grpSp>
          <p:nvGrpSpPr>
            <p:cNvPr id="28" name="Group 27"/>
            <p:cNvGrpSpPr/>
            <p:nvPr/>
          </p:nvGrpSpPr>
          <p:grpSpPr>
            <a:xfrm>
              <a:off x="-41991" y="-48365"/>
              <a:ext cx="5852963" cy="3203728"/>
              <a:chOff x="-41991" y="15766"/>
              <a:chExt cx="5852963" cy="3203728"/>
            </a:xfrm>
          </p:grpSpPr>
          <p:pic>
            <p:nvPicPr>
              <p:cNvPr id="30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1" y="15766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31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32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42135" y="1510801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 smtClean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04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29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182368" y="1410212"/>
              <a:ext cx="283196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tiền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của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23892" y="3988532"/>
            <a:ext cx="5852963" cy="3247407"/>
            <a:chOff x="-453388" y="-681919"/>
            <a:chExt cx="5852963" cy="3885249"/>
          </a:xfrm>
        </p:grpSpPr>
        <p:grpSp>
          <p:nvGrpSpPr>
            <p:cNvPr id="34" name="Group 33"/>
            <p:cNvGrpSpPr/>
            <p:nvPr/>
          </p:nvGrpSpPr>
          <p:grpSpPr>
            <a:xfrm>
              <a:off x="-453388" y="-681919"/>
              <a:ext cx="5852963" cy="3885249"/>
              <a:chOff x="-453388" y="-617788"/>
              <a:chExt cx="5852963" cy="3885249"/>
            </a:xfrm>
          </p:grpSpPr>
          <p:pic>
            <p:nvPicPr>
              <p:cNvPr id="36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53388" y="-617788"/>
                <a:ext cx="5852963" cy="3885249"/>
              </a:xfrm>
              <a:prstGeom prst="rect">
                <a:avLst/>
              </a:prstGeom>
            </p:spPr>
          </p:pic>
          <p:sp>
            <p:nvSpPr>
              <p:cNvPr id="37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38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758396" y="1289948"/>
                <a:ext cx="876256" cy="846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 smtClean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05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35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1738235" y="1172418"/>
              <a:ext cx="2831963" cy="6505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thời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gian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3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1CA9CC-E78F-42F3-A4A9-86D63C625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配件&#10;&#10;描述已自动生成">
            <a:extLst>
              <a:ext uri="{FF2B5EF4-FFF2-40B4-BE49-F238E27FC236}">
                <a16:creationId xmlns:a16="http://schemas.microsoft.com/office/drawing/2014/main" id="{C8C24AE6-26F3-4EDE-B225-187FC3007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44" b="69333"/>
          <a:stretch/>
        </p:blipFill>
        <p:spPr>
          <a:xfrm>
            <a:off x="0" y="1750111"/>
            <a:ext cx="12465872" cy="5549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32" y="303401"/>
            <a:ext cx="4159213" cy="250047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5788826" y="1043106"/>
            <a:ext cx="2242455" cy="1219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300" kern="0" dirty="0">
                <a:solidFill>
                  <a:srgbClr val="717172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Contrary to popular belief, Lorem Ipsum is not simply random text. It has roots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300" kern="0" dirty="0">
                <a:solidFill>
                  <a:srgbClr val="717172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in a piece of</a:t>
            </a:r>
          </a:p>
        </p:txBody>
      </p:sp>
      <p:grpSp>
        <p:nvGrpSpPr>
          <p:cNvPr id="7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6831718" y="620231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25DF4A12-8CC2-45B7-866E-6FDB148FC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709219" y="4012772"/>
            <a:ext cx="4159213" cy="2500479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B4A01BBA-197A-4C56-AA9E-DBFF02D0AA80}"/>
              </a:ext>
            </a:extLst>
          </p:cNvPr>
          <p:cNvSpPr/>
          <p:nvPr/>
        </p:nvSpPr>
        <p:spPr>
          <a:xfrm>
            <a:off x="5056884" y="4949897"/>
            <a:ext cx="2242455" cy="1219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300" kern="0" dirty="0">
                <a:solidFill>
                  <a:srgbClr val="717172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Contrary to popular belief, Lorem Ipsum is not simply random text. It has roots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300" kern="0" dirty="0">
                <a:solidFill>
                  <a:srgbClr val="717172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in a piece of</a:t>
            </a:r>
          </a:p>
        </p:txBody>
      </p:sp>
      <p:grpSp>
        <p:nvGrpSpPr>
          <p:cNvPr id="12" name="Group 1261">
            <a:extLst>
              <a:ext uri="{FF2B5EF4-FFF2-40B4-BE49-F238E27FC236}">
                <a16:creationId xmlns:a16="http://schemas.microsoft.com/office/drawing/2014/main" id="{3A8BA16B-EB1E-4731-9C6C-64FC37BEE3B9}"/>
              </a:ext>
            </a:extLst>
          </p:cNvPr>
          <p:cNvGrpSpPr/>
          <p:nvPr/>
        </p:nvGrpSpPr>
        <p:grpSpPr>
          <a:xfrm>
            <a:off x="6099776" y="4527022"/>
            <a:ext cx="467620" cy="422875"/>
            <a:chOff x="0" y="0"/>
            <a:chExt cx="935237" cy="845748"/>
          </a:xfrm>
        </p:grpSpPr>
        <p:sp>
          <p:nvSpPr>
            <p:cNvPr id="13" name="Shape 1259">
              <a:extLst>
                <a:ext uri="{FF2B5EF4-FFF2-40B4-BE49-F238E27FC236}">
                  <a16:creationId xmlns:a16="http://schemas.microsoft.com/office/drawing/2014/main" id="{A33C2A13-0CDD-4139-8626-877AD81FD4E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260">
              <a:extLst>
                <a:ext uri="{FF2B5EF4-FFF2-40B4-BE49-F238E27FC236}">
                  <a16:creationId xmlns:a16="http://schemas.microsoft.com/office/drawing/2014/main" id="{0E4C804F-BDA7-4D53-B28E-C187D4E0859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02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</a:t>
            </a:r>
          </a:p>
        </p:txBody>
      </p:sp>
    </p:spTree>
    <p:extLst>
      <p:ext uri="{BB962C8B-B14F-4D97-AF65-F5344CB8AC3E}">
        <p14:creationId xmlns:p14="http://schemas.microsoft.com/office/powerpoint/2010/main" val="29800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1752600" y="15240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i="1">
              <a:solidFill>
                <a:srgbClr val="0000CC"/>
              </a:solidFill>
            </a:endParaRP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1358721" y="2334832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</a:rPr>
              <a:t>a. Tự lực làm bài trong giờ kiểm tra.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1358721" y="3173032"/>
            <a:ext cx="84174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</a:rPr>
              <a:t>b. </a:t>
            </a:r>
            <a:r>
              <a:rPr lang="en-US" altLang="en-US" sz="2800" dirty="0" err="1">
                <a:solidFill>
                  <a:srgbClr val="0000CC"/>
                </a:solidFill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bạn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chép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bài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mình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trong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giờ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kiểm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tra</a:t>
            </a:r>
            <a:r>
              <a:rPr lang="en-US" altLang="en-US" sz="2800" dirty="0">
                <a:solidFill>
                  <a:srgbClr val="0000CC"/>
                </a:solidFill>
              </a:rPr>
              <a:t>.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1453971" y="5535232"/>
            <a:ext cx="8134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e.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Giấu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kém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báo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tốt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bố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55302" name="Rectangle 8"/>
          <p:cNvSpPr>
            <a:spLocks noChangeArrowheads="1"/>
          </p:cNvSpPr>
          <p:nvPr/>
        </p:nvSpPr>
        <p:spPr bwMode="auto">
          <a:xfrm>
            <a:off x="1434921" y="4773232"/>
            <a:ext cx="1014318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</a:rPr>
              <a:t>d. </a:t>
            </a:r>
            <a:r>
              <a:rPr lang="en-US" altLang="en-US" sz="2800" dirty="0" err="1">
                <a:solidFill>
                  <a:srgbClr val="0000CC"/>
                </a:solidFill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nên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giấu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dốt</a:t>
            </a:r>
            <a:r>
              <a:rPr lang="en-US" altLang="en-US" sz="2800" dirty="0">
                <a:solidFill>
                  <a:srgbClr val="0000CC"/>
                </a:solidFill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</a:rPr>
              <a:t>chỗ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nào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ch</a:t>
            </a:r>
            <a:r>
              <a:rPr lang="vi-VN" altLang="en-US" sz="2800" dirty="0">
                <a:solidFill>
                  <a:srgbClr val="0000CC"/>
                </a:solidFill>
              </a:rPr>
              <a:t>ư</a:t>
            </a:r>
            <a:r>
              <a:rPr lang="en-US" altLang="en-US" sz="2800" dirty="0">
                <a:solidFill>
                  <a:srgbClr val="0000CC"/>
                </a:solidFill>
              </a:rPr>
              <a:t>a </a:t>
            </a:r>
            <a:r>
              <a:rPr lang="en-US" altLang="en-US" sz="2800" dirty="0" err="1">
                <a:solidFill>
                  <a:srgbClr val="0000CC"/>
                </a:solidFill>
              </a:rPr>
              <a:t>hiểu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nên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hỏi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bạn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bè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thầy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</a:rPr>
              <a:t>cô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55303" name="Rectangle 9"/>
          <p:cNvSpPr>
            <a:spLocks noChangeArrowheads="1"/>
          </p:cNvSpPr>
          <p:nvPr/>
        </p:nvSpPr>
        <p:spPr bwMode="auto">
          <a:xfrm>
            <a:off x="1434921" y="4011232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c. </a:t>
            </a:r>
            <a:r>
              <a:rPr lang="en-US" altLang="en-US" sz="2800" dirty="0" err="1">
                <a:solidFill>
                  <a:srgbClr val="0000FF"/>
                </a:solidFill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tập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khó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nên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nhờ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bố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làm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hộ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chép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825321" y="2411032"/>
            <a:ext cx="533400" cy="457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6153" name="Rectangle 11"/>
          <p:cNvSpPr>
            <a:spLocks noChangeArrowheads="1"/>
          </p:cNvSpPr>
          <p:nvPr/>
        </p:nvSpPr>
        <p:spPr bwMode="auto">
          <a:xfrm>
            <a:off x="825321" y="3173032"/>
            <a:ext cx="533400" cy="457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6154" name="Rectangle 12"/>
          <p:cNvSpPr>
            <a:spLocks noChangeArrowheads="1"/>
          </p:cNvSpPr>
          <p:nvPr/>
        </p:nvSpPr>
        <p:spPr bwMode="auto">
          <a:xfrm>
            <a:off x="825321" y="4087432"/>
            <a:ext cx="533400" cy="457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6155" name="Rectangle 13"/>
          <p:cNvSpPr>
            <a:spLocks noChangeArrowheads="1"/>
          </p:cNvSpPr>
          <p:nvPr/>
        </p:nvSpPr>
        <p:spPr bwMode="auto">
          <a:xfrm>
            <a:off x="825321" y="4773232"/>
            <a:ext cx="533400" cy="457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825321" y="5611432"/>
            <a:ext cx="533400" cy="457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5310" name="Rectangle 22"/>
          <p:cNvSpPr>
            <a:spLocks noChangeArrowheads="1"/>
          </p:cNvSpPr>
          <p:nvPr/>
        </p:nvSpPr>
        <p:spPr bwMode="auto">
          <a:xfrm>
            <a:off x="368121" y="634016"/>
            <a:ext cx="109727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</a:rPr>
              <a:t>tập</a:t>
            </a:r>
            <a:r>
              <a:rPr lang="en-US" altLang="en-US" sz="2800" b="1" u="sng" dirty="0">
                <a:solidFill>
                  <a:srgbClr val="0000FF"/>
                </a:solidFill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</a:rPr>
              <a:t>:Theo </a:t>
            </a:r>
            <a:r>
              <a:rPr lang="en-US" altLang="en-US" sz="2800" b="1" dirty="0" err="1">
                <a:solidFill>
                  <a:srgbClr val="0000FF"/>
                </a:solidFill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</a:rPr>
              <a:t> vi, </a:t>
            </a:r>
            <a:r>
              <a:rPr lang="en-US" altLang="en-US" sz="2800" b="1" dirty="0" err="1">
                <a:solidFill>
                  <a:srgbClr val="0000FF"/>
                </a:solidFill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đúng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? (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Đánh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dấu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+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vào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việc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nên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làm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dấu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–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vào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việc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không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nên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</a:rPr>
              <a:t>làm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)</a:t>
            </a:r>
            <a:endParaRPr lang="en-US" alt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58674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5943600" y="32766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48" name="Rectangle 7"/>
          <p:cNvSpPr>
            <a:spLocks noChangeArrowheads="1"/>
          </p:cNvSpPr>
          <p:nvPr/>
        </p:nvSpPr>
        <p:spPr bwMode="auto">
          <a:xfrm>
            <a:off x="6019800" y="3962400"/>
            <a:ext cx="464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49" name="Line 9"/>
          <p:cNvSpPr>
            <a:spLocks noChangeShapeType="1"/>
          </p:cNvSpPr>
          <p:nvPr/>
        </p:nvSpPr>
        <p:spPr bwMode="auto">
          <a:xfrm>
            <a:off x="55626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Rectangle 10"/>
          <p:cNvSpPr>
            <a:spLocks noChangeArrowheads="1"/>
          </p:cNvSpPr>
          <p:nvPr/>
        </p:nvSpPr>
        <p:spPr bwMode="auto">
          <a:xfrm>
            <a:off x="58674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51" name="Rectangle 11"/>
          <p:cNvSpPr>
            <a:spLocks noChangeArrowheads="1"/>
          </p:cNvSpPr>
          <p:nvPr/>
        </p:nvSpPr>
        <p:spPr bwMode="auto">
          <a:xfrm>
            <a:off x="58674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52" name="Rectangle 12"/>
          <p:cNvSpPr>
            <a:spLocks noChangeArrowheads="1"/>
          </p:cNvSpPr>
          <p:nvPr/>
        </p:nvSpPr>
        <p:spPr bwMode="auto">
          <a:xfrm>
            <a:off x="5715000" y="34290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53" name="Rectangle 13"/>
          <p:cNvSpPr>
            <a:spLocks noChangeArrowheads="1"/>
          </p:cNvSpPr>
          <p:nvPr/>
        </p:nvSpPr>
        <p:spPr bwMode="auto">
          <a:xfrm>
            <a:off x="58674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5867400" y="44958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55" name="Rectangle 15"/>
          <p:cNvSpPr>
            <a:spLocks noChangeArrowheads="1"/>
          </p:cNvSpPr>
          <p:nvPr/>
        </p:nvSpPr>
        <p:spPr bwMode="auto">
          <a:xfrm>
            <a:off x="58674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56" name="Rectangle 16"/>
          <p:cNvSpPr>
            <a:spLocks noChangeArrowheads="1"/>
          </p:cNvSpPr>
          <p:nvPr/>
        </p:nvSpPr>
        <p:spPr bwMode="auto">
          <a:xfrm>
            <a:off x="5943600" y="32766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57" name="Rectangle 17"/>
          <p:cNvSpPr>
            <a:spLocks noChangeArrowheads="1"/>
          </p:cNvSpPr>
          <p:nvPr/>
        </p:nvSpPr>
        <p:spPr bwMode="auto">
          <a:xfrm>
            <a:off x="58674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58" name="Rectangle 18"/>
          <p:cNvSpPr>
            <a:spLocks noChangeArrowheads="1"/>
          </p:cNvSpPr>
          <p:nvPr/>
        </p:nvSpPr>
        <p:spPr bwMode="auto">
          <a:xfrm>
            <a:off x="6019800" y="3124200"/>
            <a:ext cx="464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59" name="Rectangle 19"/>
          <p:cNvSpPr>
            <a:spLocks noChangeArrowheads="1"/>
          </p:cNvSpPr>
          <p:nvPr/>
        </p:nvSpPr>
        <p:spPr bwMode="auto">
          <a:xfrm>
            <a:off x="5943600" y="32766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60" name="Rectangle 22"/>
          <p:cNvSpPr>
            <a:spLocks noChangeArrowheads="1"/>
          </p:cNvSpPr>
          <p:nvPr/>
        </p:nvSpPr>
        <p:spPr bwMode="auto">
          <a:xfrm>
            <a:off x="6172200" y="4114800"/>
            <a:ext cx="419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61" name="Rectangle 24"/>
          <p:cNvSpPr>
            <a:spLocks noChangeArrowheads="1"/>
          </p:cNvSpPr>
          <p:nvPr/>
        </p:nvSpPr>
        <p:spPr bwMode="auto">
          <a:xfrm>
            <a:off x="5943600" y="32766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62" name="Rectangle 27"/>
          <p:cNvSpPr>
            <a:spLocks noChangeArrowheads="1"/>
          </p:cNvSpPr>
          <p:nvPr/>
        </p:nvSpPr>
        <p:spPr bwMode="auto">
          <a:xfrm>
            <a:off x="5943600" y="32766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63" name="Rectangle 29"/>
          <p:cNvSpPr>
            <a:spLocks noChangeArrowheads="1"/>
          </p:cNvSpPr>
          <p:nvPr/>
        </p:nvSpPr>
        <p:spPr bwMode="auto">
          <a:xfrm>
            <a:off x="5715000" y="43434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57364" name="Rectangle 30"/>
          <p:cNvSpPr>
            <a:spLocks noChangeArrowheads="1"/>
          </p:cNvSpPr>
          <p:nvPr/>
        </p:nvSpPr>
        <p:spPr bwMode="auto">
          <a:xfrm>
            <a:off x="1503362" y="2247900"/>
            <a:ext cx="9191626" cy="1447800"/>
          </a:xfrm>
          <a:prstGeom prst="rect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u="sng" dirty="0" err="1">
                <a:solidFill>
                  <a:schemeClr val="tx2"/>
                </a:solidFill>
                <a:latin typeface="Arial" panose="020B0604020202020204" pitchFamily="34" charset="0"/>
              </a:rPr>
              <a:t>Tình</a:t>
            </a:r>
            <a:r>
              <a:rPr lang="en-US" altLang="en-US" sz="2600" b="1" i="1" u="sng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u="sng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huống</a:t>
            </a:r>
            <a:r>
              <a:rPr lang="en-US" altLang="en-US" sz="2600" b="1" i="1" u="sng" dirty="0" smtClean="0">
                <a:solidFill>
                  <a:schemeClr val="tx2"/>
                </a:solidFill>
                <a:latin typeface="Arial" panose="020B0604020202020204" pitchFamily="34" charset="0"/>
              </a:rPr>
              <a:t> 1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Gặp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toán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khó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Nga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loay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hoay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mãi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giải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đ</a:t>
            </a:r>
            <a:r>
              <a:rPr lang="vi-VN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ược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vậy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anh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trai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Nga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liền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nói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đ</a:t>
            </a:r>
            <a:r>
              <a:rPr lang="vi-VN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ư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a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anh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giải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sắm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vai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cách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ứng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xử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phù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7365" name="Rectangle 31"/>
          <p:cNvSpPr>
            <a:spLocks noChangeArrowheads="1"/>
          </p:cNvSpPr>
          <p:nvPr/>
        </p:nvSpPr>
        <p:spPr bwMode="auto">
          <a:xfrm>
            <a:off x="1550988" y="4121150"/>
            <a:ext cx="9144000" cy="21542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u="sng" dirty="0" err="1">
                <a:solidFill>
                  <a:schemeClr val="tx2"/>
                </a:solidFill>
                <a:latin typeface="Arial" panose="020B0604020202020204" pitchFamily="34" charset="0"/>
              </a:rPr>
              <a:t>Tình</a:t>
            </a:r>
            <a:r>
              <a:rPr lang="en-US" altLang="en-US" sz="2600" b="1" i="1" u="sng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u="sng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huống</a:t>
            </a:r>
            <a:r>
              <a:rPr lang="en-US" altLang="en-US" sz="2600" b="1" i="1" u="sng" dirty="0" smtClean="0">
                <a:solidFill>
                  <a:schemeClr val="tx2"/>
                </a:solidFill>
                <a:latin typeface="Arial" panose="020B0604020202020204" pitchFamily="34" charset="0"/>
              </a:rPr>
              <a:t> 2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chủ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nhật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mẹ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xiếc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nh</a:t>
            </a:r>
            <a:r>
              <a:rPr lang="vi-VN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ư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ng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mẹ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dự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định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</a:t>
            </a:r>
            <a:r>
              <a:rPr lang="vi-VN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ơi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viên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nói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mẹ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?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sắm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vai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cách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ứng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xử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phù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600" b="1" i="1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7366" name="Rectangle 6"/>
          <p:cNvSpPr>
            <a:spLocks noChangeArrowheads="1"/>
          </p:cNvSpPr>
          <p:nvPr/>
        </p:nvSpPr>
        <p:spPr bwMode="auto">
          <a:xfrm>
            <a:off x="857249" y="895350"/>
            <a:ext cx="103602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chemeClr val="accent2"/>
                </a:solidFill>
              </a:rPr>
              <a:t>Bài</a:t>
            </a:r>
            <a:r>
              <a:rPr lang="en-US" altLang="en-US" sz="3600" b="1" u="sng" dirty="0">
                <a:solidFill>
                  <a:schemeClr val="accent2"/>
                </a:solidFill>
              </a:rPr>
              <a:t> </a:t>
            </a:r>
            <a:r>
              <a:rPr lang="en-US" altLang="en-US" sz="3600" b="1" u="sng" dirty="0" err="1">
                <a:solidFill>
                  <a:schemeClr val="accent2"/>
                </a:solidFill>
              </a:rPr>
              <a:t>tập</a:t>
            </a:r>
            <a:r>
              <a:rPr lang="en-US" altLang="en-US" sz="3600" b="1" u="sng" dirty="0">
                <a:solidFill>
                  <a:schemeClr val="accent2"/>
                </a:solidFill>
              </a:rPr>
              <a:t> 2</a:t>
            </a:r>
            <a:r>
              <a:rPr lang="en-US" altLang="en-US" sz="3600" b="1" dirty="0">
                <a:solidFill>
                  <a:schemeClr val="accent2"/>
                </a:solidFill>
              </a:rPr>
              <a:t>: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Hãy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đóng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vai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và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xử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lí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</a:rPr>
              <a:t>tình</a:t>
            </a:r>
            <a:r>
              <a:rPr lang="en-US" altLang="en-US" sz="36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accent2"/>
                </a:solidFill>
              </a:rPr>
              <a:t>huống</a:t>
            </a:r>
            <a:r>
              <a:rPr lang="en-US" altLang="en-US" sz="3600" b="1" dirty="0" smtClean="0">
                <a:solidFill>
                  <a:schemeClr val="accent2"/>
                </a:solidFill>
              </a:rPr>
              <a:t> (TLN 4)</a:t>
            </a:r>
            <a:endParaRPr lang="en-US" alt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799</Words>
  <Application>Microsoft Office PowerPoint</Application>
  <PresentationFormat>Widescreen</PresentationFormat>
  <Paragraphs>110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Lato Regular</vt:lpstr>
      <vt:lpstr>Slabo 27px</vt:lpstr>
      <vt:lpstr>Times New Roman</vt:lpstr>
      <vt:lpstr>Wingdings</vt:lpstr>
      <vt:lpstr>仓耳玄三M W05</vt:lpstr>
      <vt:lpstr>字魂7号-温暖童稚体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HP</cp:lastModifiedBy>
  <cp:revision>79</cp:revision>
  <dcterms:created xsi:type="dcterms:W3CDTF">2019-04-23T14:05:41Z</dcterms:created>
  <dcterms:modified xsi:type="dcterms:W3CDTF">2021-11-11T03:00:49Z</dcterms:modified>
</cp:coreProperties>
</file>