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7"/>
  </p:notesMasterIdLst>
  <p:sldIdLst>
    <p:sldId id="515" r:id="rId2"/>
    <p:sldId id="273" r:id="rId3"/>
    <p:sldId id="321" r:id="rId4"/>
    <p:sldId id="325" r:id="rId5"/>
    <p:sldId id="2922" r:id="rId6"/>
    <p:sldId id="516" r:id="rId7"/>
    <p:sldId id="320" r:id="rId8"/>
    <p:sldId id="322" r:id="rId9"/>
    <p:sldId id="517" r:id="rId10"/>
    <p:sldId id="306" r:id="rId11"/>
    <p:sldId id="319" r:id="rId12"/>
    <p:sldId id="314" r:id="rId13"/>
    <p:sldId id="518" r:id="rId14"/>
    <p:sldId id="326" r:id="rId15"/>
    <p:sldId id="519" r:id="rId16"/>
  </p:sldIdLst>
  <p:sldSz cx="9144000" cy="5143500" type="screen16x9"/>
  <p:notesSz cx="6858000" cy="9144000"/>
  <p:embeddedFontLst>
    <p:embeddedFont>
      <p:font typeface="微软雅黑" pitchFamily="34" charset="-122"/>
      <p:regular r:id="rId18"/>
      <p:bold r:id="rId19"/>
    </p:embeddedFont>
    <p:embeddedFont>
      <p:font typeface="Pangolin" charset="0"/>
      <p:regular r:id="rId20"/>
    </p:embeddedFont>
    <p:embeddedFont>
      <p:font typeface="Baloo 2" charset="0"/>
      <p:regular r:id="rId21"/>
      <p:bold r:id="rId22"/>
    </p:embeddedFont>
    <p:embeddedFont>
      <p:font typeface="HP001 5 hàng" pitchFamily="34" charset="0"/>
      <p:regular r:id="rId23"/>
      <p:bold r:id="rId24"/>
    </p:embeddedFont>
    <p:embeddedFont>
      <p:font typeface="Calibri" pitchFamily="34" charset="0"/>
      <p:regular r:id="rId25"/>
      <p:bold r:id="rId26"/>
      <p:italic r:id="rId27"/>
      <p:boldItalic r:id="rId28"/>
    </p:embeddedFont>
    <p:embeddedFont>
      <p:font typeface="宋体" pitchFamily="2" charset="-122"/>
      <p:regular r:id="rId29"/>
    </p:embeddedFont>
    <p:embeddedFont>
      <p:font typeface="HP001 4 hàng"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5E6"/>
    <a:srgbClr val="1A8C54"/>
    <a:srgbClr val="62BB47"/>
    <a:srgbClr val="AC98C9"/>
    <a:srgbClr val="E5E1EE"/>
    <a:srgbClr val="BDD646"/>
    <a:srgbClr val="FED9D0"/>
    <a:srgbClr val="00A651"/>
    <a:srgbClr val="A165AB"/>
    <a:srgbClr val="E8F0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16" d="100"/>
          <a:sy n="116" d="100"/>
        </p:scale>
        <p:origin x="-67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49190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xmlns="" id="{58125A13-AE01-43C9-9200-44C8552C014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xmlns="" id="{379E3FC9-9A3D-472A-B352-68E08C2E1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 name="灯片编号占位符 3">
            <a:extLst>
              <a:ext uri="{FF2B5EF4-FFF2-40B4-BE49-F238E27FC236}">
                <a16:creationId xmlns:a16="http://schemas.microsoft.com/office/drawing/2014/main" xmlns="" id="{D328B186-B04B-4045-8606-3539EF753885}"/>
              </a:ext>
            </a:extLst>
          </p:cNvPr>
          <p:cNvSpPr>
            <a:spLocks noGrp="1"/>
          </p:cNvSpPr>
          <p:nvPr>
            <p:ph type="sldNum" sz="quarter" idx="5"/>
          </p:nvPr>
        </p:nvSpPr>
        <p:spPr/>
        <p:txBody>
          <a:bodyPr/>
          <a:lstStyle/>
          <a:p>
            <a:pPr algn="l">
              <a:buClr>
                <a:srgbClr val="000000"/>
              </a:buClr>
              <a:buFont typeface="Arial"/>
              <a:buNone/>
              <a:defRPr/>
            </a:pPr>
            <a:fld id="{283A440A-AA6B-43A3-9D72-D56C85FD01AC}" type="slidenum">
              <a:rPr lang="zh-CN" altLang="en-US" sz="1400" kern="0">
                <a:solidFill>
                  <a:srgbClr val="000000"/>
                </a:solidFill>
                <a:latin typeface="Arial"/>
                <a:cs typeface="Arial"/>
                <a:sym typeface="Arial"/>
              </a:rPr>
              <a:pPr algn="l">
                <a:buClr>
                  <a:srgbClr val="000000"/>
                </a:buClr>
                <a:buFont typeface="Arial"/>
                <a:buNone/>
                <a:defRPr/>
              </a:pPr>
              <a:t>5</a:t>
            </a:fld>
            <a:endParaRPr lang="zh-CN" altLang="en-US" sz="1400" kern="0">
              <a:solidFill>
                <a:srgbClr val="000000"/>
              </a:solidFill>
              <a:latin typeface="Arial"/>
              <a:cs typeface="Arial"/>
              <a:sym typeface="Arial"/>
            </a:endParaRPr>
          </a:p>
        </p:txBody>
      </p:sp>
    </p:spTree>
    <p:extLst>
      <p:ext uri="{BB962C8B-B14F-4D97-AF65-F5344CB8AC3E}">
        <p14:creationId xmlns:p14="http://schemas.microsoft.com/office/powerpoint/2010/main" val="72728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2222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4156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AC98C9"/>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a:ln w="9525" cmpd="thickThin">
                  <a:solidFill>
                    <a:srgbClr val="7030A0"/>
                  </a:solidFill>
                </a:ln>
                <a:solidFill>
                  <a:srgbClr val="FFC000"/>
                </a:solidFill>
                <a:latin typeface="UTM Cookies" panose="02040603050506020204" pitchFamily="18" charset="0"/>
              </a:rPr>
              <a:t>MÔI</a:t>
            </a:r>
            <a:r>
              <a:rPr lang="en-US" sz="4400" baseline="0" dirty="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2" name="Google Shape;51;p8"/>
          <p:cNvSpPr/>
          <p:nvPr userDrawn="1"/>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2;p8"/>
          <p:cNvSpPr/>
          <p:nvPr userDrawn="1"/>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3;p8"/>
          <p:cNvSpPr/>
          <p:nvPr userDrawn="1"/>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7161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4/26/2022</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9339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A5A6F0-59F2-4F59-B8D8-7987C6C4BFA5}" type="datetimeFigureOut">
              <a:rPr lang="en-US" smtClean="0"/>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256D3-C16C-4697-A27B-0318EB9FC1FE}" type="slidenum">
              <a:rPr lang="en-US" smtClean="0"/>
              <a:t>‹#›</a:t>
            </a:fld>
            <a:endParaRPr lang="en-US"/>
          </a:p>
        </p:txBody>
      </p:sp>
    </p:spTree>
    <p:extLst>
      <p:ext uri="{BB962C8B-B14F-4D97-AF65-F5344CB8AC3E}">
        <p14:creationId xmlns:p14="http://schemas.microsoft.com/office/powerpoint/2010/main" val="171072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77" r:id="rId1"/>
    <p:sldLayoutId id="2147483685" r:id="rId2"/>
    <p:sldLayoutId id="2147483678" r:id="rId3"/>
    <p:sldLayoutId id="2147483686" r:id="rId4"/>
    <p:sldLayoutId id="2147483655" r:id="rId5"/>
    <p:sldLayoutId id="2147483687" r:id="rId6"/>
    <p:sldLayoutId id="21474836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43DD026-6A70-4F05-B1B8-6634A3E2F505}"/>
              </a:ext>
            </a:extLst>
          </p:cNvPr>
          <p:cNvSpPr txBox="1"/>
          <p:nvPr/>
        </p:nvSpPr>
        <p:spPr>
          <a:xfrm>
            <a:off x="2037514" y="2179617"/>
            <a:ext cx="5252467" cy="1477328"/>
          </a:xfrm>
          <a:prstGeom prst="rect">
            <a:avLst/>
          </a:prstGeom>
          <a:noFill/>
        </p:spPr>
        <p:txBody>
          <a:bodyPr wrap="square" rtlCol="0">
            <a:spAutoFit/>
          </a:bodyPr>
          <a:lstStyle/>
          <a:p>
            <a:pPr algn="ctr"/>
            <a:r>
              <a:rPr lang="en-US" sz="4500" b="1">
                <a:solidFill>
                  <a:srgbClr val="FF0000"/>
                </a:solidFill>
                <a:latin typeface="HP001 4 hàng" panose="020B0603050302020204" pitchFamily="34" charset="0"/>
                <a:cs typeface="Calibri" panose="020F0502020204030204" pitchFamily="34" charset="0"/>
              </a:rPr>
              <a:t>Chào mừng các con đến với tiết học</a:t>
            </a:r>
            <a:endParaRPr lang="en-US" sz="4500" b="1" dirty="0">
              <a:solidFill>
                <a:srgbClr val="FF000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62" y="122299"/>
            <a:ext cx="710478" cy="784830"/>
          </a:xfrm>
          <a:prstGeom prst="rect">
            <a:avLst/>
          </a:prstGeom>
        </p:spPr>
      </p:pic>
      <p:sp>
        <p:nvSpPr>
          <p:cNvPr id="4" name="TextBox 3"/>
          <p:cNvSpPr txBox="1"/>
          <p:nvPr/>
        </p:nvSpPr>
        <p:spPr>
          <a:xfrm>
            <a:off x="846740" y="5341"/>
            <a:ext cx="8906441" cy="830997"/>
          </a:xfrm>
          <a:prstGeom prst="rect">
            <a:avLst/>
          </a:prstGeom>
          <a:noFill/>
        </p:spPr>
        <p:txBody>
          <a:bodyPr wrap="square" rtlCol="0">
            <a:spAutoFit/>
          </a:bodyPr>
          <a:lstStyle/>
          <a:p>
            <a:endParaRPr lang="en-US" sz="2400" b="1" dirty="0">
              <a:solidFill>
                <a:srgbClr val="FF7C0A"/>
              </a:solidFill>
              <a:latin typeface="Times New Roman" panose="02020603050405020304" pitchFamily="18" charset="0"/>
              <a:cs typeface="Times New Roman" panose="02020603050405020304" pitchFamily="18" charset="0"/>
            </a:endParaRPr>
          </a:p>
          <a:p>
            <a:r>
              <a:rPr lang="en-US" sz="2400" dirty="0" err="1">
                <a:solidFill>
                  <a:schemeClr val="tx2">
                    <a:lumMod val="10000"/>
                  </a:schemeClr>
                </a:solidFill>
                <a:latin typeface="Times New Roman" panose="02020603050405020304" pitchFamily="18" charset="0"/>
                <a:cs typeface="Times New Roman" panose="02020603050405020304" pitchFamily="18" charset="0"/>
              </a:rPr>
              <a:t>Làm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tấm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biển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nhắc</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nhở</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mọi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giữ</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vệ</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sinh</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môi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trường</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p:txBody>
      </p:sp>
      <p:pic>
        <p:nvPicPr>
          <p:cNvPr id="2" name="Picture 2" descr="20210409092710_wm_shs-hoat-dong-trai-nghiem-2"/>
          <p:cNvPicPr>
            <a:picLocks noChangeAspect="1" noChangeArrowheads="1"/>
          </p:cNvPicPr>
          <p:nvPr/>
        </p:nvPicPr>
        <p:blipFill rotWithShape="1">
          <a:blip r:embed="rId3">
            <a:extLst>
              <a:ext uri="{28A0092B-C50C-407E-A947-70E740481C1C}">
                <a14:useLocalDpi xmlns:a14="http://schemas.microsoft.com/office/drawing/2010/main" val="0"/>
              </a:ext>
            </a:extLst>
          </a:blip>
          <a:srcRect l="27514" t="63375" r="30731" b="15875"/>
          <a:stretch/>
        </p:blipFill>
        <p:spPr bwMode="auto">
          <a:xfrm>
            <a:off x="846740" y="2023239"/>
            <a:ext cx="3139644" cy="21898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14816" y="1896230"/>
            <a:ext cx="4221953" cy="2316845"/>
            <a:chOff x="3719516" y="1807480"/>
            <a:chExt cx="4221953" cy="2316845"/>
          </a:xfrm>
        </p:grpSpPr>
        <p:pic>
          <p:nvPicPr>
            <p:cNvPr id="1028" name="Picture 4" descr="8 cách đơn giản dạy trẻ lối sống xanh bền vững ba mẹ có biết - Little  Einsteins Academy - Phương pháp giáo dục sớm Glenn D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125" y="1807480"/>
              <a:ext cx="4213344" cy="16786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719516" y="3486150"/>
              <a:ext cx="4221953" cy="63817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a:solidFill>
                      <a:srgbClr val="1A8C54"/>
                    </a:solidFill>
                  </a:ln>
                  <a:solidFill>
                    <a:srgbClr val="62BB47"/>
                  </a:solidFill>
                  <a:latin typeface="UTM Cookies" panose="02040603050506020204" pitchFamily="18" charset="0"/>
                </a:rPr>
                <a:t>HÃY GIỮ LẤY MÀU XANH</a:t>
              </a:r>
            </a:p>
          </p:txBody>
        </p:sp>
      </p:grpSp>
    </p:spTree>
    <p:extLst>
      <p:ext uri="{BB962C8B-B14F-4D97-AF65-F5344CB8AC3E}">
        <p14:creationId xmlns:p14="http://schemas.microsoft.com/office/powerpoint/2010/main" val="37184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ăng rôn, khẩu hiệu poster bảo vệ môi trường xanh, sạch, đẹp"/>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511" b="4820"/>
          <a:stretch/>
        </p:blipFill>
        <p:spPr bwMode="auto">
          <a:xfrm>
            <a:off x="868219" y="187037"/>
            <a:ext cx="7620000" cy="456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316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oogle Shape;1020;p44"/>
          <p:cNvGrpSpPr/>
          <p:nvPr/>
        </p:nvGrpSpPr>
        <p:grpSpPr>
          <a:xfrm>
            <a:off x="1832898" y="479778"/>
            <a:ext cx="5801491" cy="4071484"/>
            <a:chOff x="1540350" y="826005"/>
            <a:chExt cx="6259025" cy="3378825"/>
          </a:xfrm>
        </p:grpSpPr>
        <p:sp>
          <p:nvSpPr>
            <p:cNvPr id="4"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024;p44"/>
          <p:cNvGrpSpPr/>
          <p:nvPr/>
        </p:nvGrpSpPr>
        <p:grpSpPr>
          <a:xfrm>
            <a:off x="6046891" y="2895022"/>
            <a:ext cx="1833889" cy="1559207"/>
            <a:chOff x="1168000" y="1750950"/>
            <a:chExt cx="405425" cy="344700"/>
          </a:xfrm>
        </p:grpSpPr>
        <p:sp>
          <p:nvSpPr>
            <p:cNvPr id="7"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042;p44"/>
          <p:cNvGrpSpPr/>
          <p:nvPr/>
        </p:nvGrpSpPr>
        <p:grpSpPr>
          <a:xfrm>
            <a:off x="7466920" y="3047467"/>
            <a:ext cx="653616" cy="895336"/>
            <a:chOff x="1731150" y="1748550"/>
            <a:chExt cx="228625" cy="313175"/>
          </a:xfrm>
        </p:grpSpPr>
        <p:sp>
          <p:nvSpPr>
            <p:cNvPr id="25"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rot="21439303">
            <a:off x="2223641" y="2620097"/>
            <a:ext cx="3727525" cy="1569660"/>
          </a:xfrm>
          <a:prstGeom prst="rect">
            <a:avLst/>
          </a:prstGeom>
        </p:spPr>
        <p:txBody>
          <a:bodyPr wrap="square">
            <a:spAutoFit/>
          </a:bodyPr>
          <a:lstStyle/>
          <a:p>
            <a:pPr algn="ctr"/>
            <a:r>
              <a:rPr lang="en-US" sz="2400" err="1">
                <a:solidFill>
                  <a:schemeClr val="accent4"/>
                </a:solidFill>
                <a:latin typeface="Times New Roman" pitchFamily="18" charset="0"/>
                <a:cs typeface="Times New Roman" pitchFamily="18" charset="0"/>
              </a:rPr>
              <a:t>Thông</a:t>
            </a:r>
            <a:r>
              <a:rPr lang="en-US" sz="2400">
                <a:solidFill>
                  <a:schemeClr val="accent4"/>
                </a:solidFill>
                <a:latin typeface="Times New Roman" pitchFamily="18" charset="0"/>
                <a:cs typeface="Times New Roman" pitchFamily="18" charset="0"/>
              </a:rPr>
              <a:t> điệp</a:t>
            </a:r>
          </a:p>
          <a:p>
            <a:pPr algn="ctr"/>
            <a:r>
              <a:rPr lang="en-US" sz="2400">
                <a:solidFill>
                  <a:schemeClr val="bg2">
                    <a:lumMod val="50000"/>
                  </a:schemeClr>
                </a:solidFill>
                <a:latin typeface="Times New Roman" pitchFamily="18" charset="0"/>
                <a:cs typeface="Times New Roman" pitchFamily="18" charset="0"/>
              </a:rPr>
              <a:t>Bảo </a:t>
            </a:r>
            <a:r>
              <a:rPr lang="en-US" sz="2400" dirty="0" err="1">
                <a:solidFill>
                  <a:schemeClr val="bg2">
                    <a:lumMod val="50000"/>
                  </a:schemeClr>
                </a:solidFill>
                <a:latin typeface="Times New Roman" pitchFamily="18" charset="0"/>
                <a:cs typeface="Times New Roman" pitchFamily="18" charset="0"/>
              </a:rPr>
              <a:t>vệ</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môi</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trường</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là</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bảo</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vệ</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chính</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cuộc</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sống</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của</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mỗi</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chúng</a:t>
            </a:r>
            <a:r>
              <a:rPr lang="en-US" sz="2400" dirty="0">
                <a:solidFill>
                  <a:schemeClr val="bg2">
                    <a:lumMod val="50000"/>
                  </a:schemeClr>
                </a:solidFill>
                <a:latin typeface="Times New Roman" pitchFamily="18" charset="0"/>
                <a:cs typeface="Times New Roman" pitchFamily="18" charset="0"/>
              </a:rPr>
              <a:t> ta.</a:t>
            </a:r>
          </a:p>
        </p:txBody>
      </p:sp>
      <p:pic>
        <p:nvPicPr>
          <p:cNvPr id="4098" name="Picture 2" descr="9 hành động nhỏ nhưng mang lại ý nghĩa lớn cho môi trường chúng 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7" b="98514" l="500" r="99500">
                        <a14:foregroundMark x1="25667" y1="8068" x2="39833" y2="10616"/>
                        <a14:foregroundMark x1="60833" y1="24628" x2="72000" y2="62633"/>
                        <a14:foregroundMark x1="83667" y1="52017" x2="91833" y2="53715"/>
                        <a14:backgroundMark x1="30167" y1="3609" x2="56667" y2="425"/>
                      </a14:backgroundRemoval>
                    </a14:imgEffect>
                  </a14:imgLayer>
                </a14:imgProps>
              </a:ext>
              <a:ext uri="{28A0092B-C50C-407E-A947-70E740481C1C}">
                <a14:useLocalDpi xmlns:a14="http://schemas.microsoft.com/office/drawing/2010/main" val="0"/>
              </a:ext>
            </a:extLst>
          </a:blip>
          <a:srcRect/>
          <a:stretch>
            <a:fillRect/>
          </a:stretch>
        </p:blipFill>
        <p:spPr bwMode="auto">
          <a:xfrm rot="21422913">
            <a:off x="4728944" y="569690"/>
            <a:ext cx="2496464" cy="1959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NTN Bảo Vệ Môi Trường TP Hà Nội - Home | Facebook"/>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47084">
            <a:off x="2745479" y="730633"/>
            <a:ext cx="1936945" cy="19455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1032;p44"/>
          <p:cNvGrpSpPr/>
          <p:nvPr/>
        </p:nvGrpSpPr>
        <p:grpSpPr>
          <a:xfrm rot="21021658">
            <a:off x="1121012" y="240548"/>
            <a:ext cx="1730018" cy="1448960"/>
            <a:chOff x="2391350" y="3583000"/>
            <a:chExt cx="571525" cy="478675"/>
          </a:xfrm>
        </p:grpSpPr>
        <p:sp>
          <p:nvSpPr>
            <p:cNvPr id="15"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5661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599" y="1153370"/>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VẬN DỤNG</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93232088"/>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444" y="235424"/>
            <a:ext cx="713294" cy="786452"/>
          </a:xfrm>
          <a:prstGeom prst="rect">
            <a:avLst/>
          </a:prstGeom>
        </p:spPr>
      </p:pic>
      <p:sp>
        <p:nvSpPr>
          <p:cNvPr id="4" name="Rectangle 3"/>
          <p:cNvSpPr/>
          <p:nvPr/>
        </p:nvSpPr>
        <p:spPr>
          <a:xfrm>
            <a:off x="2465493" y="560469"/>
            <a:ext cx="4213013"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5" name="Rounded Rectangle 4"/>
          <p:cNvSpPr/>
          <p:nvPr/>
        </p:nvSpPr>
        <p:spPr>
          <a:xfrm>
            <a:off x="548059" y="1596228"/>
            <a:ext cx="8202535" cy="262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err="1">
                <a:solidFill>
                  <a:srgbClr val="FF0000"/>
                </a:solidFill>
                <a:latin typeface="Times New Roman" pitchFamily="18" charset="0"/>
                <a:cs typeface="Times New Roman" pitchFamily="18" charset="0"/>
              </a:rPr>
              <a:t>Lập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việc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xanh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môi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trường</a:t>
            </a:r>
            <a:r>
              <a:rPr lang="en-US" sz="2400" dirty="0">
                <a:solidFill>
                  <a:srgbClr val="FF0000"/>
                </a:solidFill>
                <a:latin typeface="Times New Roman" pitchFamily="18" charset="0"/>
                <a:cs typeface="Times New Roman" pitchFamily="18" charset="0"/>
              </a:rPr>
              <a:t>.</a:t>
            </a:r>
          </a:p>
          <a:p>
            <a:pPr lvl="0"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Lựa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chọn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nội</a:t>
            </a:r>
            <a:r>
              <a:rPr lang="en-US" sz="2400" dirty="0">
                <a:solidFill>
                  <a:srgbClr val="FF0000"/>
                </a:solidFill>
                <a:latin typeface="Times New Roman" pitchFamily="18" charset="0"/>
                <a:cs typeface="Times New Roman" pitchFamily="18" charset="0"/>
              </a:rPr>
              <a:t> dung </a:t>
            </a:r>
            <a:r>
              <a:rPr lang="en-US" sz="2400" dirty="0" err="1">
                <a:solidFill>
                  <a:srgbClr val="FF0000"/>
                </a:solidFill>
                <a:latin typeface="Times New Roman" pitchFamily="18" charset="0"/>
                <a:cs typeface="Times New Roman" pitchFamily="18" charset="0"/>
              </a:rPr>
              <a:t>dự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án</a:t>
            </a:r>
            <a:endParaRPr lang="en-US" sz="2400" dirty="0">
              <a:solidFill>
                <a:srgbClr val="FF0000"/>
              </a:solidFill>
              <a:latin typeface="Times New Roman" pitchFamily="18" charset="0"/>
              <a:cs typeface="Times New Roman" pitchFamily="18" charset="0"/>
            </a:endParaRPr>
          </a:p>
          <a:p>
            <a:pPr lvl="0"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nhiệm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từng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nhóm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tổ</a:t>
            </a:r>
            <a:endParaRPr lang="en-US" sz="2400" dirty="0">
              <a:solidFill>
                <a:srgbClr val="FF0000"/>
              </a:solidFill>
              <a:latin typeface="Times New Roman" pitchFamily="18" charset="0"/>
              <a:cs typeface="Times New Roman" pitchFamily="18" charset="0"/>
            </a:endParaRPr>
          </a:p>
          <a:p>
            <a:pPr lvl="0"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hoạch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ngày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giờ</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trang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phục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phương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5601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43DD026-6A70-4F05-B1B8-6634A3E2F505}"/>
              </a:ext>
            </a:extLst>
          </p:cNvPr>
          <p:cNvSpPr txBox="1"/>
          <p:nvPr/>
        </p:nvSpPr>
        <p:spPr>
          <a:xfrm>
            <a:off x="2037514" y="2179617"/>
            <a:ext cx="5252467" cy="1477328"/>
          </a:xfrm>
          <a:prstGeom prst="rect">
            <a:avLst/>
          </a:prstGeom>
          <a:noFill/>
        </p:spPr>
        <p:txBody>
          <a:bodyPr wrap="square" rtlCol="0">
            <a:spAutoFit/>
          </a:bodyPr>
          <a:lstStyle/>
          <a:p>
            <a:pPr algn="ctr"/>
            <a:r>
              <a:rPr lang="en-US" sz="4500" b="1">
                <a:solidFill>
                  <a:srgbClr val="FF0000"/>
                </a:solidFill>
                <a:latin typeface="HP001 4 hàng" panose="020B0603050302020204" pitchFamily="34" charset="0"/>
                <a:cs typeface="Calibri" panose="020F0502020204030204" pitchFamily="34" charset="0"/>
              </a:rPr>
              <a:t>Xin chào và hẹn gặp lại</a:t>
            </a:r>
            <a:endParaRPr lang="en-US" sz="4500" b="1" dirty="0">
              <a:solidFill>
                <a:srgbClr val="FF000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333263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599" y="1153370"/>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KHỞI ĐỘNG</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855981814"/>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154" y="1479956"/>
            <a:ext cx="5881255" cy="1699662"/>
          </a:xfrm>
        </p:spPr>
        <p:txBody>
          <a:bodyPr/>
          <a:lstStyle/>
          <a:p>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mình</a:t>
            </a:r>
            <a:endParaRPr lang="en-US" sz="3600"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453844" y="151246"/>
            <a:ext cx="713294" cy="786452"/>
          </a:xfrm>
          <a:prstGeom prst="rect">
            <a:avLst/>
          </a:prstGeom>
        </p:spPr>
      </p:pic>
      <p:sp>
        <p:nvSpPr>
          <p:cNvPr id="7" name="TextBox 6"/>
          <p:cNvSpPr txBox="1"/>
          <p:nvPr/>
        </p:nvSpPr>
        <p:spPr>
          <a:xfrm>
            <a:off x="1277579" y="282862"/>
            <a:ext cx="1811714" cy="523220"/>
          </a:xfrm>
          <a:prstGeom prst="rect">
            <a:avLst/>
          </a:prstGeom>
          <a:noFill/>
        </p:spPr>
        <p:txBody>
          <a:bodyPr wrap="none" rtlCol="0">
            <a:spAutoFit/>
          </a:bodyPr>
          <a:lstStyle/>
          <a:p>
            <a:r>
              <a:rPr lang="en-US" sz="2800" b="1" dirty="0" err="1">
                <a:solidFill>
                  <a:schemeClr val="accent1">
                    <a:lumMod val="75000"/>
                  </a:schemeClr>
                </a:solidFill>
                <a:latin typeface="Times New Roman" pitchFamily="18" charset="0"/>
                <a:cs typeface="Times New Roman" pitchFamily="18" charset="0"/>
              </a:rPr>
              <a:t>Khởi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động</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17811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video HĐT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1241008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a16="http://schemas.microsoft.com/office/drawing/2014/main" xmlns="" id="{7C8DE12E-2CD9-4022-A8BD-779183438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4" y="-3572"/>
            <a:ext cx="9144000"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xmlns="" id="{AABF4945-525B-4FA2-8B1B-355D065838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410766"/>
            <a:ext cx="9118997" cy="17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A38DC992-5FE6-4FF2-9A3C-A50A100D28CF}"/>
              </a:ext>
            </a:extLst>
          </p:cNvPr>
          <p:cNvSpPr/>
          <p:nvPr/>
        </p:nvSpPr>
        <p:spPr>
          <a:xfrm>
            <a:off x="3836195" y="3332561"/>
            <a:ext cx="184731" cy="369332"/>
          </a:xfrm>
          <a:prstGeom prst="rect">
            <a:avLst/>
          </a:prstGeom>
        </p:spPr>
        <p:txBody>
          <a:bodyPr wrap="none">
            <a:spAutoFit/>
          </a:bodyPr>
          <a:lstStyle/>
          <a:p>
            <a:pPr defTabSz="914355">
              <a:defRPr/>
            </a:pPr>
            <a:endParaRPr lang="en-US" sz="1800"/>
          </a:p>
        </p:txBody>
      </p:sp>
      <p:sp>
        <p:nvSpPr>
          <p:cNvPr id="15" name="Rectangle 14">
            <a:extLst>
              <a:ext uri="{FF2B5EF4-FFF2-40B4-BE49-F238E27FC236}">
                <a16:creationId xmlns:a16="http://schemas.microsoft.com/office/drawing/2014/main" xmlns="" id="{6CA6F371-F31C-4FC7-A4CB-981ED2D92048}"/>
              </a:ext>
            </a:extLst>
          </p:cNvPr>
          <p:cNvSpPr/>
          <p:nvPr/>
        </p:nvSpPr>
        <p:spPr>
          <a:xfrm>
            <a:off x="7700539" y="557025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90000"/>
                  <a:lumOff val="10000"/>
                </a:schemeClr>
              </a:solidFill>
            </a:endParaRPr>
          </a:p>
        </p:txBody>
      </p:sp>
      <p:pic>
        <p:nvPicPr>
          <p:cNvPr id="17" name="Picture 16">
            <a:extLst>
              <a:ext uri="{FF2B5EF4-FFF2-40B4-BE49-F238E27FC236}">
                <a16:creationId xmlns:a16="http://schemas.microsoft.com/office/drawing/2014/main" xmlns="" id="{96BF7D91-8888-4EDD-AB58-3FF7914826C6}"/>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r="11718" b="59539"/>
          <a:stretch/>
        </p:blipFill>
        <p:spPr>
          <a:xfrm>
            <a:off x="1037613" y="1315069"/>
            <a:ext cx="6425804" cy="2218135"/>
          </a:xfrm>
          <a:prstGeom prst="rect">
            <a:avLst/>
          </a:prstGeom>
        </p:spPr>
      </p:pic>
      <p:sp>
        <p:nvSpPr>
          <p:cNvPr id="18" name="TextBox 17">
            <a:extLst>
              <a:ext uri="{FF2B5EF4-FFF2-40B4-BE49-F238E27FC236}">
                <a16:creationId xmlns:a16="http://schemas.microsoft.com/office/drawing/2014/main" xmlns="" id="{2B89442D-E56D-4CBB-BDA9-755E0A2BB628}"/>
              </a:ext>
            </a:extLst>
          </p:cNvPr>
          <p:cNvSpPr txBox="1"/>
          <p:nvPr/>
        </p:nvSpPr>
        <p:spPr>
          <a:xfrm>
            <a:off x="1475168" y="1507950"/>
            <a:ext cx="5815332" cy="461665"/>
          </a:xfrm>
          <a:prstGeom prst="rect">
            <a:avLst/>
          </a:prstGeom>
          <a:noFill/>
        </p:spPr>
        <p:txBody>
          <a:bodyPr wrap="square" rtlCol="0">
            <a:spAutoFit/>
          </a:bodyPr>
          <a:lstStyle/>
          <a:p>
            <a:pPr defTabSz="685766">
              <a:defRPr/>
            </a:pPr>
            <a:r>
              <a:rPr lang="en-US" sz="2400" b="1" dirty="0" err="1">
                <a:solidFill>
                  <a:schemeClr val="tx1">
                    <a:lumMod val="90000"/>
                    <a:lumOff val="10000"/>
                  </a:schemeClr>
                </a:solidFill>
                <a:latin typeface="HP001 5 hàng" panose="020B0603050302020204" pitchFamily="34" charset="0"/>
              </a:rPr>
              <a:t>Thứ</a:t>
            </a:r>
            <a:r>
              <a:rPr lang="en-US" sz="2400" b="1" dirty="0">
                <a:solidFill>
                  <a:schemeClr val="tx1">
                    <a:lumMod val="90000"/>
                    <a:lumOff val="10000"/>
                  </a:schemeClr>
                </a:solidFill>
                <a:latin typeface="HP001 5 hàng" panose="020B0603050302020204" pitchFamily="34" charset="0"/>
              </a:rPr>
              <a:t> </a:t>
            </a:r>
            <a:r>
              <a:rPr lang="en-US" sz="2400" b="1" dirty="0" err="1">
                <a:solidFill>
                  <a:schemeClr val="tx1">
                    <a:lumMod val="90000"/>
                    <a:lumOff val="10000"/>
                  </a:schemeClr>
                </a:solidFill>
                <a:latin typeface="HP001 5 hàng" panose="020B0603050302020204" pitchFamily="34" charset="0"/>
              </a:rPr>
              <a:t>tư</a:t>
            </a:r>
            <a:r>
              <a:rPr lang="en-US" sz="2400" b="1" dirty="0">
                <a:solidFill>
                  <a:schemeClr val="tx1">
                    <a:lumMod val="90000"/>
                    <a:lumOff val="10000"/>
                  </a:schemeClr>
                </a:solidFill>
                <a:latin typeface="HP001 5 hàng" panose="020B0603050302020204" pitchFamily="34" charset="0"/>
              </a:rPr>
              <a:t> </a:t>
            </a:r>
            <a:r>
              <a:rPr lang="en-US" sz="2400" b="1" dirty="0" err="1">
                <a:solidFill>
                  <a:schemeClr val="tx1">
                    <a:lumMod val="90000"/>
                    <a:lumOff val="10000"/>
                  </a:schemeClr>
                </a:solidFill>
                <a:latin typeface="HP001 5 hàng" panose="020B0603050302020204" pitchFamily="34" charset="0"/>
              </a:rPr>
              <a:t>ngày</a:t>
            </a:r>
            <a:r>
              <a:rPr lang="en-US" sz="2400" b="1" dirty="0">
                <a:solidFill>
                  <a:schemeClr val="tx1">
                    <a:lumMod val="90000"/>
                    <a:lumOff val="10000"/>
                  </a:schemeClr>
                </a:solidFill>
                <a:latin typeface="HP001 5 hàng" panose="020B0603050302020204" pitchFamily="34" charset="0"/>
              </a:rPr>
              <a:t> </a:t>
            </a:r>
            <a:r>
              <a:rPr lang="en-US" sz="2400" b="1" dirty="0" smtClean="0">
                <a:solidFill>
                  <a:schemeClr val="tx1">
                    <a:lumMod val="90000"/>
                    <a:lumOff val="10000"/>
                  </a:schemeClr>
                </a:solidFill>
                <a:latin typeface="HP001 5 hàng" panose="020B0603050302020204" pitchFamily="34" charset="0"/>
              </a:rPr>
              <a:t>27 </a:t>
            </a:r>
            <a:r>
              <a:rPr lang="en-US" sz="2400" b="1" dirty="0" err="1">
                <a:solidFill>
                  <a:schemeClr val="tx1">
                    <a:lumMod val="90000"/>
                    <a:lumOff val="10000"/>
                  </a:schemeClr>
                </a:solidFill>
                <a:latin typeface="HP001 5 hàng" panose="020B0603050302020204" pitchFamily="34" charset="0"/>
              </a:rPr>
              <a:t>tháng</a:t>
            </a:r>
            <a:r>
              <a:rPr lang="en-US" sz="2400" b="1" dirty="0">
                <a:solidFill>
                  <a:schemeClr val="tx1">
                    <a:lumMod val="90000"/>
                    <a:lumOff val="10000"/>
                  </a:schemeClr>
                </a:solidFill>
                <a:latin typeface="HP001 5 hàng" panose="020B0603050302020204" pitchFamily="34" charset="0"/>
              </a:rPr>
              <a:t> 4 </a:t>
            </a:r>
            <a:r>
              <a:rPr lang="en-US" sz="2400" b="1" dirty="0" err="1">
                <a:solidFill>
                  <a:schemeClr val="tx1">
                    <a:lumMod val="90000"/>
                    <a:lumOff val="10000"/>
                  </a:schemeClr>
                </a:solidFill>
                <a:latin typeface="HP001 5 hàng" panose="020B0603050302020204" pitchFamily="34" charset="0"/>
              </a:rPr>
              <a:t>năm</a:t>
            </a:r>
            <a:r>
              <a:rPr lang="en-US" sz="2400" b="1" dirty="0">
                <a:solidFill>
                  <a:schemeClr val="tx1">
                    <a:lumMod val="90000"/>
                    <a:lumOff val="10000"/>
                  </a:schemeClr>
                </a:solidFill>
                <a:latin typeface="HP001 5 hàng" panose="020B0603050302020204" pitchFamily="34" charset="0"/>
              </a:rPr>
              <a:t> 2022</a:t>
            </a:r>
          </a:p>
        </p:txBody>
      </p:sp>
      <p:sp>
        <p:nvSpPr>
          <p:cNvPr id="20" name="TextBox 19">
            <a:extLst>
              <a:ext uri="{FF2B5EF4-FFF2-40B4-BE49-F238E27FC236}">
                <a16:creationId xmlns:a16="http://schemas.microsoft.com/office/drawing/2014/main" xmlns="" id="{F7FBF9CD-A488-4EC6-914B-4A0AFF48A735}"/>
              </a:ext>
            </a:extLst>
          </p:cNvPr>
          <p:cNvSpPr txBox="1"/>
          <p:nvPr/>
        </p:nvSpPr>
        <p:spPr>
          <a:xfrm>
            <a:off x="2379524" y="1996270"/>
            <a:ext cx="3711179" cy="461665"/>
          </a:xfrm>
          <a:prstGeom prst="rect">
            <a:avLst/>
          </a:prstGeom>
          <a:noFill/>
        </p:spPr>
        <p:txBody>
          <a:bodyPr wrap="square" rtlCol="0">
            <a:spAutoFit/>
          </a:bodyPr>
          <a:lstStyle/>
          <a:p>
            <a:pPr defTabSz="685766">
              <a:defRPr/>
            </a:pPr>
            <a:r>
              <a:rPr lang="en-US" sz="2400" b="1">
                <a:solidFill>
                  <a:schemeClr val="tx1">
                    <a:lumMod val="90000"/>
                    <a:lumOff val="10000"/>
                  </a:schemeClr>
                </a:solidFill>
                <a:latin typeface="HP001 5 hàng" panose="020B0603050302020204" pitchFamily="34" charset="0"/>
              </a:rPr>
              <a:t>Hoạt động trải nghiệm</a:t>
            </a:r>
          </a:p>
        </p:txBody>
      </p:sp>
      <p:sp>
        <p:nvSpPr>
          <p:cNvPr id="21" name="TextBox 20">
            <a:extLst>
              <a:ext uri="{FF2B5EF4-FFF2-40B4-BE49-F238E27FC236}">
                <a16:creationId xmlns:a16="http://schemas.microsoft.com/office/drawing/2014/main" xmlns="" id="{CEACB6D1-9A4D-4DE0-B4A5-38C6E55DF613}"/>
              </a:ext>
            </a:extLst>
          </p:cNvPr>
          <p:cNvSpPr txBox="1"/>
          <p:nvPr/>
        </p:nvSpPr>
        <p:spPr>
          <a:xfrm>
            <a:off x="1950790" y="2484463"/>
            <a:ext cx="5944349" cy="461665"/>
          </a:xfrm>
          <a:prstGeom prst="rect">
            <a:avLst/>
          </a:prstGeom>
          <a:noFill/>
        </p:spPr>
        <p:txBody>
          <a:bodyPr wrap="square" rtlCol="0">
            <a:spAutoFit/>
          </a:bodyPr>
          <a:lstStyle/>
          <a:p>
            <a:pPr defTabSz="685766">
              <a:defRPr/>
            </a:pPr>
            <a:r>
              <a:rPr lang="en-US" sz="2400" b="1" dirty="0" err="1">
                <a:solidFill>
                  <a:schemeClr val="tx1">
                    <a:lumMod val="90000"/>
                    <a:lumOff val="10000"/>
                  </a:schemeClr>
                </a:solidFill>
                <a:latin typeface="HP001 5 hàng" panose="020B0603050302020204" pitchFamily="34" charset="0"/>
              </a:rPr>
              <a:t>Bài</a:t>
            </a:r>
            <a:r>
              <a:rPr lang="en-US" sz="2400" b="1" dirty="0">
                <a:solidFill>
                  <a:schemeClr val="tx1">
                    <a:lumMod val="90000"/>
                    <a:lumOff val="10000"/>
                  </a:schemeClr>
                </a:solidFill>
                <a:latin typeface="HP001 5 hàng" panose="020B0603050302020204" pitchFamily="34" charset="0"/>
              </a:rPr>
              <a:t> </a:t>
            </a:r>
            <a:r>
              <a:rPr lang="en-US" sz="2400" b="1" dirty="0" smtClean="0">
                <a:solidFill>
                  <a:schemeClr val="tx1">
                    <a:lumMod val="90000"/>
                    <a:lumOff val="10000"/>
                  </a:schemeClr>
                </a:solidFill>
                <a:latin typeface="HP001 5 hàng" panose="020B0603050302020204" pitchFamily="34" charset="0"/>
              </a:rPr>
              <a:t>31: </a:t>
            </a:r>
            <a:r>
              <a:rPr lang="en-US" sz="2400" b="1" dirty="0" err="1" smtClean="0">
                <a:solidFill>
                  <a:schemeClr val="tx1">
                    <a:lumMod val="90000"/>
                    <a:lumOff val="10000"/>
                  </a:schemeClr>
                </a:solidFill>
                <a:latin typeface="HP001 5 hàng" panose="020B0603050302020204" pitchFamily="34" charset="0"/>
              </a:rPr>
              <a:t>Lớp</a:t>
            </a:r>
            <a:r>
              <a:rPr lang="en-US" sz="2400" b="1" dirty="0" smtClean="0">
                <a:solidFill>
                  <a:schemeClr val="tx1">
                    <a:lumMod val="90000"/>
                    <a:lumOff val="10000"/>
                  </a:schemeClr>
                </a:solidFill>
                <a:latin typeface="HP001 5 hàng" panose="020B0603050302020204" pitchFamily="34" charset="0"/>
              </a:rPr>
              <a:t> </a:t>
            </a:r>
            <a:r>
              <a:rPr lang="en-US" sz="2400" b="1" dirty="0" err="1" smtClean="0">
                <a:solidFill>
                  <a:schemeClr val="tx1">
                    <a:lumMod val="90000"/>
                    <a:lumOff val="10000"/>
                  </a:schemeClr>
                </a:solidFill>
                <a:latin typeface="HP001 5 hàng" panose="020B0603050302020204" pitchFamily="34" charset="0"/>
              </a:rPr>
              <a:t>học</a:t>
            </a:r>
            <a:r>
              <a:rPr lang="en-US" sz="2400" b="1" dirty="0" smtClean="0">
                <a:solidFill>
                  <a:schemeClr val="tx1">
                    <a:lumMod val="90000"/>
                    <a:lumOff val="10000"/>
                  </a:schemeClr>
                </a:solidFill>
                <a:latin typeface="HP001 5 hàng" panose="020B0603050302020204" pitchFamily="34" charset="0"/>
              </a:rPr>
              <a:t> </a:t>
            </a:r>
            <a:r>
              <a:rPr lang="en-US" sz="2400" b="1" dirty="0" err="1" smtClean="0">
                <a:solidFill>
                  <a:schemeClr val="tx1">
                    <a:lumMod val="90000"/>
                    <a:lumOff val="10000"/>
                  </a:schemeClr>
                </a:solidFill>
                <a:latin typeface="HP001 5 hàng" panose="020B0603050302020204" pitchFamily="34" charset="0"/>
              </a:rPr>
              <a:t>xanh</a:t>
            </a:r>
            <a:endParaRPr lang="en-US" sz="2400" b="1" dirty="0">
              <a:solidFill>
                <a:schemeClr val="tx1">
                  <a:lumMod val="90000"/>
                  <a:lumOff val="10000"/>
                </a:schemeClr>
              </a:solidFill>
              <a:latin typeface="HP001 5 hàng" panose="020B0603050302020204" pitchFamily="34" charset="0"/>
            </a:endParaRPr>
          </a:p>
        </p:txBody>
      </p:sp>
      <p:pic>
        <p:nvPicPr>
          <p:cNvPr id="11" name="图片 4">
            <a:extLst>
              <a:ext uri="{FF2B5EF4-FFF2-40B4-BE49-F238E27FC236}">
                <a16:creationId xmlns:a16="http://schemas.microsoft.com/office/drawing/2014/main" xmlns="" id="{CCC49FC5-825D-40D0-B451-121BD72F2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10" y="3152732"/>
            <a:ext cx="8809795" cy="1935747"/>
          </a:xfrm>
          <a:prstGeom prst="rect">
            <a:avLst/>
          </a:prstGeom>
        </p:spPr>
      </p:pic>
    </p:spTree>
    <p:extLst>
      <p:ext uri="{BB962C8B-B14F-4D97-AF65-F5344CB8AC3E}">
        <p14:creationId xmlns:p14="http://schemas.microsoft.com/office/powerpoint/2010/main" val="504411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par>
                                <p:cTn id="8" presetID="53" presetClass="entr" presetSubtype="528" fill="hold" nodeType="withEffect">
                                  <p:stCondLst>
                                    <p:cond delay="1400"/>
                                  </p:stCondLst>
                                  <p:childTnLst>
                                    <p:set>
                                      <p:cBhvr>
                                        <p:cTn id="9" dur="1" fill="hold">
                                          <p:stCondLst>
                                            <p:cond delay="0"/>
                                          </p:stCondLst>
                                        </p:cTn>
                                        <p:tgtEl>
                                          <p:spTgt spid="11"/>
                                        </p:tgtEl>
                                        <p:attrNameLst>
                                          <p:attrName>style.visibility</p:attrName>
                                        </p:attrNameLst>
                                      </p:cBhvr>
                                      <p:to>
                                        <p:strVal val="visible"/>
                                      </p:to>
                                    </p:set>
                                    <p:anim calcmode="lin" valueType="num">
                                      <p:cBhvr>
                                        <p:cTn id="10" dur="3250" fill="hold"/>
                                        <p:tgtEl>
                                          <p:spTgt spid="11"/>
                                        </p:tgtEl>
                                        <p:attrNameLst>
                                          <p:attrName>ppt_w</p:attrName>
                                        </p:attrNameLst>
                                      </p:cBhvr>
                                      <p:tavLst>
                                        <p:tav tm="0">
                                          <p:val>
                                            <p:fltVal val="0"/>
                                          </p:val>
                                        </p:tav>
                                        <p:tav tm="100000">
                                          <p:val>
                                            <p:strVal val="#ppt_w"/>
                                          </p:val>
                                        </p:tav>
                                      </p:tavLst>
                                    </p:anim>
                                    <p:anim calcmode="lin" valueType="num">
                                      <p:cBhvr>
                                        <p:cTn id="11" dur="3250" fill="hold"/>
                                        <p:tgtEl>
                                          <p:spTgt spid="11"/>
                                        </p:tgtEl>
                                        <p:attrNameLst>
                                          <p:attrName>ppt_h</p:attrName>
                                        </p:attrNameLst>
                                      </p:cBhvr>
                                      <p:tavLst>
                                        <p:tav tm="0">
                                          <p:val>
                                            <p:fltVal val="0"/>
                                          </p:val>
                                        </p:tav>
                                        <p:tav tm="100000">
                                          <p:val>
                                            <p:strVal val="#ppt_h"/>
                                          </p:val>
                                        </p:tav>
                                      </p:tavLst>
                                    </p:anim>
                                    <p:animEffect transition="in" filter="fade">
                                      <p:cBhvr>
                                        <p:cTn id="12" dur="3250"/>
                                        <p:tgtEl>
                                          <p:spTgt spid="11"/>
                                        </p:tgtEl>
                                      </p:cBhvr>
                                    </p:animEffect>
                                    <p:anim calcmode="lin" valueType="num">
                                      <p:cBhvr>
                                        <p:cTn id="13" dur="3250" fill="hold"/>
                                        <p:tgtEl>
                                          <p:spTgt spid="11"/>
                                        </p:tgtEl>
                                        <p:attrNameLst>
                                          <p:attrName>ppt_x</p:attrName>
                                        </p:attrNameLst>
                                      </p:cBhvr>
                                      <p:tavLst>
                                        <p:tav tm="0">
                                          <p:val>
                                            <p:fltVal val="0.5"/>
                                          </p:val>
                                        </p:tav>
                                        <p:tav tm="100000">
                                          <p:val>
                                            <p:strVal val="#ppt_x"/>
                                          </p:val>
                                        </p:tav>
                                      </p:tavLst>
                                    </p:anim>
                                    <p:anim calcmode="lin" valueType="num">
                                      <p:cBhvr>
                                        <p:cTn id="14" dur="32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599" y="1153370"/>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KHÁM </a:t>
            </a:r>
            <a:r>
              <a:rPr lang="en-US" altLang="zh-CN" sz="3300" b="1" dirty="0">
                <a:solidFill>
                  <a:srgbClr val="FF0000"/>
                </a:solidFill>
                <a:latin typeface="Times New Roman" pitchFamily="18" charset="0"/>
                <a:ea typeface="微软雅黑" panose="020B0503020204020204" pitchFamily="34" charset="-122"/>
                <a:cs typeface="Times New Roman" pitchFamily="18" charset="0"/>
              </a:rPr>
              <a:t>PHÁ</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799498085"/>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ông điệp nâng cao ý thức bảo vệ môi trường từ Red Cat 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78464"/>
            <a:ext cx="9144000" cy="4665035"/>
          </a:xfrm>
          <a:prstGeom prst="rect">
            <a:avLst/>
          </a:prstGeom>
        </p:spPr>
      </p:pic>
      <p:sp>
        <p:nvSpPr>
          <p:cNvPr id="3" name="TextBox 2">
            <a:extLst>
              <a:ext uri="{FF2B5EF4-FFF2-40B4-BE49-F238E27FC236}">
                <a16:creationId xmlns:a16="http://schemas.microsoft.com/office/drawing/2014/main" xmlns="" id="{46341BA4-1172-4258-B6B5-870922F547EC}"/>
              </a:ext>
            </a:extLst>
          </p:cNvPr>
          <p:cNvSpPr txBox="1"/>
          <p:nvPr/>
        </p:nvSpPr>
        <p:spPr>
          <a:xfrm>
            <a:off x="250945" y="78354"/>
            <a:ext cx="8642109" cy="400110"/>
          </a:xfrm>
          <a:prstGeom prst="rect">
            <a:avLst/>
          </a:prstGeom>
          <a:noFill/>
        </p:spPr>
        <p:txBody>
          <a:bodyPr wrap="none" rtlCol="0">
            <a:spAutoFit/>
          </a:bodyPr>
          <a:lstStyle/>
          <a:p>
            <a:r>
              <a:rPr lang="en-US" sz="2000">
                <a:latin typeface="Times New Roman" panose="02020603050405020304" pitchFamily="18" charset="0"/>
                <a:cs typeface="Times New Roman" panose="02020603050405020304" pitchFamily="18" charset="0"/>
              </a:rPr>
              <a:t>Cùng xem video và kể tên những hành động để bảo vệ môi tr</a:t>
            </a:r>
            <a:r>
              <a:rPr lang="vi-VN" sz="2000">
                <a:latin typeface="Times New Roman" panose="02020603050405020304" pitchFamily="18" charset="0"/>
                <a:cs typeface="Times New Roman" panose="02020603050405020304" pitchFamily="18" charset="0"/>
              </a:rPr>
              <a:t>ư</a:t>
            </a:r>
            <a:r>
              <a:rPr lang="en-US" sz="2000">
                <a:latin typeface="Times New Roman" panose="02020603050405020304" pitchFamily="18" charset="0"/>
                <a:cs typeface="Times New Roman" panose="02020603050405020304" pitchFamily="18" charset="0"/>
              </a:rPr>
              <a:t>ờng có trong video?</a:t>
            </a:r>
          </a:p>
        </p:txBody>
      </p:sp>
    </p:spTree>
    <p:extLst>
      <p:ext uri="{BB962C8B-B14F-4D97-AF65-F5344CB8AC3E}">
        <p14:creationId xmlns:p14="http://schemas.microsoft.com/office/powerpoint/2010/main" val="12020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688" y="1104817"/>
            <a:ext cx="8446586" cy="2478087"/>
          </a:xfrm>
        </p:spPr>
        <p:txBody>
          <a:bodyPr/>
          <a:lstStyle/>
          <a:p>
            <a:pPr algn="just"/>
            <a:r>
              <a:rPr lang="en-US" sz="3600" dirty="0" err="1">
                <a:solidFill>
                  <a:schemeClr val="accent1">
                    <a:lumMod val="75000"/>
                  </a:schemeClr>
                </a:solidFill>
                <a:latin typeface="Times New Roman" pitchFamily="18" charset="0"/>
                <a:cs typeface="Times New Roman" pitchFamily="18" charset="0"/>
              </a:rPr>
              <a:t>Kết</a:t>
            </a:r>
            <a:r>
              <a:rPr lang="en-US" sz="3600" dirty="0">
                <a:solidFill>
                  <a:schemeClr val="accent1">
                    <a:lumMod val="75000"/>
                  </a:schemeClr>
                </a:solidFill>
                <a:latin typeface="Times New Roman" pitchFamily="18" charset="0"/>
                <a:cs typeface="Times New Roman" pitchFamily="18" charset="0"/>
              </a:rPr>
              <a:t> </a:t>
            </a:r>
            <a:r>
              <a:rPr lang="en-US" sz="3600" dirty="0" err="1">
                <a:solidFill>
                  <a:schemeClr val="accent1">
                    <a:lumMod val="75000"/>
                  </a:schemeClr>
                </a:solidFill>
                <a:latin typeface="Times New Roman" pitchFamily="18" charset="0"/>
                <a:cs typeface="Times New Roman" pitchFamily="18" charset="0"/>
              </a:rPr>
              <a:t>luận</a:t>
            </a:r>
            <a:r>
              <a:rPr lang="en-US" sz="3600" dirty="0">
                <a:solidFill>
                  <a:schemeClr val="accent1">
                    <a:lumMod val="75000"/>
                  </a:schemeClr>
                </a:solidFill>
                <a:latin typeface="Times New Roman" pitchFamily="18" charset="0"/>
                <a:cs typeface="Times New Roman" pitchFamily="18" charset="0"/>
              </a:rPr>
              <a:t>:</a:t>
            </a:r>
            <a:r>
              <a:rPr lang="en-US" sz="36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3123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600" y="1076419"/>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LIÊN HỆ</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36789100"/>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TotalTime>
  <Words>248</Words>
  <Application>Microsoft Office PowerPoint</Application>
  <PresentationFormat>On-screen Show (16:9)</PresentationFormat>
  <Paragraphs>28</Paragraphs>
  <Slides>15</Slides>
  <Notes>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Times New Roman</vt:lpstr>
      <vt:lpstr>UTM Androgyne</vt:lpstr>
      <vt:lpstr>微软雅黑</vt:lpstr>
      <vt:lpstr>Pangolin</vt:lpstr>
      <vt:lpstr>Baloo 2</vt:lpstr>
      <vt:lpstr>HP001 5 hàng</vt:lpstr>
      <vt:lpstr>Calibri</vt:lpstr>
      <vt:lpstr>宋体</vt:lpstr>
      <vt:lpstr>HP001 4 hàng</vt:lpstr>
      <vt:lpstr>UTM Cookies</vt:lpstr>
      <vt:lpstr>English Vocabulary Workshop by Slidesgo</vt:lpstr>
      <vt:lpstr>PowerPoint Presentation</vt:lpstr>
      <vt:lpstr>PowerPoint Presentation</vt:lpstr>
      <vt:lpstr>Hát bài: Trái đất này là của chúng mình</vt:lpstr>
      <vt:lpstr>PowerPoint Presentation</vt:lpstr>
      <vt:lpstr>PowerPoint Presentation</vt:lpstr>
      <vt:lpstr>PowerPoint Presentation</vt:lpstr>
      <vt:lpstr>PowerPoint Presentation</vt:lpstr>
      <vt:lpstr>Kết luận: Nhắc nhở, kêu gọi cộng đồng chung tay giữ gìn môi trường học đường là việc làm cần thiết và quan trọng vì một người, một nhóm, một lớp hành động đều là quá ít. Thông điệp về giữ gìn môi trường cần được lan tỏa.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SKY</cp:lastModifiedBy>
  <cp:revision>64</cp:revision>
  <dcterms:modified xsi:type="dcterms:W3CDTF">2022-04-26T04:54:13Z</dcterms:modified>
</cp:coreProperties>
</file>