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audio2.wav" ContentType="audio/wav"/>
  <Override PartName="/ppt/media/audio3.wav" ContentType="audio/wav"/>
  <Override PartName="/ppt/media/audio4.wav" ContentType="audio/wav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dia/audio20.wav" ContentType="audio/wav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1"/>
  </p:notesMasterIdLst>
  <p:sldIdLst>
    <p:sldId id="257" r:id="rId2"/>
    <p:sldId id="2922" r:id="rId3"/>
    <p:sldId id="273" r:id="rId4"/>
    <p:sldId id="272" r:id="rId5"/>
    <p:sldId id="267" r:id="rId6"/>
    <p:sldId id="277" r:id="rId7"/>
    <p:sldId id="278" r:id="rId8"/>
    <p:sldId id="279" r:id="rId9"/>
    <p:sldId id="280" r:id="rId10"/>
    <p:sldId id="2923" r:id="rId11"/>
    <p:sldId id="266" r:id="rId12"/>
    <p:sldId id="259" r:id="rId13"/>
    <p:sldId id="2924" r:id="rId14"/>
    <p:sldId id="260" r:id="rId15"/>
    <p:sldId id="268" r:id="rId16"/>
    <p:sldId id="274" r:id="rId17"/>
    <p:sldId id="2940" r:id="rId18"/>
    <p:sldId id="2939" r:id="rId19"/>
    <p:sldId id="269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FF66"/>
    <a:srgbClr val="FF9966"/>
    <a:srgbClr val="FFCC66"/>
    <a:srgbClr val="56B698"/>
    <a:srgbClr val="974AC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108" y="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9FF0245-807C-419E-8BA1-5E155BBFD7DB}" type="datetimeFigureOut">
              <a:rPr lang="en-US" smtClean="0"/>
              <a:t>4/1/2022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399271-AC53-4359-BDC0-19A992F6B9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4832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幻灯片图像占位符 1">
            <a:extLst>
              <a:ext uri="{FF2B5EF4-FFF2-40B4-BE49-F238E27FC236}">
                <a16:creationId xmlns:a16="http://schemas.microsoft.com/office/drawing/2014/main" id="{58125A13-AE01-43C9-9200-44C8552C014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7" name="备注占位符 2">
            <a:extLst>
              <a:ext uri="{FF2B5EF4-FFF2-40B4-BE49-F238E27FC236}">
                <a16:creationId xmlns:a16="http://schemas.microsoft.com/office/drawing/2014/main" id="{379E3FC9-9A3D-472A-B352-68E08C2E1EF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328B186-B04B-4045-8606-3539EF75388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algn="l">
              <a:buClr>
                <a:srgbClr val="000000"/>
              </a:buClr>
              <a:buFont typeface="Arial"/>
              <a:buNone/>
              <a:defRPr/>
            </a:pPr>
            <a:fld id="{283A440A-AA6B-43A3-9D72-D56C85FD01AC}" type="slidenum">
              <a:rPr lang="zh-CN" altLang="en-US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pPr algn="l">
                <a:buClr>
                  <a:srgbClr val="000000"/>
                </a:buClr>
                <a:buFont typeface="Arial"/>
                <a:buNone/>
                <a:defRPr/>
              </a:pPr>
              <a:t>2</a:t>
            </a:fld>
            <a:endParaRPr lang="zh-CN" altLang="en-US"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272806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fld id="{8E734D7E-DDC1-43BA-BA84-4A1CFE3D3418}" type="slidenum">
              <a:rPr lang="zh-CN" altLang="en-US" sz="1200">
                <a:latin typeface="Calibri" panose="020F0502020204030204" pitchFamily="34" charset="0"/>
                <a:ea typeface="宋体" panose="02010600030101010101" pitchFamily="2" charset="-122"/>
              </a:rPr>
              <a:pPr/>
              <a:t>3</a:t>
            </a:fld>
            <a:endParaRPr lang="zh-CN" altLang="en-US" sz="120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7174145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fld id="{8E734D7E-DDC1-43BA-BA84-4A1CFE3D3418}" type="slidenum">
              <a:rPr lang="zh-CN" altLang="en-US" sz="1200">
                <a:latin typeface="Calibri" panose="020F0502020204030204" pitchFamily="34" charset="0"/>
                <a:ea typeface="宋体" panose="02010600030101010101" pitchFamily="2" charset="-122"/>
              </a:rPr>
              <a:pPr/>
              <a:t>10</a:t>
            </a:fld>
            <a:endParaRPr lang="zh-CN" altLang="en-US" sz="120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3623822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fld id="{8E734D7E-DDC1-43BA-BA84-4A1CFE3D3418}" type="slidenum">
              <a:rPr lang="zh-CN" altLang="en-US" sz="1200">
                <a:latin typeface="Calibri" panose="020F0502020204030204" pitchFamily="34" charset="0"/>
                <a:ea typeface="宋体" panose="02010600030101010101" pitchFamily="2" charset="-122"/>
              </a:rPr>
              <a:pPr/>
              <a:t>13</a:t>
            </a:fld>
            <a:endParaRPr lang="zh-CN" altLang="en-US" sz="120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4943000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fld id="{8E734D7E-DDC1-43BA-BA84-4A1CFE3D3418}" type="slidenum">
              <a:rPr lang="zh-CN" altLang="en-US" sz="1200">
                <a:latin typeface="Calibri" panose="020F0502020204030204" pitchFamily="34" charset="0"/>
                <a:ea typeface="宋体" panose="02010600030101010101" pitchFamily="2" charset="-122"/>
              </a:rPr>
              <a:pPr/>
              <a:t>17</a:t>
            </a:fld>
            <a:endParaRPr lang="zh-CN" altLang="en-US" sz="120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3337251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Relationship Id="rId5" Type="http://schemas.openxmlformats.org/officeDocument/2006/relationships/audio" Target="../media/audio10.wav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711200" y="1371600"/>
            <a:ext cx="10468864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711200" y="3228536"/>
            <a:ext cx="10472928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5A6F0-59F2-4F59-B8D8-7987C6C4BFA5}" type="datetimeFigureOut">
              <a:rPr lang="en-US" smtClean="0"/>
              <a:t>4/1/2022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2256D3-C16C-4697-A27B-0318EB9FC1FE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5A6F0-59F2-4F59-B8D8-7987C6C4BFA5}" type="datetimeFigureOut">
              <a:rPr lang="en-US" smtClean="0"/>
              <a:t>4/1/2022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2256D3-C16C-4697-A27B-0318EB9FC1F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914402"/>
            <a:ext cx="2743200" cy="5211763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914402"/>
            <a:ext cx="8026400" cy="5211763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5A6F0-59F2-4F59-B8D8-7987C6C4BFA5}" type="datetimeFigureOut">
              <a:rPr lang="en-US" smtClean="0"/>
              <a:t>4/1/2022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2256D3-C16C-4697-A27B-0318EB9FC1F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55" t="25449" r="-48" b="17034"/>
          <a:stretch/>
        </p:blipFill>
        <p:spPr>
          <a:xfrm>
            <a:off x="-2" y="-78659"/>
            <a:ext cx="12231331" cy="6921912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50517"/>
            <a:ext cx="12190992" cy="4307484"/>
          </a:xfrm>
          <a:prstGeom prst="rect">
            <a:avLst/>
          </a:prstGeom>
        </p:spPr>
      </p:pic>
      <p:sp>
        <p:nvSpPr>
          <p:cNvPr id="7" name="矩形 6"/>
          <p:cNvSpPr/>
          <p:nvPr userDrawn="1"/>
        </p:nvSpPr>
        <p:spPr>
          <a:xfrm>
            <a:off x="0" y="626533"/>
            <a:ext cx="12190992" cy="5977467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zh-CN" altLang="en-US"/>
          </a:p>
        </p:txBody>
      </p:sp>
      <p:sp>
        <p:nvSpPr>
          <p:cNvPr id="8" name="五边形 7"/>
          <p:cNvSpPr/>
          <p:nvPr userDrawn="1"/>
        </p:nvSpPr>
        <p:spPr>
          <a:xfrm>
            <a:off x="0" y="355600"/>
            <a:ext cx="4487333" cy="592667"/>
          </a:xfrm>
          <a:prstGeom prst="homePlate">
            <a:avLst/>
          </a:prstGeom>
          <a:solidFill>
            <a:srgbClr val="E1E8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en-US" altLang="zh-CN" sz="2700" dirty="0">
                <a:solidFill>
                  <a:srgbClr val="00B050"/>
                </a:solidFill>
              </a:rPr>
              <a:t>Click here to add a title</a:t>
            </a:r>
            <a:endParaRPr lang="zh-CN" altLang="en-US" sz="27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6265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5A6F0-59F2-4F59-B8D8-7987C6C4BFA5}" type="datetimeFigureOut">
              <a:rPr lang="en-US" smtClean="0"/>
              <a:t>4/1/2022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2256D3-C16C-4697-A27B-0318EB9FC1F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7136" y="1316736"/>
            <a:ext cx="103632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7136" y="2704664"/>
            <a:ext cx="103632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5A6F0-59F2-4F59-B8D8-7987C6C4BFA5}" type="datetimeFigureOut">
              <a:rPr lang="en-US" smtClean="0"/>
              <a:t>4/1/2022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2256D3-C16C-4697-A27B-0318EB9FC1FE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920085"/>
            <a:ext cx="53848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20085"/>
            <a:ext cx="53848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5A6F0-59F2-4F59-B8D8-7987C6C4BFA5}" type="datetimeFigureOut">
              <a:rPr lang="en-US" smtClean="0"/>
              <a:t>4/1/2022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2256D3-C16C-4697-A27B-0318EB9FC1F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855248"/>
            <a:ext cx="5386917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193368" y="1859758"/>
            <a:ext cx="5389033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09600" y="2514600"/>
            <a:ext cx="5386917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514600"/>
            <a:ext cx="5389033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5A6F0-59F2-4F59-B8D8-7987C6C4BFA5}" type="datetimeFigureOut">
              <a:rPr lang="en-US" smtClean="0"/>
              <a:t>4/1/2022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2256D3-C16C-4697-A27B-0318EB9FC1F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10744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5A6F0-59F2-4F59-B8D8-7987C6C4BFA5}" type="datetimeFigureOut">
              <a:rPr lang="en-US" smtClean="0"/>
              <a:t>4/1/2022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2256D3-C16C-4697-A27B-0318EB9FC1F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5A6F0-59F2-4F59-B8D8-7987C6C4BFA5}" type="datetimeFigureOut">
              <a:rPr lang="en-US" smtClean="0"/>
              <a:t>4/1/2022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2256D3-C16C-4697-A27B-0318EB9FC1F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4352"/>
            <a:ext cx="36576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914400" y="1676400"/>
            <a:ext cx="36576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766733" y="1676400"/>
            <a:ext cx="6815667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5A6F0-59F2-4F59-B8D8-7987C6C4BFA5}" type="datetimeFigureOut">
              <a:rPr lang="en-US" smtClean="0"/>
              <a:t>4/1/2022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2256D3-C16C-4697-A27B-0318EB9FC1F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4221004" y="1108077"/>
            <a:ext cx="70104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10672179" y="5359769"/>
            <a:ext cx="207264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1176997"/>
            <a:ext cx="2950464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2800" y="2828785"/>
            <a:ext cx="29464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5A6F0-59F2-4F59-B8D8-7987C6C4BFA5}" type="datetimeFigureOut">
              <a:rPr lang="en-US" smtClean="0"/>
              <a:t>4/1/2022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69600" y="6356351"/>
            <a:ext cx="812800" cy="365125"/>
          </a:xfrm>
        </p:spPr>
        <p:txBody>
          <a:bodyPr/>
          <a:lstStyle/>
          <a:p>
            <a:fld id="{BE2256D3-C16C-4697-A27B-0318EB9FC1FE}" type="slidenum">
              <a:rPr lang="en-US" smtClean="0"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4647724" y="1199517"/>
            <a:ext cx="615696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12700" y="5816600"/>
            <a:ext cx="1221740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5842000" y="6219826"/>
            <a:ext cx="63500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12700" y="-7144"/>
            <a:ext cx="1221740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5842000" y="-7144"/>
            <a:ext cx="63500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609600" y="1935480"/>
            <a:ext cx="109728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06A5A6F0-59F2-4F59-B8D8-7987C6C4BFA5}" type="datetimeFigureOut">
              <a:rPr lang="en-US" smtClean="0"/>
              <a:t>4/1/2022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3556000" y="6356351"/>
            <a:ext cx="44704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10566400" y="6356351"/>
            <a:ext cx="1016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BE2256D3-C16C-4697-A27B-0318EB9FC1FE}" type="slidenum">
              <a:rPr lang="en-US" smtClean="0"/>
              <a:t>‹#›</a:t>
            </a:fld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-25356" y="202408"/>
            <a:ext cx="12240731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audio" Target="NUL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audio" Target="../media/audio2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2.wa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audio" Target="NUL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2.wav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openxmlformats.org/officeDocument/2006/relationships/image" Target="../media/image19.jpg"/><Relationship Id="rId7" Type="http://schemas.openxmlformats.org/officeDocument/2006/relationships/image" Target="../media/image22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gif"/><Relationship Id="rId5" Type="http://schemas.openxmlformats.org/officeDocument/2006/relationships/image" Target="../media/image5.gif"/><Relationship Id="rId4" Type="http://schemas.openxmlformats.org/officeDocument/2006/relationships/image" Target="../media/image20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2.wav"/><Relationship Id="rId4" Type="http://schemas.openxmlformats.org/officeDocument/2006/relationships/image" Target="../media/image24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audio" Target="NUL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20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jp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audio" Target="NUL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audio" Target="../media/audio2.wav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2.png"/><Relationship Id="rId5" Type="http://schemas.openxmlformats.org/officeDocument/2006/relationships/image" Target="../media/image11.jpg"/><Relationship Id="rId4" Type="http://schemas.openxmlformats.org/officeDocument/2006/relationships/audio" Target="../media/audio2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3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5" Type="http://schemas.openxmlformats.org/officeDocument/2006/relationships/audio" Target="../media/audio10.wav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5" Type="http://schemas.openxmlformats.org/officeDocument/2006/relationships/audio" Target="../media/audio10.wav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5" Type="http://schemas.openxmlformats.org/officeDocument/2006/relationships/audio" Target="../media/audio10.wav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4" Type="http://schemas.openxmlformats.org/officeDocument/2006/relationships/audio" Target="../media/audio10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764122" y="2009825"/>
            <a:ext cx="9096704" cy="1569660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i="1" dirty="0">
                <a:ln w="11430"/>
                <a:latin typeface="Times New Roman" pitchFamily="18" charset="0"/>
                <a:cs typeface="Times New Roman" pitchFamily="18" charset="0"/>
              </a:rPr>
              <a:t>CHÀO MỪNG CÁC EM ĐẾN VỚI TIẾT HỌC</a:t>
            </a:r>
          </a:p>
        </p:txBody>
      </p:sp>
      <p:pic>
        <p:nvPicPr>
          <p:cNvPr id="3074" name="Picture 2" descr="C:\Users\Administrator\Pictures\hinh-nen-dong-day-ngang-dep-1-71_104236854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0728" y="6109419"/>
            <a:ext cx="952500" cy="485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Administrator\Pictures\hinh-nen-dong-day-ngang-dep-1-71_104236854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8697" y="4466743"/>
            <a:ext cx="952500" cy="485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Administrator\Pictures\hinh-nen-dong-day-ngang-dep-1-71_104236854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2474" y="5498939"/>
            <a:ext cx="952500" cy="485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Administrator\Pictures\hinh-nen-dong-day-ngang-dep-1-71_104236854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60" y="4460668"/>
            <a:ext cx="952500" cy="485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Administrator\Pictures\hinh-nen-dong-day-ngang-dep-1-71_104236854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5750" y="5332679"/>
            <a:ext cx="952500" cy="485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69697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55" t="25449" r="-48" b="17034"/>
          <a:stretch/>
        </p:blipFill>
        <p:spPr>
          <a:xfrm>
            <a:off x="-2" y="-78659"/>
            <a:ext cx="12231331" cy="6921912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50517"/>
            <a:ext cx="12190992" cy="4307484"/>
          </a:xfrm>
          <a:prstGeom prst="rect">
            <a:avLst/>
          </a:prstGeom>
          <a:ln>
            <a:noFill/>
          </a:ln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873" y="274865"/>
            <a:ext cx="1641720" cy="2275652"/>
          </a:xfrm>
          <a:prstGeom prst="rect">
            <a:avLst/>
          </a:prstGeom>
        </p:spPr>
      </p:pic>
      <p:sp>
        <p:nvSpPr>
          <p:cNvPr id="6" name="Cloud Callout 5"/>
          <p:cNvSpPr/>
          <p:nvPr/>
        </p:nvSpPr>
        <p:spPr>
          <a:xfrm>
            <a:off x="2446213" y="1643845"/>
            <a:ext cx="5888182" cy="2230582"/>
          </a:xfrm>
          <a:prstGeom prst="cloudCallout">
            <a:avLst/>
          </a:prstGeom>
          <a:solidFill>
            <a:schemeClr val="bg2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altLang="zh-CN" sz="4400" b="1"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LIÊN HỆ</a:t>
            </a:r>
            <a:endParaRPr lang="zh-CN" altLang="en-US" sz="4400" b="1" dirty="0">
              <a:solidFill>
                <a:srgbClr val="FF0000"/>
              </a:solidFill>
              <a:latin typeface="Times New Roman" pitchFamily="18" charset="0"/>
              <a:ea typeface="微软雅黑" panose="020B0503020204020204" pitchFamily="34" charset="-12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0816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0">
        <p:sndAc>
          <p:stSnd>
            <p:snd r:embed="rId3" name="CHIMES.WAV"/>
          </p:stSnd>
        </p:sndAc>
      </p:transition>
    </mc:Choice>
    <mc:Fallback xmlns="">
      <p:transition spd="slow">
        <p:sndAc>
          <p:stSnd>
            <p:snd r:embed="rId7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24359" y="595754"/>
            <a:ext cx="1114387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>
                <a:latin typeface="Times New Roman" pitchFamily="18" charset="0"/>
                <a:cs typeface="Times New Roman" pitchFamily="18" charset="0"/>
              </a:rPr>
              <a:t>Nêu </a:t>
            </a:r>
            <a:r>
              <a:rPr lang="en-US" sz="3500" err="1"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3500">
                <a:latin typeface="Times New Roman" pitchFamily="18" charset="0"/>
                <a:cs typeface="Times New Roman" pitchFamily="18" charset="0"/>
              </a:rPr>
              <a:t> những việc làm cần thiết để bảo vệ cảnh quan xung quanh em và cách thực hiện những việc làm đó?</a:t>
            </a:r>
            <a:endParaRPr lang="en-US" sz="35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C3A0281-B817-4FD7-9B5A-7EED3F4929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27572" y="1850809"/>
            <a:ext cx="5463583" cy="315638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5195435"/>
            <a:ext cx="12192000" cy="1708160"/>
          </a:xfrm>
          <a:prstGeom prst="rect">
            <a:avLst/>
          </a:prstGeom>
          <a:solidFill>
            <a:srgbClr val="FFCC66"/>
          </a:solidFill>
        </p:spPr>
        <p:txBody>
          <a:bodyPr wrap="square" rtlCol="0">
            <a:spAutoFit/>
          </a:bodyPr>
          <a:lstStyle/>
          <a:p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3500" dirty="0" err="1">
                <a:latin typeface="Times New Roman" pitchFamily="18" charset="0"/>
                <a:cs typeface="Times New Roman" pitchFamily="18" charset="0"/>
              </a:rPr>
              <a:t>Bỏ</a:t>
            </a:r>
            <a:r>
              <a:rPr lang="en-US" sz="3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dirty="0" err="1">
                <a:latin typeface="Times New Roman" pitchFamily="18" charset="0"/>
                <a:cs typeface="Times New Roman" pitchFamily="18" charset="0"/>
              </a:rPr>
              <a:t>rác</a:t>
            </a:r>
            <a:r>
              <a:rPr lang="en-US" sz="3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dirty="0" err="1">
                <a:latin typeface="Times New Roman" pitchFamily="18" charset="0"/>
                <a:cs typeface="Times New Roman" pitchFamily="18" charset="0"/>
              </a:rPr>
              <a:t>thùng</a:t>
            </a:r>
            <a:r>
              <a:rPr lang="en-US" sz="3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dirty="0" err="1">
                <a:latin typeface="Times New Roman" pitchFamily="18" charset="0"/>
                <a:cs typeface="Times New Roman" pitchFamily="18" charset="0"/>
              </a:rPr>
              <a:t>rác</a:t>
            </a:r>
            <a:r>
              <a:rPr lang="en-US" sz="3500" dirty="0"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en-US" sz="3500" dirty="0" err="1">
                <a:latin typeface="Times New Roman" pitchFamily="18" charset="0"/>
                <a:cs typeface="Times New Roman" pitchFamily="18" charset="0"/>
              </a:rPr>
              <a:t>nhặt</a:t>
            </a:r>
            <a:r>
              <a:rPr lang="en-US" sz="3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dirty="0" err="1">
                <a:latin typeface="Times New Roman" pitchFamily="18" charset="0"/>
                <a:cs typeface="Times New Roman" pitchFamily="18" charset="0"/>
              </a:rPr>
              <a:t>rác</a:t>
            </a:r>
            <a:r>
              <a:rPr lang="en-US" sz="3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dirty="0" err="1">
                <a:latin typeface="Times New Roman" pitchFamily="18" charset="0"/>
                <a:cs typeface="Times New Roman" pitchFamily="18" charset="0"/>
              </a:rPr>
              <a:t>sân</a:t>
            </a:r>
            <a:r>
              <a:rPr lang="en-US" sz="3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dirty="0" err="1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3500" dirty="0"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en-US" sz="350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dirty="0" err="1"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3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dirty="0" err="1">
                <a:latin typeface="Times New Roman" pitchFamily="18" charset="0"/>
                <a:cs typeface="Times New Roman" pitchFamily="18" charset="0"/>
              </a:rPr>
              <a:t>bậy</a:t>
            </a:r>
            <a:r>
              <a:rPr lang="en-US" sz="3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dirty="0" err="1"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3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dirty="0" err="1">
                <a:latin typeface="Times New Roman" pitchFamily="18" charset="0"/>
                <a:cs typeface="Times New Roman" pitchFamily="18" charset="0"/>
              </a:rPr>
              <a:t>bàn</a:t>
            </a:r>
            <a:r>
              <a:rPr lang="en-US" sz="3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dirty="0" err="1">
                <a:latin typeface="Times New Roman" pitchFamily="18" charset="0"/>
                <a:cs typeface="Times New Roman" pitchFamily="18" charset="0"/>
              </a:rPr>
              <a:t>ghế</a:t>
            </a:r>
            <a:r>
              <a:rPr lang="en-US" sz="35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500" dirty="0" err="1">
                <a:latin typeface="Times New Roman" pitchFamily="18" charset="0"/>
                <a:cs typeface="Times New Roman" pitchFamily="18" charset="0"/>
              </a:rPr>
              <a:t>tường</a:t>
            </a:r>
            <a:r>
              <a:rPr lang="en-US" sz="3500" dirty="0"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en-US" sz="3500" dirty="0" err="1">
                <a:latin typeface="Times New Roman" pitchFamily="18" charset="0"/>
                <a:cs typeface="Times New Roman" pitchFamily="18" charset="0"/>
              </a:rPr>
              <a:t>chăm</a:t>
            </a:r>
            <a:r>
              <a:rPr lang="en-US" sz="3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dirty="0" err="1">
                <a:latin typeface="Times New Roman" pitchFamily="18" charset="0"/>
                <a:cs typeface="Times New Roman" pitchFamily="18" charset="0"/>
              </a:rPr>
              <a:t>sóc</a:t>
            </a:r>
            <a:r>
              <a:rPr lang="en-US" sz="3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3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dirty="0" err="1">
                <a:latin typeface="Times New Roman" pitchFamily="18" charset="0"/>
                <a:cs typeface="Times New Roman" pitchFamily="18" charset="0"/>
              </a:rPr>
              <a:t>xanh;trồng</a:t>
            </a:r>
            <a:r>
              <a:rPr lang="en-US" sz="3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dirty="0" err="1">
                <a:latin typeface="Times New Roman" pitchFamily="18" charset="0"/>
                <a:cs typeface="Times New Roman" pitchFamily="18" charset="0"/>
              </a:rPr>
              <a:t>thêm</a:t>
            </a:r>
            <a:r>
              <a:rPr lang="en-US" sz="3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3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dirty="0" err="1"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3500" dirty="0"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en-US" sz="350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dirty="0" err="1">
                <a:latin typeface="Times New Roman" pitchFamily="18" charset="0"/>
                <a:cs typeface="Times New Roman" pitchFamily="18" charset="0"/>
              </a:rPr>
              <a:t>bẻ</a:t>
            </a:r>
            <a:r>
              <a:rPr lang="en-US" sz="3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dirty="0" err="1">
                <a:latin typeface="Times New Roman" pitchFamily="18" charset="0"/>
                <a:cs typeface="Times New Roman" pitchFamily="18" charset="0"/>
              </a:rPr>
              <a:t>cành</a:t>
            </a:r>
            <a:r>
              <a:rPr lang="en-US" sz="35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500" dirty="0" err="1">
                <a:latin typeface="Times New Roman" pitchFamily="18" charset="0"/>
                <a:cs typeface="Times New Roman" pitchFamily="18" charset="0"/>
              </a:rPr>
              <a:t>ngắt</a:t>
            </a:r>
            <a:r>
              <a:rPr lang="en-US" sz="3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dirty="0" err="1"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3500" dirty="0">
                <a:latin typeface="Times New Roman" pitchFamily="18" charset="0"/>
                <a:cs typeface="Times New Roman" pitchFamily="18" charset="0"/>
              </a:rPr>
              <a:t>; …</a:t>
            </a:r>
          </a:p>
        </p:txBody>
      </p:sp>
      <p:sp>
        <p:nvSpPr>
          <p:cNvPr id="8" name="Cloud Callout 5">
            <a:extLst>
              <a:ext uri="{FF2B5EF4-FFF2-40B4-BE49-F238E27FC236}">
                <a16:creationId xmlns:a16="http://schemas.microsoft.com/office/drawing/2014/main" id="{058F71B9-A1A8-491B-A90D-1BFC0F6147EF}"/>
              </a:ext>
            </a:extLst>
          </p:cNvPr>
          <p:cNvSpPr/>
          <p:nvPr/>
        </p:nvSpPr>
        <p:spPr>
          <a:xfrm>
            <a:off x="523767" y="2318620"/>
            <a:ext cx="4657833" cy="2028093"/>
          </a:xfrm>
          <a:prstGeom prst="cloudCallout">
            <a:avLst/>
          </a:prstGeom>
          <a:solidFill>
            <a:schemeClr val="bg2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altLang="zh-CN" sz="4400" b="1"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Thảo luận nhóm 4</a:t>
            </a:r>
            <a:endParaRPr lang="zh-CN" altLang="en-US" sz="4400" b="1" dirty="0">
              <a:solidFill>
                <a:srgbClr val="FF0000"/>
              </a:solidFill>
              <a:latin typeface="Times New Roman" pitchFamily="18" charset="0"/>
              <a:ea typeface="微软雅黑" panose="020B0503020204020204" pitchFamily="34" charset="-12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9399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amera.wav"/>
          </p:stSnd>
        </p:sndAc>
      </p:transition>
    </mc:Choice>
    <mc:Fallback xmlns="">
      <p:transition spd="slow">
        <p:sndAc>
          <p:stSnd>
            <p:snd r:embed="rId7" name="camera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animBg="1"/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089564" y="928250"/>
            <a:ext cx="6254461" cy="630942"/>
          </a:xfrm>
          <a:prstGeom prst="rect">
            <a:avLst/>
          </a:prstGeom>
          <a:solidFill>
            <a:srgbClr val="FF99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500">
                <a:latin typeface="Times New Roman" pitchFamily="18" charset="0"/>
                <a:cs typeface="Times New Roman" pitchFamily="18" charset="0"/>
              </a:rPr>
              <a:t>KẾT LUẬN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655165" y="2574920"/>
            <a:ext cx="9198591" cy="1708160"/>
          </a:xfrm>
          <a:prstGeom prst="rect">
            <a:avLst/>
          </a:prstGeom>
          <a:solidFill>
            <a:srgbClr val="FFCC66"/>
          </a:solidFill>
        </p:spPr>
        <p:txBody>
          <a:bodyPr wrap="square" rtlCol="0">
            <a:spAutoFit/>
          </a:bodyPr>
          <a:lstStyle/>
          <a:p>
            <a:r>
              <a:rPr lang="en-US" sz="3500">
                <a:latin typeface="Times New Roman" pitchFamily="18" charset="0"/>
                <a:cs typeface="Times New Roman" pitchFamily="18" charset="0"/>
              </a:rPr>
              <a:t>    Chung tay bảo vệ môi trường là một việc làm thiết thực  và cần thiết. Các em hãy  nói “không” với xả rác bừa bãi nhé! </a:t>
            </a:r>
          </a:p>
        </p:txBody>
      </p:sp>
    </p:spTree>
    <p:extLst>
      <p:ext uri="{BB962C8B-B14F-4D97-AF65-F5344CB8AC3E}">
        <p14:creationId xmlns:p14="http://schemas.microsoft.com/office/powerpoint/2010/main" val="3021570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amera.wav"/>
          </p:stSnd>
        </p:sndAc>
      </p:transition>
    </mc:Choice>
    <mc:Fallback xmlns="">
      <p:transition spd="slow">
        <p:sndAc>
          <p:stSnd>
            <p:snd r:embed="rId5" name="camera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55" t="25449" r="-48" b="17034"/>
          <a:stretch/>
        </p:blipFill>
        <p:spPr>
          <a:xfrm>
            <a:off x="-2" y="-78659"/>
            <a:ext cx="12231331" cy="6921912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50517"/>
            <a:ext cx="12190992" cy="4307484"/>
          </a:xfrm>
          <a:prstGeom prst="rect">
            <a:avLst/>
          </a:prstGeom>
          <a:ln>
            <a:noFill/>
          </a:ln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873" y="274865"/>
            <a:ext cx="1641720" cy="2275652"/>
          </a:xfrm>
          <a:prstGeom prst="rect">
            <a:avLst/>
          </a:prstGeom>
        </p:spPr>
      </p:pic>
      <p:sp>
        <p:nvSpPr>
          <p:cNvPr id="6" name="Cloud Callout 5"/>
          <p:cNvSpPr/>
          <p:nvPr/>
        </p:nvSpPr>
        <p:spPr>
          <a:xfrm>
            <a:off x="2446213" y="1643845"/>
            <a:ext cx="5888182" cy="2230582"/>
          </a:xfrm>
          <a:prstGeom prst="cloudCallout">
            <a:avLst/>
          </a:prstGeom>
          <a:solidFill>
            <a:schemeClr val="bg2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altLang="zh-CN" sz="4400" b="1"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VẬN DỤNG</a:t>
            </a:r>
            <a:endParaRPr lang="zh-CN" altLang="en-US" sz="4400" b="1" dirty="0">
              <a:solidFill>
                <a:srgbClr val="FF0000"/>
              </a:solidFill>
              <a:latin typeface="Times New Roman" pitchFamily="18" charset="0"/>
              <a:ea typeface="微软雅黑" panose="020B0503020204020204" pitchFamily="34" charset="-12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7617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0">
        <p:sndAc>
          <p:stSnd>
            <p:snd r:embed="rId3" name="CHIMES.WAV"/>
          </p:stSnd>
        </p:sndAc>
      </p:transition>
    </mc:Choice>
    <mc:Fallback xmlns="">
      <p:transition spd="slow">
        <p:sndAc>
          <p:stSnd>
            <p:snd r:embed="rId7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D349049-21DF-4275-84C4-CE8D1889E7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90800" y="1234426"/>
            <a:ext cx="7010399" cy="362274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39092" y="22376"/>
            <a:ext cx="10099962" cy="1169551"/>
          </a:xfrm>
          <a:prstGeom prst="rect">
            <a:avLst/>
          </a:prstGeom>
          <a:solidFill>
            <a:srgbClr val="FFFF00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3500">
                <a:latin typeface="Times New Roman" pitchFamily="18" charset="0"/>
                <a:cs typeface="Times New Roman" pitchFamily="18" charset="0"/>
              </a:rPr>
              <a:t>Báo cáo kết quả tìm hiểu thực trạng vệ sinh  môi trường quanh em theo mẫu phiếu sau: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E5170F7-C1B3-4A35-872D-F596C2A4DD1F}"/>
              </a:ext>
            </a:extLst>
          </p:cNvPr>
          <p:cNvSpPr txBox="1"/>
          <p:nvPr/>
        </p:nvSpPr>
        <p:spPr>
          <a:xfrm>
            <a:off x="7593497" y="1898328"/>
            <a:ext cx="506870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b="1">
                <a:solidFill>
                  <a:schemeClr val="tx2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2A</a:t>
            </a:r>
          </a:p>
        </p:txBody>
      </p:sp>
      <p:sp>
        <p:nvSpPr>
          <p:cNvPr id="7" name="Cloud Callout 5">
            <a:extLst>
              <a:ext uri="{FF2B5EF4-FFF2-40B4-BE49-F238E27FC236}">
                <a16:creationId xmlns:a16="http://schemas.microsoft.com/office/drawing/2014/main" id="{DC8C43DC-2BED-4560-BD77-FF17904B2EC7}"/>
              </a:ext>
            </a:extLst>
          </p:cNvPr>
          <p:cNvSpPr/>
          <p:nvPr/>
        </p:nvSpPr>
        <p:spPr>
          <a:xfrm>
            <a:off x="496471" y="5090615"/>
            <a:ext cx="4703326" cy="1412445"/>
          </a:xfrm>
          <a:prstGeom prst="cloudCallout">
            <a:avLst/>
          </a:prstGeom>
          <a:solidFill>
            <a:schemeClr val="bg2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altLang="zh-CN" sz="3600" b="1"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Thảo luận nhóm 4</a:t>
            </a:r>
            <a:endParaRPr lang="zh-CN" altLang="en-US" sz="3600" b="1" dirty="0">
              <a:solidFill>
                <a:srgbClr val="FF0000"/>
              </a:solidFill>
              <a:latin typeface="Times New Roman" pitchFamily="18" charset="0"/>
              <a:ea typeface="微软雅黑" panose="020B0503020204020204" pitchFamily="34" charset="-12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334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amera.wav"/>
          </p:stSnd>
        </p:sndAc>
      </p:transition>
    </mc:Choice>
    <mc:Fallback xmlns="">
      <p:transition spd="slow">
        <p:sndAc>
          <p:stSnd>
            <p:snd r:embed="rId5" name="camera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43890" y="363984"/>
            <a:ext cx="10557012" cy="72635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dirty="0">
                <a:latin typeface="Times New Roman" pitchFamily="18" charset="0"/>
                <a:cs typeface="Times New Roman" pitchFamily="18" charset="0"/>
              </a:rPr>
              <a:t>     	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nay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trạng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ô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nhiễm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môi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đang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diễn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ra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phổ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biến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vùng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miền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Xả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rác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thải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xuống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kênh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rạch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Chặt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phá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xanh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phá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rừng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túi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nilong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Vứt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rác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bừa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bãi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Khạc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nhổ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bừa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bãi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Cho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rác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xuống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cống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rãnh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Nuôi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súc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cầm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chuồng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trại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….</a:t>
            </a:r>
          </a:p>
          <a:p>
            <a:pPr algn="just"/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Tx/>
              <a:buChar char="-"/>
            </a:pP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Administrator\Pictures\anh-dong-1_113257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0688" y="3471873"/>
            <a:ext cx="581025" cy="523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istrator\Pictures\hinh-nen-dong-day-ngang-dep-1-71_104236854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5975" y="3186113"/>
            <a:ext cx="952500" cy="485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C:\Users\Administrator\Pictures\hinh-nen-dong-day-ngang-dep-1-71_104236854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416" y="3733810"/>
            <a:ext cx="952500" cy="485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istrator\Pictures\hinh-nen-dong-hoa-la-dep-1-20_104332890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76750"/>
            <a:ext cx="857250" cy="238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Administrator\Pictures\hinh-nen-dong-day-ngang-dep-1-71_104236854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752" y="3670534"/>
            <a:ext cx="952500" cy="485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8117" y="5516081"/>
            <a:ext cx="4103883" cy="1335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7565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amera.wav"/>
          </p:stSnd>
        </p:sndAc>
      </p:transition>
    </mc:Choice>
    <mc:Fallback xmlns="">
      <p:transition spd="slow">
        <p:sndAc>
          <p:stSnd>
            <p:snd r:embed="rId8" name="camera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20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000"/>
                            </p:stCondLst>
                            <p:childTnLst>
                              <p:par>
                                <p:cTn id="5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loud Callout 2"/>
          <p:cNvSpPr/>
          <p:nvPr/>
        </p:nvSpPr>
        <p:spPr>
          <a:xfrm>
            <a:off x="1066800" y="1071611"/>
            <a:ext cx="10183091" cy="3454069"/>
          </a:xfrm>
          <a:prstGeom prst="cloudCallou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3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môi</a:t>
            </a:r>
            <a:r>
              <a:rPr lang="en-US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trách</a:t>
            </a:r>
            <a:r>
              <a:rPr lang="en-US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nhiệm</a:t>
            </a:r>
            <a:r>
              <a:rPr lang="en-US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ta. </a:t>
            </a:r>
          </a:p>
          <a:p>
            <a:pPr algn="just"/>
            <a:r>
              <a:rPr lang="en-US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3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chung</a:t>
            </a:r>
            <a:r>
              <a:rPr lang="en-US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môi</a:t>
            </a:r>
            <a:r>
              <a:rPr lang="en-US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nhé</a:t>
            </a:r>
            <a:r>
              <a:rPr lang="en-US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!</a:t>
            </a:r>
          </a:p>
        </p:txBody>
      </p:sp>
      <p:pic>
        <p:nvPicPr>
          <p:cNvPr id="2050" name="Picture 2" descr="C:\Users\Administrator\Pictures\hinh-nen-dong-hoa-la-dep-1-41_104333077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4525681"/>
            <a:ext cx="762000" cy="2447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Administrator\Pictures\hinh-nen-dong-hoa-la-dep-1-41_104333077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4891" y="3763658"/>
            <a:ext cx="762000" cy="2447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Administrator\Pictures\hinh-nen-dong-hoa-la-dep-1-41_104333077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4891" y="4539532"/>
            <a:ext cx="762000" cy="2447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1167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amera.wav"/>
          </p:stSnd>
        </p:sndAc>
      </p:transition>
    </mc:Choice>
    <mc:Fallback xmlns="">
      <p:transition spd="slow">
        <p:sndAc>
          <p:stSnd>
            <p:snd r:embed="rId5" name="camera.wav"/>
          </p:stSnd>
        </p:sndAc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55" t="25449" r="-48" b="17034"/>
          <a:stretch/>
        </p:blipFill>
        <p:spPr>
          <a:xfrm>
            <a:off x="-2" y="-78659"/>
            <a:ext cx="12231331" cy="6921912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50517"/>
            <a:ext cx="12190992" cy="4307484"/>
          </a:xfrm>
          <a:prstGeom prst="rect">
            <a:avLst/>
          </a:prstGeom>
          <a:ln>
            <a:noFill/>
          </a:ln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873" y="274865"/>
            <a:ext cx="1641720" cy="2275652"/>
          </a:xfrm>
          <a:prstGeom prst="rect">
            <a:avLst/>
          </a:prstGeom>
        </p:spPr>
      </p:pic>
      <p:sp>
        <p:nvSpPr>
          <p:cNvPr id="6" name="Cloud Callout 5"/>
          <p:cNvSpPr/>
          <p:nvPr/>
        </p:nvSpPr>
        <p:spPr>
          <a:xfrm>
            <a:off x="2446213" y="1643844"/>
            <a:ext cx="7068848" cy="2490833"/>
          </a:xfrm>
          <a:prstGeom prst="cloudCallout">
            <a:avLst/>
          </a:prstGeom>
          <a:solidFill>
            <a:schemeClr val="bg2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altLang="zh-CN" sz="4400" b="1"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ĐỊNH HƯỚNG HỌC TẬP</a:t>
            </a:r>
            <a:endParaRPr lang="zh-CN" altLang="en-US" sz="4400" b="1" dirty="0">
              <a:solidFill>
                <a:srgbClr val="FF0000"/>
              </a:solidFill>
              <a:latin typeface="Times New Roman" pitchFamily="18" charset="0"/>
              <a:ea typeface="微软雅黑" panose="020B0503020204020204" pitchFamily="34" charset="-12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9048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0">
        <p:sndAc>
          <p:stSnd>
            <p:snd r:embed="rId3" name="CHIMES.WAV"/>
          </p:stSnd>
        </p:sndAc>
      </p:transition>
    </mc:Choice>
    <mc:Fallback xmlns="">
      <p:transition spd="slow">
        <p:sndAc>
          <p:stSnd>
            <p:snd r:embed="rId7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5CE79F1-CFB4-4FF6-9AAA-4D03FE3BEB6D}"/>
              </a:ext>
            </a:extLst>
          </p:cNvPr>
          <p:cNvSpPr txBox="1"/>
          <p:nvPr/>
        </p:nvSpPr>
        <p:spPr>
          <a:xfrm>
            <a:off x="1634765" y="305739"/>
            <a:ext cx="9338035" cy="12412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733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 hiểu thực trạng vệ sinh môi tr</a:t>
            </a:r>
            <a:r>
              <a:rPr lang="vi-VN" sz="3733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733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ờng ở nơi em ở theo 1 trong 3 mẫu phiếu d</a:t>
            </a:r>
            <a:r>
              <a:rPr lang="vi-VN" sz="3733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733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ới đây.</a:t>
            </a:r>
          </a:p>
        </p:txBody>
      </p:sp>
      <p:pic>
        <p:nvPicPr>
          <p:cNvPr id="3074" name="Picture 2" descr="Giải bài tập Hoạt động trải nghiệm lớp 2 Tuần 30: Giữ gìn vệ sinh môi  trường - Kết nối tri thức">
            <a:extLst>
              <a:ext uri="{FF2B5EF4-FFF2-40B4-BE49-F238E27FC236}">
                <a16:creationId xmlns:a16="http://schemas.microsoft.com/office/drawing/2014/main" id="{00718FC9-D2F7-4946-BDF6-1C7D15AA9E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3597" y="1810285"/>
            <a:ext cx="8280400" cy="408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672628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09469" y="318600"/>
            <a:ext cx="713507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Tạm</a:t>
            </a:r>
            <a:r>
              <a:rPr lang="en-US" sz="5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biệt</a:t>
            </a:r>
            <a:r>
              <a:rPr lang="en-US" sz="5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5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endParaRPr lang="en-US" sz="50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6952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4" name="chimes.wav"/>
          </p:stSnd>
        </p:sndAc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图片 16">
            <a:extLst>
              <a:ext uri="{FF2B5EF4-FFF2-40B4-BE49-F238E27FC236}">
                <a16:creationId xmlns:a16="http://schemas.microsoft.com/office/drawing/2014/main" id="{7C8DE12E-2CD9-4022-A8BD-779183438F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25" y="-4763"/>
            <a:ext cx="12192000" cy="6921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AABF4945-525B-4FA2-8B1B-355D065838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-547688"/>
            <a:ext cx="12158663" cy="2328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38DC992-5FE6-4FF2-9A3C-A50A100D28CF}"/>
              </a:ext>
            </a:extLst>
          </p:cNvPr>
          <p:cNvSpPr/>
          <p:nvPr/>
        </p:nvSpPr>
        <p:spPr>
          <a:xfrm>
            <a:off x="5114926" y="4443414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1219140">
              <a:defRPr/>
            </a:pPr>
            <a:endParaRPr lang="en-US" sz="240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CA6F371-F31C-4FC7-A4CB-981ED2D92048}"/>
              </a:ext>
            </a:extLst>
          </p:cNvPr>
          <p:cNvSpPr/>
          <p:nvPr/>
        </p:nvSpPr>
        <p:spPr>
          <a:xfrm>
            <a:off x="10267385" y="7427005"/>
            <a:ext cx="2119745" cy="249381"/>
          </a:xfrm>
          <a:prstGeom prst="rect">
            <a:avLst/>
          </a:prstGeom>
          <a:solidFill>
            <a:srgbClr val="FAD5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chemeClr val="tx1">
                  <a:lumMod val="90000"/>
                  <a:lumOff val="10000"/>
                </a:schemeClr>
              </a:solidFill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96BF7D91-8888-4EDD-AB58-3FF7914826C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718" b="59539"/>
          <a:stretch/>
        </p:blipFill>
        <p:spPr>
          <a:xfrm>
            <a:off x="1383483" y="1753425"/>
            <a:ext cx="8567739" cy="2957513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2B89442D-E56D-4CBB-BDA9-755E0A2BB628}"/>
              </a:ext>
            </a:extLst>
          </p:cNvPr>
          <p:cNvSpPr txBox="1"/>
          <p:nvPr/>
        </p:nvSpPr>
        <p:spPr>
          <a:xfrm>
            <a:off x="1966891" y="2010599"/>
            <a:ext cx="77537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54">
              <a:defRPr/>
            </a:pPr>
            <a:r>
              <a:rPr lang="en-US" sz="3200" b="1">
                <a:solidFill>
                  <a:schemeClr val="tx1">
                    <a:lumMod val="90000"/>
                    <a:lumOff val="10000"/>
                  </a:schemeClr>
                </a:solidFill>
                <a:latin typeface="HP001 5 hàng" panose="020B0603050302020204" pitchFamily="34" charset="0"/>
              </a:rPr>
              <a:t>Thứ bảy ngày 9 tháng 4 năm 2022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7FBF9CD-A488-4EC6-914B-4A0AFF48A735}"/>
              </a:ext>
            </a:extLst>
          </p:cNvPr>
          <p:cNvSpPr txBox="1"/>
          <p:nvPr/>
        </p:nvSpPr>
        <p:spPr>
          <a:xfrm>
            <a:off x="3172698" y="2661693"/>
            <a:ext cx="49482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54">
              <a:defRPr/>
            </a:pPr>
            <a:r>
              <a:rPr lang="en-US" sz="3200" b="1">
                <a:solidFill>
                  <a:schemeClr val="tx1">
                    <a:lumMod val="90000"/>
                    <a:lumOff val="10000"/>
                  </a:schemeClr>
                </a:solidFill>
                <a:latin typeface="HP001 5 hàng" panose="020B0603050302020204" pitchFamily="34" charset="0"/>
              </a:rPr>
              <a:t>Hoạt động trải nghiệm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EACB6D1-9A4D-4DE0-B4A5-38C6E55DF613}"/>
              </a:ext>
            </a:extLst>
          </p:cNvPr>
          <p:cNvSpPr txBox="1"/>
          <p:nvPr/>
        </p:nvSpPr>
        <p:spPr>
          <a:xfrm>
            <a:off x="2590073" y="3314859"/>
            <a:ext cx="79257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54">
              <a:defRPr/>
            </a:pPr>
            <a:r>
              <a:rPr lang="en-US" sz="3200" b="1">
                <a:solidFill>
                  <a:schemeClr val="tx1">
                    <a:lumMod val="90000"/>
                    <a:lumOff val="10000"/>
                  </a:schemeClr>
                </a:solidFill>
                <a:latin typeface="HP001 5 hàng" panose="020B0603050302020204" pitchFamily="34" charset="0"/>
              </a:rPr>
              <a:t>Bài 29: Bảo vệ cảnh quan quê em</a:t>
            </a:r>
          </a:p>
        </p:txBody>
      </p:sp>
      <p:pic>
        <p:nvPicPr>
          <p:cNvPr id="11" name="图片 4">
            <a:extLst>
              <a:ext uri="{FF2B5EF4-FFF2-40B4-BE49-F238E27FC236}">
                <a16:creationId xmlns:a16="http://schemas.microsoft.com/office/drawing/2014/main" id="{CCC49FC5-825D-40D0-B451-121BD72F219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46" y="4203642"/>
            <a:ext cx="11746393" cy="2580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4411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528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3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3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3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55" t="25449" r="-48" b="17034"/>
          <a:stretch/>
        </p:blipFill>
        <p:spPr>
          <a:xfrm>
            <a:off x="-2" y="-78659"/>
            <a:ext cx="12231331" cy="6921912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50517"/>
            <a:ext cx="12190992" cy="4307484"/>
          </a:xfrm>
          <a:prstGeom prst="rect">
            <a:avLst/>
          </a:prstGeom>
          <a:ln>
            <a:noFill/>
          </a:ln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873" y="274865"/>
            <a:ext cx="1641720" cy="2275652"/>
          </a:xfrm>
          <a:prstGeom prst="rect">
            <a:avLst/>
          </a:prstGeom>
        </p:spPr>
      </p:pic>
      <p:sp>
        <p:nvSpPr>
          <p:cNvPr id="6" name="Cloud Callout 5"/>
          <p:cNvSpPr/>
          <p:nvPr/>
        </p:nvSpPr>
        <p:spPr>
          <a:xfrm>
            <a:off x="2459466" y="1537827"/>
            <a:ext cx="5888182" cy="2230582"/>
          </a:xfrm>
          <a:prstGeom prst="cloudCallout">
            <a:avLst/>
          </a:prstGeom>
          <a:solidFill>
            <a:schemeClr val="bg2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altLang="zh-CN" sz="4400" b="1"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KHÁM </a:t>
            </a:r>
            <a:r>
              <a:rPr lang="en-US" altLang="zh-CN" sz="4400" b="1" dirty="0"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PHÁ</a:t>
            </a:r>
            <a:endParaRPr lang="zh-CN" altLang="en-US" sz="4400" b="1" dirty="0">
              <a:solidFill>
                <a:srgbClr val="FF0000"/>
              </a:solidFill>
              <a:latin typeface="Times New Roman" pitchFamily="18" charset="0"/>
              <a:ea typeface="微软雅黑" panose="020B0503020204020204" pitchFamily="34" charset="-12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5981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0">
        <p:sndAc>
          <p:stSnd>
            <p:snd r:embed="rId3" name="CHIMES.WAV"/>
          </p:stSnd>
        </p:sndAc>
      </p:transition>
    </mc:Choice>
    <mc:Fallback xmlns="">
      <p:transition spd="slow">
        <p:sndAc>
          <p:stSnd>
            <p:snd r:embed="rId7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 rot="21257240">
            <a:off x="3083455" y="99350"/>
            <a:ext cx="5360057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Plain">
              <a:avLst/>
            </a:prstTxWarp>
            <a:spAutoFit/>
            <a:scene3d>
              <a:camera prst="orthographicFront">
                <a:rot lat="0" lon="0" rev="21299999"/>
              </a:camera>
              <a:lightRig rig="threePt" dir="t"/>
            </a:scene3d>
            <a:sp3d extrusionH="57150" contourW="12700" prstMaterial="softEdge">
              <a:bevelB w="38100" h="38100" prst="relaxedInset"/>
              <a:extrusionClr>
                <a:srgbClr val="FF0000"/>
              </a:extrusionClr>
              <a:contourClr>
                <a:srgbClr val="FF0000"/>
              </a:contourClr>
            </a:sp3d>
          </a:bodyPr>
          <a:lstStyle/>
          <a:p>
            <a:pPr algn="ctr"/>
            <a:r>
              <a:rPr lang="en-US" sz="5400" b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Vương quốc rác</a:t>
            </a:r>
          </a:p>
        </p:txBody>
      </p:sp>
      <p:pic>
        <p:nvPicPr>
          <p:cNvPr id="5" name="Câu chuyện vương quốc rác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1287156"/>
            <a:ext cx="12192000" cy="5344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4225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4" name="camera.wav"/>
          </p:stSnd>
        </p:sndAc>
      </p:transition>
    </mc:Choice>
    <mc:Fallback xmlns="">
      <p:transition spd="slow">
        <p:sndAc>
          <p:stSnd>
            <p:snd r:embed="rId7" name="camera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2687792" y="1440890"/>
            <a:ext cx="1981200" cy="126077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0" b="1">
                <a:latin typeface="Times New Roman" pitchFamily="18" charset="0"/>
                <a:cs typeface="Times New Roman" pitchFamily="18" charset="0"/>
              </a:rPr>
              <a:t>TRÒ</a:t>
            </a:r>
            <a:endParaRPr lang="en-US" sz="4500"/>
          </a:p>
        </p:txBody>
      </p:sp>
      <p:sp>
        <p:nvSpPr>
          <p:cNvPr id="5" name="Rounded Rectangle 4"/>
          <p:cNvSpPr/>
          <p:nvPr/>
        </p:nvSpPr>
        <p:spPr>
          <a:xfrm>
            <a:off x="4724383" y="2043586"/>
            <a:ext cx="1981200" cy="126077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0" b="1">
                <a:latin typeface="Times New Roman" pitchFamily="18" charset="0"/>
                <a:cs typeface="Times New Roman" pitchFamily="18" charset="0"/>
              </a:rPr>
              <a:t>CHƠI</a:t>
            </a:r>
            <a:endParaRPr lang="en-US" sz="4500"/>
          </a:p>
        </p:txBody>
      </p:sp>
      <p:sp>
        <p:nvSpPr>
          <p:cNvPr id="6" name="Rounded Rectangle 5"/>
          <p:cNvSpPr/>
          <p:nvPr/>
        </p:nvSpPr>
        <p:spPr>
          <a:xfrm>
            <a:off x="6760988" y="1350835"/>
            <a:ext cx="1981200" cy="126077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0" b="1">
                <a:latin typeface="Times New Roman" pitchFamily="18" charset="0"/>
                <a:cs typeface="Times New Roman" pitchFamily="18" charset="0"/>
              </a:rPr>
              <a:t>ĐỐ</a:t>
            </a:r>
            <a:endParaRPr lang="en-US" sz="4500"/>
          </a:p>
        </p:txBody>
      </p:sp>
      <p:sp>
        <p:nvSpPr>
          <p:cNvPr id="7" name="Rounded Rectangle 6"/>
          <p:cNvSpPr/>
          <p:nvPr/>
        </p:nvSpPr>
        <p:spPr>
          <a:xfrm>
            <a:off x="8811455" y="2002029"/>
            <a:ext cx="1981200" cy="126077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0" b="1">
                <a:latin typeface="Times New Roman" pitchFamily="18" charset="0"/>
                <a:cs typeface="Times New Roman" pitchFamily="18" charset="0"/>
              </a:rPr>
              <a:t>BẠN</a:t>
            </a:r>
            <a:endParaRPr lang="en-US" sz="4500"/>
          </a:p>
        </p:txBody>
      </p:sp>
    </p:spTree>
    <p:extLst>
      <p:ext uri="{BB962C8B-B14F-4D97-AF65-F5344CB8AC3E}">
        <p14:creationId xmlns:p14="http://schemas.microsoft.com/office/powerpoint/2010/main" val="2657648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arrow.wav"/>
          </p:stSnd>
        </p:sndAc>
      </p:transition>
    </mc:Choice>
    <mc:Fallback xmlns="">
      <p:transition spd="slow">
        <p:sndAc>
          <p:stSnd>
            <p:snd r:embed="rId4" name="arrow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Hộp Văn bản 17">
            <a:extLst>
              <a:ext uri="{FF2B5EF4-FFF2-40B4-BE49-F238E27FC236}">
                <a16:creationId xmlns:a16="http://schemas.microsoft.com/office/drawing/2014/main" id="{EFDD237E-9685-4998-8B2C-D10A174F2169}"/>
              </a:ext>
            </a:extLst>
          </p:cNvPr>
          <p:cNvSpPr txBox="1"/>
          <p:nvPr/>
        </p:nvSpPr>
        <p:spPr>
          <a:xfrm>
            <a:off x="983673" y="2422709"/>
            <a:ext cx="10458050" cy="919478"/>
          </a:xfrm>
          <a:prstGeom prst="rect">
            <a:avLst/>
          </a:prstGeom>
          <a:solidFill>
            <a:srgbClr val="FFC000"/>
          </a:solidFill>
        </p:spPr>
        <p:txBody>
          <a:bodyPr wrap="square" lIns="121917" tIns="60958" rIns="121917" bIns="60958">
            <a:spAutoFit/>
          </a:bodyPr>
          <a:lstStyle/>
          <a:p>
            <a:pPr algn="ctr">
              <a:lnSpc>
                <a:spcPct val="115000"/>
              </a:lnSpc>
              <a:spcAft>
                <a:spcPts val="1067"/>
              </a:spcAft>
            </a:pPr>
            <a:r>
              <a:rPr lang="en-US" sz="4500">
                <a:solidFill>
                  <a:srgbClr val="0070C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Điều gì xảy ra ở Vương quốc rác ?</a:t>
            </a:r>
            <a:endParaRPr lang="en-US" sz="4500" dirty="0">
              <a:solidFill>
                <a:srgbClr val="0070C0"/>
              </a:solidFill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</p:txBody>
      </p:sp>
      <p:sp>
        <p:nvSpPr>
          <p:cNvPr id="19" name="Lưu đồ: Tiến trình 18">
            <a:extLst>
              <a:ext uri="{FF2B5EF4-FFF2-40B4-BE49-F238E27FC236}">
                <a16:creationId xmlns:a16="http://schemas.microsoft.com/office/drawing/2014/main" id="{6C9FB40E-4010-477E-89B1-AFBC543A8542}"/>
              </a:ext>
            </a:extLst>
          </p:cNvPr>
          <p:cNvSpPr/>
          <p:nvPr/>
        </p:nvSpPr>
        <p:spPr>
          <a:xfrm>
            <a:off x="-1" y="324032"/>
            <a:ext cx="4107767" cy="670085"/>
          </a:xfrm>
          <a:prstGeom prst="flowChartProcess">
            <a:avLst/>
          </a:prstGeom>
          <a:solidFill>
            <a:srgbClr val="E1E8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en-US"/>
          </a:p>
        </p:txBody>
      </p:sp>
      <p:pic>
        <p:nvPicPr>
          <p:cNvPr id="21" name="图片 73732" descr="PPT素材-12">
            <a:extLst>
              <a:ext uri="{FF2B5EF4-FFF2-40B4-BE49-F238E27FC236}">
                <a16:creationId xmlns:a16="http://schemas.microsoft.com/office/drawing/2014/main" id="{A96FB1B6-77C4-45F8-A641-608C70B095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5789" y="-231763"/>
            <a:ext cx="4107767" cy="235129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2" name="Text Box 4">
            <a:extLst>
              <a:ext uri="{FF2B5EF4-FFF2-40B4-BE49-F238E27FC236}">
                <a16:creationId xmlns:a16="http://schemas.microsoft.com/office/drawing/2014/main" id="{86155DF7-6979-4C34-89A8-BE4D7D522639}"/>
              </a:ext>
            </a:extLst>
          </p:cNvPr>
          <p:cNvSpPr txBox="1"/>
          <p:nvPr/>
        </p:nvSpPr>
        <p:spPr>
          <a:xfrm>
            <a:off x="1490680" y="527598"/>
            <a:ext cx="2156392" cy="738658"/>
          </a:xfrm>
          <a:prstGeom prst="rect">
            <a:avLst/>
          </a:prstGeom>
          <a:noFill/>
          <a:ln w="9525">
            <a:noFill/>
          </a:ln>
        </p:spPr>
        <p:txBody>
          <a:bodyPr wrap="square" lIns="121914" tIns="60957" rIns="121914" bIns="60957">
            <a:spAutoFit/>
          </a:bodyPr>
          <a:lstStyle/>
          <a:p>
            <a:pPr algn="ctr" defTabSz="1219170">
              <a:spcBef>
                <a:spcPct val="50000"/>
              </a:spcBef>
            </a:pPr>
            <a:r>
              <a:rPr lang="en-US" sz="4000">
                <a:solidFill>
                  <a:srgbClr val="0070C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Câu 1:</a:t>
            </a:r>
            <a:endParaRPr lang="en-US" altLang="en-US" sz="3700" b="1" i="1" dirty="0">
              <a:solidFill>
                <a:srgbClr val="FF0000"/>
              </a:solidFill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568876" y="3491326"/>
            <a:ext cx="7281706" cy="707886"/>
          </a:xfrm>
          <a:prstGeom prst="rect">
            <a:avLst/>
          </a:prstGeom>
          <a:solidFill>
            <a:srgbClr val="66FF66"/>
          </a:solidFill>
        </p:spPr>
        <p:txBody>
          <a:bodyPr wrap="square" rtlCol="0">
            <a:spAutoFit/>
          </a:bodyPr>
          <a:lstStyle/>
          <a:p>
            <a:r>
              <a:rPr lang="en-US" sz="4000">
                <a:latin typeface="Times New Roman" pitchFamily="18" charset="0"/>
                <a:cs typeface="Times New Roman" pitchFamily="18" charset="0"/>
              </a:rPr>
              <a:t>A. Lượng rác giảm dần.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555016" y="4322621"/>
            <a:ext cx="7295566" cy="707886"/>
          </a:xfrm>
          <a:prstGeom prst="rect">
            <a:avLst/>
          </a:prstGeom>
          <a:solidFill>
            <a:srgbClr val="66FF66"/>
          </a:solidFill>
        </p:spPr>
        <p:txBody>
          <a:bodyPr wrap="square" rtlCol="0">
            <a:spAutoFit/>
          </a:bodyPr>
          <a:lstStyle/>
          <a:p>
            <a:r>
              <a:rPr lang="en-US" sz="4000">
                <a:latin typeface="Times New Roman" pitchFamily="18" charset="0"/>
                <a:cs typeface="Times New Roman" pitchFamily="18" charset="0"/>
              </a:rPr>
              <a:t>B. Lượng rác tăng dần.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541156" y="5153916"/>
            <a:ext cx="7309426" cy="707886"/>
          </a:xfrm>
          <a:prstGeom prst="rect">
            <a:avLst/>
          </a:prstGeom>
          <a:solidFill>
            <a:srgbClr val="66FF66"/>
          </a:solidFill>
        </p:spPr>
        <p:txBody>
          <a:bodyPr wrap="square" rtlCol="0">
            <a:spAutoFit/>
          </a:bodyPr>
          <a:lstStyle/>
          <a:p>
            <a:r>
              <a:rPr lang="en-US" sz="4000">
                <a:latin typeface="Times New Roman" pitchFamily="18" charset="0"/>
                <a:cs typeface="Times New Roman" pitchFamily="18" charset="0"/>
              </a:rPr>
              <a:t>C. Vương quốc này không có rác.</a:t>
            </a:r>
          </a:p>
        </p:txBody>
      </p:sp>
    </p:spTree>
    <p:extLst>
      <p:ext uri="{BB962C8B-B14F-4D97-AF65-F5344CB8AC3E}">
        <p14:creationId xmlns:p14="http://schemas.microsoft.com/office/powerpoint/2010/main" val="2720908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52305"/>
                                      </p:to>
                                    </p:animClr>
                                    <p:set>
                                      <p:cBhvr>
                                        <p:cTn id="3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2" grpId="0"/>
      <p:bldP spid="3" grpId="0" animBg="1"/>
      <p:bldP spid="8" grpId="0" animBg="1"/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3732" descr="PPT素材-12">
            <a:extLst>
              <a:ext uri="{FF2B5EF4-FFF2-40B4-BE49-F238E27FC236}">
                <a16:creationId xmlns:a16="http://schemas.microsoft.com/office/drawing/2014/main" id="{A96FB1B6-77C4-45F8-A641-608C70B095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5789" y="-231763"/>
            <a:ext cx="4107767" cy="235129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Hộp Văn bản 17">
            <a:extLst>
              <a:ext uri="{FF2B5EF4-FFF2-40B4-BE49-F238E27FC236}">
                <a16:creationId xmlns:a16="http://schemas.microsoft.com/office/drawing/2014/main" id="{EFDD237E-9685-4998-8B2C-D10A174F2169}"/>
              </a:ext>
            </a:extLst>
          </p:cNvPr>
          <p:cNvSpPr txBox="1"/>
          <p:nvPr/>
        </p:nvSpPr>
        <p:spPr>
          <a:xfrm>
            <a:off x="0" y="2422709"/>
            <a:ext cx="12192000" cy="919478"/>
          </a:xfrm>
          <a:prstGeom prst="rect">
            <a:avLst/>
          </a:prstGeom>
          <a:solidFill>
            <a:srgbClr val="FFC000"/>
          </a:solidFill>
        </p:spPr>
        <p:txBody>
          <a:bodyPr wrap="square" lIns="121917" tIns="60958" rIns="121917" bIns="60958">
            <a:spAutoFit/>
          </a:bodyPr>
          <a:lstStyle/>
          <a:p>
            <a:pPr algn="ctr">
              <a:lnSpc>
                <a:spcPct val="115000"/>
              </a:lnSpc>
              <a:spcAft>
                <a:spcPts val="1067"/>
              </a:spcAft>
            </a:pPr>
            <a:r>
              <a:rPr lang="en-US" sz="4500">
                <a:solidFill>
                  <a:srgbClr val="0070C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Vua và nữ hoàng là người như thế nào ?</a:t>
            </a:r>
            <a:endParaRPr lang="en-US" sz="4500" dirty="0">
              <a:solidFill>
                <a:srgbClr val="0070C0"/>
              </a:solidFill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68876" y="3491326"/>
            <a:ext cx="8279233" cy="707886"/>
          </a:xfrm>
          <a:prstGeom prst="rect">
            <a:avLst/>
          </a:prstGeom>
          <a:solidFill>
            <a:srgbClr val="66FF66"/>
          </a:solidFill>
        </p:spPr>
        <p:txBody>
          <a:bodyPr wrap="square" rtlCol="0">
            <a:spAutoFit/>
          </a:bodyPr>
          <a:lstStyle/>
          <a:p>
            <a:r>
              <a:rPr lang="en-US" sz="4000">
                <a:latin typeface="Times New Roman" pitchFamily="18" charset="0"/>
                <a:cs typeface="Times New Roman" pitchFamily="18" charset="0"/>
              </a:rPr>
              <a:t>A. Vua vô dụng, nữ hoàng phế thải.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555016" y="4322621"/>
            <a:ext cx="8293093" cy="707886"/>
          </a:xfrm>
          <a:prstGeom prst="rect">
            <a:avLst/>
          </a:prstGeom>
          <a:solidFill>
            <a:srgbClr val="66FF66"/>
          </a:solidFill>
        </p:spPr>
        <p:txBody>
          <a:bodyPr wrap="square" rtlCol="0">
            <a:spAutoFit/>
          </a:bodyPr>
          <a:lstStyle/>
          <a:p>
            <a:r>
              <a:rPr lang="en-US" sz="4000">
                <a:latin typeface="Times New Roman" pitchFamily="18" charset="0"/>
                <a:cs typeface="Times New Roman" pitchFamily="18" charset="0"/>
              </a:rPr>
              <a:t>B. Vua tốt bụng, nữ hoàng xinh đẹp.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541156" y="5153916"/>
            <a:ext cx="8306953" cy="707886"/>
          </a:xfrm>
          <a:prstGeom prst="rect">
            <a:avLst/>
          </a:prstGeom>
          <a:solidFill>
            <a:srgbClr val="66FF66"/>
          </a:solidFill>
        </p:spPr>
        <p:txBody>
          <a:bodyPr wrap="square" rtlCol="0">
            <a:spAutoFit/>
          </a:bodyPr>
          <a:lstStyle/>
          <a:p>
            <a:r>
              <a:rPr lang="en-US" sz="4000">
                <a:latin typeface="Times New Roman" pitchFamily="18" charset="0"/>
                <a:cs typeface="Times New Roman" pitchFamily="18" charset="0"/>
              </a:rPr>
              <a:t>C. Vua thương dân, nữ hoàng yêu nước.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557338" y="637309"/>
            <a:ext cx="1823171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>
                <a:solidFill>
                  <a:srgbClr val="0070C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Câu 2:</a:t>
            </a:r>
            <a:endParaRPr lang="en-US" sz="4500"/>
          </a:p>
        </p:txBody>
      </p:sp>
    </p:spTree>
    <p:extLst>
      <p:ext uri="{BB962C8B-B14F-4D97-AF65-F5344CB8AC3E}">
        <p14:creationId xmlns:p14="http://schemas.microsoft.com/office/powerpoint/2010/main" val="3781879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3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4" grpId="1" animBg="1"/>
      <p:bldP spid="5" grpId="0" animBg="1"/>
      <p:bldP spid="6" grpId="0" animBg="1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ộp Văn bản 17">
            <a:extLst>
              <a:ext uri="{FF2B5EF4-FFF2-40B4-BE49-F238E27FC236}">
                <a16:creationId xmlns:a16="http://schemas.microsoft.com/office/drawing/2014/main" id="{EFDD237E-9685-4998-8B2C-D10A174F2169}"/>
              </a:ext>
            </a:extLst>
          </p:cNvPr>
          <p:cNvSpPr txBox="1"/>
          <p:nvPr/>
        </p:nvSpPr>
        <p:spPr>
          <a:xfrm>
            <a:off x="0" y="2090189"/>
            <a:ext cx="12191999" cy="855679"/>
          </a:xfrm>
          <a:prstGeom prst="rect">
            <a:avLst/>
          </a:prstGeom>
          <a:solidFill>
            <a:srgbClr val="FFC000"/>
          </a:solidFill>
        </p:spPr>
        <p:txBody>
          <a:bodyPr wrap="square" lIns="121917" tIns="60958" rIns="121917" bIns="60958">
            <a:spAutoFit/>
          </a:bodyPr>
          <a:lstStyle/>
          <a:p>
            <a:pPr>
              <a:lnSpc>
                <a:spcPct val="115000"/>
              </a:lnSpc>
              <a:spcAft>
                <a:spcPts val="1067"/>
              </a:spcAft>
            </a:pPr>
            <a:r>
              <a:rPr lang="en-US" sz="4500" dirty="0" err="1">
                <a:solidFill>
                  <a:srgbClr val="0070C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Trên</a:t>
            </a:r>
            <a:r>
              <a:rPr lang="en-US" sz="4500" dirty="0">
                <a:solidFill>
                  <a:srgbClr val="0070C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4500" dirty="0" err="1">
                <a:solidFill>
                  <a:srgbClr val="0070C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đường</a:t>
            </a:r>
            <a:r>
              <a:rPr lang="en-US" sz="4500" dirty="0">
                <a:solidFill>
                  <a:srgbClr val="0070C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4500" dirty="0" err="1">
                <a:solidFill>
                  <a:srgbClr val="0070C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đi</a:t>
            </a:r>
            <a:r>
              <a:rPr lang="en-US" sz="4500" dirty="0">
                <a:solidFill>
                  <a:srgbClr val="0070C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4500" dirty="0" err="1">
                <a:solidFill>
                  <a:srgbClr val="0070C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tìm</a:t>
            </a:r>
            <a:r>
              <a:rPr lang="en-US" sz="4500" dirty="0">
                <a:solidFill>
                  <a:srgbClr val="0070C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4500" dirty="0" err="1">
                <a:solidFill>
                  <a:srgbClr val="0070C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vị</a:t>
            </a:r>
            <a:r>
              <a:rPr lang="en-US" sz="4500" dirty="0">
                <a:solidFill>
                  <a:srgbClr val="0070C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4500" dirty="0" err="1">
                <a:solidFill>
                  <a:srgbClr val="0070C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thần</a:t>
            </a:r>
            <a:r>
              <a:rPr lang="en-US" sz="4500" dirty="0">
                <a:solidFill>
                  <a:srgbClr val="0070C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3T, </a:t>
            </a:r>
            <a:r>
              <a:rPr lang="en-US" sz="4500" dirty="0" err="1">
                <a:solidFill>
                  <a:srgbClr val="0070C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bịch</a:t>
            </a:r>
            <a:r>
              <a:rPr lang="en-US" sz="4500" dirty="0">
                <a:solidFill>
                  <a:srgbClr val="0070C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4500" dirty="0" err="1">
                <a:solidFill>
                  <a:srgbClr val="0070C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rác</a:t>
            </a:r>
            <a:r>
              <a:rPr lang="en-US" sz="4500" dirty="0">
                <a:solidFill>
                  <a:srgbClr val="0070C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4500" dirty="0" err="1">
                <a:solidFill>
                  <a:srgbClr val="0070C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nhỏ</a:t>
            </a:r>
            <a:r>
              <a:rPr lang="en-US" sz="4500" dirty="0">
                <a:solidFill>
                  <a:srgbClr val="0070C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4500" dirty="0" err="1">
                <a:solidFill>
                  <a:srgbClr val="0070C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gặp</a:t>
            </a:r>
            <a:r>
              <a:rPr lang="en-US" sz="4500" dirty="0">
                <a:solidFill>
                  <a:srgbClr val="0070C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ai?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-1" y="3214226"/>
            <a:ext cx="12191999" cy="707886"/>
          </a:xfrm>
          <a:prstGeom prst="rect">
            <a:avLst/>
          </a:prstGeom>
          <a:solidFill>
            <a:srgbClr val="66FF66"/>
          </a:solidFill>
        </p:spPr>
        <p:txBody>
          <a:bodyPr wrap="square" rtlCol="0">
            <a:spAutoFit/>
          </a:bodyPr>
          <a:lstStyle/>
          <a:p>
            <a:r>
              <a:rPr lang="en-US" sz="4000">
                <a:latin typeface="Times New Roman" pitchFamily="18" charset="0"/>
                <a:cs typeface="Times New Roman" pitchFamily="18" charset="0"/>
              </a:rPr>
              <a:t>A. Rau quả héo, cơm thừa, lá cây.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4059376"/>
            <a:ext cx="12191999" cy="1323439"/>
          </a:xfrm>
          <a:prstGeom prst="rect">
            <a:avLst/>
          </a:prstGeom>
          <a:solidFill>
            <a:srgbClr val="66FF66"/>
          </a:solidFill>
        </p:spPr>
        <p:txBody>
          <a:bodyPr wrap="square" rtlCol="0">
            <a:spAutoFit/>
          </a:bodyPr>
          <a:lstStyle/>
          <a:p>
            <a:r>
              <a:rPr lang="en-US" sz="4000">
                <a:latin typeface="Times New Roman" pitchFamily="18" charset="0"/>
                <a:cs typeface="Times New Roman" pitchFamily="18" charset="0"/>
              </a:rPr>
              <a:t>B. Chai nhựa, chai thủy tinh, hộp giấy, bóng đèn, điện thoại, pin, gạch, …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-1" y="5472581"/>
            <a:ext cx="12191999" cy="707886"/>
          </a:xfrm>
          <a:prstGeom prst="rect">
            <a:avLst/>
          </a:prstGeom>
          <a:solidFill>
            <a:srgbClr val="66FF66"/>
          </a:solidFill>
        </p:spPr>
        <p:txBody>
          <a:bodyPr wrap="square" rtlCol="0">
            <a:spAutoFit/>
          </a:bodyPr>
          <a:lstStyle/>
          <a:p>
            <a:r>
              <a:rPr lang="en-US" sz="4000">
                <a:latin typeface="Times New Roman" pitchFamily="18" charset="0"/>
                <a:cs typeface="Times New Roman" pitchFamily="18" charset="0"/>
              </a:rPr>
              <a:t>C. Cả câu A và B đều đúng.</a:t>
            </a:r>
          </a:p>
        </p:txBody>
      </p:sp>
      <p:pic>
        <p:nvPicPr>
          <p:cNvPr id="7" name="图片 73732" descr="PPT素材-12">
            <a:extLst>
              <a:ext uri="{FF2B5EF4-FFF2-40B4-BE49-F238E27FC236}">
                <a16:creationId xmlns:a16="http://schemas.microsoft.com/office/drawing/2014/main" id="{A96FB1B6-77C4-45F8-A641-608C70B095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318655"/>
            <a:ext cx="4107767" cy="235129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1094509" y="581899"/>
            <a:ext cx="1995055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Câu 3:</a:t>
            </a:r>
          </a:p>
        </p:txBody>
      </p:sp>
    </p:spTree>
    <p:extLst>
      <p:ext uri="{BB962C8B-B14F-4D97-AF65-F5344CB8AC3E}">
        <p14:creationId xmlns:p14="http://schemas.microsoft.com/office/powerpoint/2010/main" val="4274712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6" grpId="1" animBg="1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3732" descr="PPT素材-12">
            <a:extLst>
              <a:ext uri="{FF2B5EF4-FFF2-40B4-BE49-F238E27FC236}">
                <a16:creationId xmlns:a16="http://schemas.microsoft.com/office/drawing/2014/main" id="{A96FB1B6-77C4-45F8-A641-608C70B095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5789" y="-231763"/>
            <a:ext cx="4107767" cy="235129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Hộp Văn bản 17">
            <a:extLst>
              <a:ext uri="{FF2B5EF4-FFF2-40B4-BE49-F238E27FC236}">
                <a16:creationId xmlns:a16="http://schemas.microsoft.com/office/drawing/2014/main" id="{EFDD237E-9685-4998-8B2C-D10A174F2169}"/>
              </a:ext>
            </a:extLst>
          </p:cNvPr>
          <p:cNvSpPr txBox="1"/>
          <p:nvPr/>
        </p:nvSpPr>
        <p:spPr>
          <a:xfrm>
            <a:off x="983673" y="2422709"/>
            <a:ext cx="10458050" cy="855679"/>
          </a:xfrm>
          <a:prstGeom prst="rect">
            <a:avLst/>
          </a:prstGeom>
          <a:solidFill>
            <a:srgbClr val="FFC000"/>
          </a:solidFill>
        </p:spPr>
        <p:txBody>
          <a:bodyPr wrap="square" lIns="121917" tIns="60958" rIns="121917" bIns="60958">
            <a:spAutoFit/>
          </a:bodyPr>
          <a:lstStyle/>
          <a:p>
            <a:pPr algn="ctr">
              <a:lnSpc>
                <a:spcPct val="115000"/>
              </a:lnSpc>
              <a:spcAft>
                <a:spcPts val="1067"/>
              </a:spcAft>
            </a:pPr>
            <a:r>
              <a:rPr lang="en-US" sz="4500">
                <a:solidFill>
                  <a:srgbClr val="0070C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Người ta phân thành mấy loại rác?</a:t>
            </a:r>
            <a:endParaRPr lang="en-US" sz="4500" dirty="0">
              <a:solidFill>
                <a:srgbClr val="0070C0"/>
              </a:solidFill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94509" y="3491326"/>
            <a:ext cx="10347213" cy="1323439"/>
          </a:xfrm>
          <a:prstGeom prst="rect">
            <a:avLst/>
          </a:prstGeom>
          <a:solidFill>
            <a:srgbClr val="66FF66"/>
          </a:solidFill>
        </p:spPr>
        <p:txBody>
          <a:bodyPr wrap="square" rtlCol="0">
            <a:spAutoFit/>
          </a:bodyPr>
          <a:lstStyle/>
          <a:p>
            <a:r>
              <a:rPr lang="en-US" sz="4000">
                <a:latin typeface="Times New Roman" pitchFamily="18" charset="0"/>
                <a:cs typeface="Times New Roman" pitchFamily="18" charset="0"/>
              </a:rPr>
              <a:t>    Người ta phân loại thành 3 loại rác:  Rác hữu cơ, rác tái chế, các loại rác còn lại.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454739" y="581899"/>
            <a:ext cx="1995055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Câu 4:</a:t>
            </a:r>
          </a:p>
        </p:txBody>
      </p:sp>
    </p:spTree>
    <p:extLst>
      <p:ext uri="{BB962C8B-B14F-4D97-AF65-F5344CB8AC3E}">
        <p14:creationId xmlns:p14="http://schemas.microsoft.com/office/powerpoint/2010/main" val="1959167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4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7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2576</TotalTime>
  <Words>486</Words>
  <Application>Microsoft Office PowerPoint</Application>
  <PresentationFormat>Widescreen</PresentationFormat>
  <Paragraphs>57</Paragraphs>
  <Slides>19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9" baseType="lpstr">
      <vt:lpstr>Arial</vt:lpstr>
      <vt:lpstr>Calibri</vt:lpstr>
      <vt:lpstr>Constantia</vt:lpstr>
      <vt:lpstr>HP001 4 hàng</vt:lpstr>
      <vt:lpstr>HP001 5 hàng</vt:lpstr>
      <vt:lpstr>Microsoft YaHei</vt:lpstr>
      <vt:lpstr>SimSun</vt:lpstr>
      <vt:lpstr>Times New Roman</vt:lpstr>
      <vt:lpstr>Wingdings 2</vt:lpstr>
      <vt:lpstr>Flow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300</cp:revision>
  <dcterms:created xsi:type="dcterms:W3CDTF">2020-08-08T01:31:20Z</dcterms:created>
  <dcterms:modified xsi:type="dcterms:W3CDTF">2022-04-01T07:27:50Z</dcterms:modified>
</cp:coreProperties>
</file>