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1"/>
  </p:notesMasterIdLst>
  <p:sldIdLst>
    <p:sldId id="2901" r:id="rId2"/>
    <p:sldId id="2923" r:id="rId3"/>
    <p:sldId id="584" r:id="rId4"/>
    <p:sldId id="2916" r:id="rId5"/>
    <p:sldId id="318" r:id="rId6"/>
    <p:sldId id="2917" r:id="rId7"/>
    <p:sldId id="323" r:id="rId8"/>
    <p:sldId id="2918" r:id="rId9"/>
    <p:sldId id="304" r:id="rId10"/>
    <p:sldId id="320" r:id="rId11"/>
    <p:sldId id="321" r:id="rId12"/>
    <p:sldId id="325" r:id="rId13"/>
    <p:sldId id="324" r:id="rId14"/>
    <p:sldId id="2920" r:id="rId15"/>
    <p:sldId id="303" r:id="rId16"/>
    <p:sldId id="2919" r:id="rId17"/>
    <p:sldId id="2921" r:id="rId18"/>
    <p:sldId id="309" r:id="rId19"/>
    <p:sldId id="2922" r:id="rId20"/>
  </p:sldIdLst>
  <p:sldSz cx="9144000" cy="5143500" type="screen16x9"/>
  <p:notesSz cx="6858000" cy="9144000"/>
  <p:embeddedFontLst>
    <p:embeddedFont>
      <p:font typeface="Microsoft YaHei" panose="020B0503020204020204" pitchFamily="34" charset="-122"/>
      <p:regular r:id="rId22"/>
      <p:bold r:id="rId23"/>
    </p:embeddedFont>
    <p:embeddedFont>
      <p:font typeface="宋体" panose="02010600030101010101" pitchFamily="2" charset="-122"/>
      <p:regular r:id="rId24"/>
    </p:embeddedFont>
    <p:embeddedFont>
      <p:font typeface="宋体" panose="02010600030101010101" pitchFamily="2" charset="-122"/>
      <p:regular r:id="rId24"/>
    </p:embeddedFont>
    <p:embeddedFont>
      <p:font typeface="Baloo 2" panose="020B0604020202020204" charset="0"/>
      <p:regular r:id="rId25"/>
      <p:bold r:id="rId26"/>
    </p:embeddedFont>
    <p:embeddedFont>
      <p:font typeface="Calibri" panose="020F0502020204030204" pitchFamily="34" charset="0"/>
      <p:regular r:id="rId27"/>
      <p:bold r:id="rId28"/>
      <p:italic r:id="rId29"/>
      <p:boldItalic r:id="rId30"/>
    </p:embeddedFont>
    <p:embeddedFont>
      <p:font typeface="HP001 4 hàng" panose="020B0603050302020204" pitchFamily="34" charset="0"/>
      <p:regular r:id="rId31"/>
      <p:bold r:id="rId32"/>
    </p:embeddedFont>
    <p:embeddedFont>
      <p:font typeface="Pangolin"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D5E6"/>
    <a:srgbClr val="AC98C9"/>
    <a:srgbClr val="A165AB"/>
    <a:srgbClr val="FEEAB6"/>
    <a:srgbClr val="62BB47"/>
    <a:srgbClr val="00A651"/>
    <a:srgbClr val="1A8C54"/>
    <a:srgbClr val="E5E1EE"/>
    <a:srgbClr val="BDD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94673"/>
  </p:normalViewPr>
  <p:slideViewPr>
    <p:cSldViewPr snapToGrid="0">
      <p:cViewPr varScale="1">
        <p:scale>
          <a:sx n="90" d="100"/>
          <a:sy n="90" d="100"/>
        </p:scale>
        <p:origin x="2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3</a:t>
            </a:fld>
            <a:endParaRPr lang="zh-CN" altLang="en-US">
              <a:solidFill>
                <a:srgbClr val="000000"/>
              </a:solidFill>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436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34B1FDFA-2D02-4A02-8800-BD590E2D482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8</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104967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91273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14</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125049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34B1FDFA-2D02-4A02-8800-BD590E2D48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E36B5D96-F74F-4BF9-BEB6-A8E5F263AD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8676" name="灯片编号占位符 3">
            <a:extLst>
              <a:ext uri="{FF2B5EF4-FFF2-40B4-BE49-F238E27FC236}">
                <a16:creationId xmlns:a16="http://schemas.microsoft.com/office/drawing/2014/main" id="{054EB059-71B0-4C37-8D5B-7642C0DD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D37E04-DC4E-4DE7-BBAF-244667322F59}" type="slidenum">
              <a:rPr lang="zh-CN" altLang="en-US">
                <a:solidFill>
                  <a:srgbClr val="000000"/>
                </a:solidFill>
                <a:ea typeface="SimSun" panose="02010600030101010101" pitchFamily="2" charset="-122"/>
              </a:rPr>
              <a:pPr/>
              <a:t>17</a:t>
            </a:fld>
            <a:endParaRPr lang="zh-CN" altLang="en-US">
              <a:solidFill>
                <a:srgbClr val="000000"/>
              </a:solidFill>
              <a:ea typeface="SimSun" panose="02010600030101010101" pitchFamily="2" charset="-122"/>
            </a:endParaRPr>
          </a:p>
        </p:txBody>
      </p:sp>
    </p:spTree>
    <p:extLst>
      <p:ext uri="{BB962C8B-B14F-4D97-AF65-F5344CB8AC3E}">
        <p14:creationId xmlns:p14="http://schemas.microsoft.com/office/powerpoint/2010/main" val="65764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BA8CBA"/>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569660"/>
          </a:xfrm>
          <a:prstGeom prst="rect">
            <a:avLst/>
          </a:prstGeom>
          <a:noFill/>
        </p:spPr>
        <p:txBody>
          <a:bodyPr wrap="square" rtlCol="0">
            <a:spAutoFit/>
          </a:bodyPr>
          <a:lstStyle/>
          <a:p>
            <a:pPr algn="ctr"/>
            <a:r>
              <a:rPr lang="en-US" sz="4800" dirty="0">
                <a:ln w="9525" cmpd="thickThin">
                  <a:solidFill>
                    <a:srgbClr val="7030A0"/>
                  </a:solidFill>
                </a:ln>
                <a:solidFill>
                  <a:srgbClr val="FFC000"/>
                </a:solidFill>
                <a:latin typeface="UTM Cookies" panose="02040603050506020204" pitchFamily="18" charset="0"/>
              </a:rPr>
              <a:t>CHIA SẺ</a:t>
            </a:r>
            <a:r>
              <a:rPr lang="en-US" sz="4800" baseline="0" dirty="0">
                <a:ln w="9525" cmpd="thickThin">
                  <a:solidFill>
                    <a:srgbClr val="7030A0"/>
                  </a:solidFill>
                </a:ln>
                <a:solidFill>
                  <a:srgbClr val="FFC000"/>
                </a:solidFill>
                <a:latin typeface="UTM Cookies" panose="02040603050506020204" pitchFamily="18" charset="0"/>
              </a:rPr>
              <a:t> CỘNG ĐỒNG</a:t>
            </a:r>
            <a:endParaRPr lang="en-US" sz="48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1AECC47-387F-4486-99BC-75C663C350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3458213"/>
            <a:ext cx="9144011" cy="1685306"/>
          </a:xfrm>
          <a:prstGeom prst="rect">
            <a:avLst/>
          </a:prstGeom>
        </p:spPr>
      </p:pic>
    </p:spTree>
    <p:extLst>
      <p:ext uri="{BB962C8B-B14F-4D97-AF65-F5344CB8AC3E}">
        <p14:creationId xmlns:p14="http://schemas.microsoft.com/office/powerpoint/2010/main" val="5654894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2334-92D3-463D-8F5C-EB6142E98C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747AD-A471-469D-B367-1E6340D063DD}"/>
              </a:ext>
            </a:extLst>
          </p:cNvPr>
          <p:cNvSpPr>
            <a:spLocks noGrp="1"/>
          </p:cNvSpPr>
          <p:nvPr>
            <p:ph type="dt" sz="half" idx="10"/>
          </p:nvPr>
        </p:nvSpPr>
        <p:spPr/>
        <p:txBody>
          <a:bodyPr/>
          <a:lstStyle/>
          <a:p>
            <a:fld id="{70079BB9-1450-44EA-825C-E9385D6040C1}" type="datetimeFigureOut">
              <a:rPr lang="en-US" smtClean="0"/>
              <a:t>3/7/2022</a:t>
            </a:fld>
            <a:endParaRPr lang="en-US"/>
          </a:p>
        </p:txBody>
      </p:sp>
      <p:sp>
        <p:nvSpPr>
          <p:cNvPr id="4" name="Footer Placeholder 3">
            <a:extLst>
              <a:ext uri="{FF2B5EF4-FFF2-40B4-BE49-F238E27FC236}">
                <a16:creationId xmlns:a16="http://schemas.microsoft.com/office/drawing/2014/main" id="{617D1EF3-9726-4459-8D2E-9275A45F41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65AFDA-1096-4021-AFC1-6E5C3BC77A80}"/>
              </a:ext>
            </a:extLst>
          </p:cNvPr>
          <p:cNvSpPr>
            <a:spLocks noGrp="1"/>
          </p:cNvSpPr>
          <p:nvPr>
            <p:ph type="sldNum" sz="quarter" idx="12"/>
          </p:nvPr>
        </p:nvSpPr>
        <p:spPr/>
        <p:txBody>
          <a:bodyPr/>
          <a:lstStyle/>
          <a:p>
            <a:fld id="{0BBC633C-5F34-4983-A94B-C439567EE014}" type="slidenum">
              <a:rPr lang="en-US" smtClean="0"/>
              <a:t>‹#›</a:t>
            </a:fld>
            <a:endParaRPr lang="en-US"/>
          </a:p>
        </p:txBody>
      </p:sp>
    </p:spTree>
    <p:extLst>
      <p:ext uri="{BB962C8B-B14F-4D97-AF65-F5344CB8AC3E}">
        <p14:creationId xmlns:p14="http://schemas.microsoft.com/office/powerpoint/2010/main" val="2911950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5" r:id="rId1"/>
    <p:sldLayoutId id="2147483684" r:id="rId2"/>
    <p:sldLayoutId id="2147483685" r:id="rId3"/>
    <p:sldLayoutId id="2147483686" r:id="rId4"/>
    <p:sldLayoutId id="214748368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
            <a:ext cx="9144000" cy="5177368"/>
          </a:xfrm>
          <a:prstGeom prst="rect">
            <a:avLst/>
          </a:prstGeom>
        </p:spPr>
      </p:pic>
      <p:sp>
        <p:nvSpPr>
          <p:cNvPr id="3" name="TextBox 2">
            <a:extLst>
              <a:ext uri="{FF2B5EF4-FFF2-40B4-BE49-F238E27FC236}">
                <a16:creationId xmlns:a16="http://schemas.microsoft.com/office/drawing/2014/main" id="{3A2140F4-5040-43D1-A685-C54D3B6FFD7B}"/>
              </a:ext>
            </a:extLst>
          </p:cNvPr>
          <p:cNvSpPr txBox="1"/>
          <p:nvPr/>
        </p:nvSpPr>
        <p:spPr>
          <a:xfrm>
            <a:off x="980651" y="772556"/>
            <a:ext cx="7003289" cy="1938992"/>
          </a:xfrm>
          <a:prstGeom prst="rect">
            <a:avLst/>
          </a:prstGeom>
          <a:noFill/>
        </p:spPr>
        <p:txBody>
          <a:bodyPr wrap="square" rtlCol="0">
            <a:spAutoFit/>
          </a:bodyPr>
          <a:lstStyle/>
          <a:p>
            <a:pPr algn="ctr"/>
            <a:r>
              <a:rPr lang="en-US" sz="6000" b="1">
                <a:solidFill>
                  <a:srgbClr val="FF0000"/>
                </a:solidFill>
                <a:latin typeface="HP001 4 hàng" panose="020B0603050302020204" pitchFamily="34" charset="0"/>
                <a:cs typeface="Calibri" panose="020F0502020204030204" pitchFamily="34" charset="0"/>
              </a:rPr>
              <a:t>Chào mừng các con đến với tiết học</a:t>
            </a:r>
            <a:endParaRPr lang="en-US" sz="60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2F16E6-E823-1449-8396-A11C1B4D2D3D}"/>
              </a:ext>
            </a:extLst>
          </p:cNvPr>
          <p:cNvGrpSpPr/>
          <p:nvPr/>
        </p:nvGrpSpPr>
        <p:grpSpPr>
          <a:xfrm>
            <a:off x="513710" y="476507"/>
            <a:ext cx="5423517" cy="4040580"/>
            <a:chOff x="635907" y="1778031"/>
            <a:chExt cx="3936093" cy="2932433"/>
          </a:xfrm>
        </p:grpSpPr>
        <p:grpSp>
          <p:nvGrpSpPr>
            <p:cNvPr id="3" name="Group 2">
              <a:extLst>
                <a:ext uri="{FF2B5EF4-FFF2-40B4-BE49-F238E27FC236}">
                  <a16:creationId xmlns:a16="http://schemas.microsoft.com/office/drawing/2014/main" id="{A47D6892-CD92-5843-9354-1318D65605F0}"/>
                </a:ext>
              </a:extLst>
            </p:cNvPr>
            <p:cNvGrpSpPr/>
            <p:nvPr/>
          </p:nvGrpSpPr>
          <p:grpSpPr>
            <a:xfrm>
              <a:off x="635907" y="1778031"/>
              <a:ext cx="3936093" cy="2932433"/>
              <a:chOff x="635907" y="1772917"/>
              <a:chExt cx="3936093" cy="2932433"/>
            </a:xfrm>
          </p:grpSpPr>
          <p:pic>
            <p:nvPicPr>
              <p:cNvPr id="5" name="Picture 4">
                <a:extLst>
                  <a:ext uri="{FF2B5EF4-FFF2-40B4-BE49-F238E27FC236}">
                    <a16:creationId xmlns:a16="http://schemas.microsoft.com/office/drawing/2014/main" id="{601960B9-03D6-1049-8AEA-6A6EFDD557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7000"/>
                        </a14:imgEffect>
                        <a14:imgEffect>
                          <a14:brightnessContrast bright="3000"/>
                        </a14:imgEffect>
                      </a14:imgLayer>
                    </a14:imgProps>
                  </a:ext>
                </a:extLst>
              </a:blip>
              <a:stretch>
                <a:fillRect/>
              </a:stretch>
            </p:blipFill>
            <p:spPr>
              <a:xfrm>
                <a:off x="635907" y="1772917"/>
                <a:ext cx="3936093" cy="2932433"/>
              </a:xfrm>
              <a:prstGeom prst="rect">
                <a:avLst/>
              </a:prstGeom>
            </p:spPr>
          </p:pic>
          <p:sp>
            <p:nvSpPr>
              <p:cNvPr id="6" name="Rounded Rectangular Callout 5">
                <a:extLst>
                  <a:ext uri="{FF2B5EF4-FFF2-40B4-BE49-F238E27FC236}">
                    <a16:creationId xmlns:a16="http://schemas.microsoft.com/office/drawing/2014/main" id="{E1B8FFB8-0D44-D84E-8903-496E715954BD}"/>
                  </a:ext>
                </a:extLst>
              </p:cNvPr>
              <p:cNvSpPr/>
              <p:nvPr/>
            </p:nvSpPr>
            <p:spPr>
              <a:xfrm>
                <a:off x="1196622" y="1840089"/>
                <a:ext cx="2833511" cy="698852"/>
              </a:xfrm>
              <a:prstGeom prst="wedgeRoundRectCallout">
                <a:avLst>
                  <a:gd name="adj1" fmla="val -18021"/>
                  <a:gd name="adj2" fmla="val 49096"/>
                  <a:gd name="adj3" fmla="val 16667"/>
                </a:avLst>
              </a:prstGeom>
              <a:solidFill>
                <a:schemeClr val="bg1"/>
              </a:solidFill>
              <a:ln>
                <a:solidFill>
                  <a:srgbClr val="A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8F2C0169-5F39-C749-A4A6-8674676C4C39}"/>
                  </a:ext>
                </a:extLst>
              </p:cNvPr>
              <p:cNvSpPr txBox="1"/>
              <p:nvPr/>
            </p:nvSpPr>
            <p:spPr>
              <a:xfrm>
                <a:off x="1286933" y="1866349"/>
                <a:ext cx="2788356" cy="603092"/>
              </a:xfrm>
              <a:prstGeom prst="rect">
                <a:avLst/>
              </a:prstGeom>
              <a:noFill/>
            </p:spPr>
            <p:txBody>
              <a:bodyPr wrap="square" rtlCol="0">
                <a:spAutoFit/>
              </a:bodyPr>
              <a:lstStyle/>
              <a:p>
                <a:r>
                  <a:rPr lang="en-VN" sz="2400" dirty="0"/>
                  <a:t>Bà cụ hàng xóm đã già, quên cả đường về nhà.</a:t>
                </a:r>
              </a:p>
            </p:txBody>
          </p:sp>
        </p:grpSp>
        <p:sp>
          <p:nvSpPr>
            <p:cNvPr id="4" name="Triangle 3">
              <a:extLst>
                <a:ext uri="{FF2B5EF4-FFF2-40B4-BE49-F238E27FC236}">
                  <a16:creationId xmlns:a16="http://schemas.microsoft.com/office/drawing/2014/main" id="{4C384CA7-3EC7-1C43-BE8F-96EB5E666534}"/>
                </a:ext>
              </a:extLst>
            </p:cNvPr>
            <p:cNvSpPr/>
            <p:nvPr/>
          </p:nvSpPr>
          <p:spPr>
            <a:xfrm rot="12441723">
              <a:off x="2290836" y="2442779"/>
              <a:ext cx="162697" cy="2288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8" name="Rectangle 7"/>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499364" y="1358578"/>
            <a:ext cx="3343300" cy="1863057"/>
            <a:chOff x="5499364" y="1358578"/>
            <a:chExt cx="3343300" cy="1863057"/>
          </a:xfrm>
        </p:grpSpPr>
        <p:sp>
          <p:nvSpPr>
            <p:cNvPr id="9" name="Oval Callout 8"/>
            <p:cNvSpPr/>
            <p:nvPr/>
          </p:nvSpPr>
          <p:spPr>
            <a:xfrm>
              <a:off x="5499364" y="1358578"/>
              <a:ext cx="3343300" cy="186305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89231" y="1902814"/>
              <a:ext cx="2961409" cy="830997"/>
            </a:xfrm>
            <a:prstGeom prst="rect">
              <a:avLst/>
            </a:prstGeom>
            <a:noFill/>
          </p:spPr>
          <p:txBody>
            <a:bodyPr wrap="square" rtlCol="0">
              <a:spAutoFit/>
            </a:bodyPr>
            <a:lstStyle/>
            <a:p>
              <a:pPr algn="ctr"/>
              <a:r>
                <a:rPr lang="en-US" sz="2400" dirty="0"/>
                <a:t>- </a:t>
              </a:r>
              <a:r>
                <a:rPr lang="en-US" sz="2400" dirty="0" err="1"/>
                <a:t>Em</a:t>
              </a:r>
              <a:r>
                <a:rPr lang="en-US" sz="2400" dirty="0"/>
                <a:t> </a:t>
              </a:r>
              <a:r>
                <a:rPr lang="en-US" sz="2400" dirty="0" err="1"/>
                <a:t>cùng</a:t>
              </a:r>
              <a:r>
                <a:rPr lang="en-US" sz="2400" dirty="0"/>
                <a:t> </a:t>
              </a:r>
              <a:r>
                <a:rPr lang="en-US" sz="2400" dirty="0" err="1"/>
                <a:t>bạn</a:t>
              </a:r>
              <a:r>
                <a:rPr lang="en-US" sz="2400" dirty="0"/>
                <a:t> </a:t>
              </a:r>
              <a:r>
                <a:rPr lang="en-US" sz="2400" dirty="0" err="1"/>
                <a:t>đưa</a:t>
              </a:r>
              <a:r>
                <a:rPr lang="en-US" sz="2400" dirty="0"/>
                <a:t> </a:t>
              </a:r>
              <a:r>
                <a:rPr lang="en-US" sz="2400" dirty="0" err="1"/>
                <a:t>bà</a:t>
              </a:r>
              <a:r>
                <a:rPr lang="en-US" sz="2400" dirty="0"/>
                <a:t> </a:t>
              </a:r>
              <a:r>
                <a:rPr lang="en-US" sz="2400" dirty="0" err="1"/>
                <a:t>cụ</a:t>
              </a:r>
              <a:r>
                <a:rPr lang="en-US" sz="2400" dirty="0"/>
                <a:t> </a:t>
              </a:r>
              <a:r>
                <a:rPr lang="en-US" sz="2400" dirty="0" err="1"/>
                <a:t>về</a:t>
              </a:r>
              <a:r>
                <a:rPr lang="en-US" sz="2400" dirty="0"/>
                <a:t> </a:t>
              </a:r>
              <a:r>
                <a:rPr lang="en-US" sz="2400" dirty="0" err="1"/>
                <a:t>nhà</a:t>
              </a:r>
              <a:r>
                <a:rPr lang="en-US" sz="2400" dirty="0"/>
                <a:t>.</a:t>
              </a:r>
            </a:p>
          </p:txBody>
        </p:sp>
      </p:grpSp>
    </p:spTree>
    <p:extLst>
      <p:ext uri="{BB962C8B-B14F-4D97-AF65-F5344CB8AC3E}">
        <p14:creationId xmlns:p14="http://schemas.microsoft.com/office/powerpoint/2010/main" val="412092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FAAAB2-D3FF-394E-B42A-99322D4F71D6}"/>
              </a:ext>
            </a:extLst>
          </p:cNvPr>
          <p:cNvGrpSpPr/>
          <p:nvPr/>
        </p:nvGrpSpPr>
        <p:grpSpPr>
          <a:xfrm>
            <a:off x="754259" y="488095"/>
            <a:ext cx="4934972" cy="3917928"/>
            <a:chOff x="4756986" y="1871463"/>
            <a:chExt cx="3542978" cy="2812809"/>
          </a:xfrm>
        </p:grpSpPr>
        <p:pic>
          <p:nvPicPr>
            <p:cNvPr id="3" name="Picture 2">
              <a:extLst>
                <a:ext uri="{FF2B5EF4-FFF2-40B4-BE49-F238E27FC236}">
                  <a16:creationId xmlns:a16="http://schemas.microsoft.com/office/drawing/2014/main" id="{95983810-15DC-4D4A-ACF4-838C158CF0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Effect>
                        <a14:brightnessContrast bright="7000"/>
                      </a14:imgEffect>
                    </a14:imgLayer>
                  </a14:imgProps>
                </a:ext>
              </a:extLst>
            </a:blip>
            <a:stretch>
              <a:fillRect/>
            </a:stretch>
          </p:blipFill>
          <p:spPr>
            <a:xfrm>
              <a:off x="4756986" y="1871463"/>
              <a:ext cx="3542978" cy="2812809"/>
            </a:xfrm>
            <a:prstGeom prst="rect">
              <a:avLst/>
            </a:prstGeom>
          </p:spPr>
        </p:pic>
        <p:sp>
          <p:nvSpPr>
            <p:cNvPr id="4" name="Rounded Rectangular Callout 3">
              <a:extLst>
                <a:ext uri="{FF2B5EF4-FFF2-40B4-BE49-F238E27FC236}">
                  <a16:creationId xmlns:a16="http://schemas.microsoft.com/office/drawing/2014/main" id="{24F4C18E-6379-454A-8562-2C5B87DF34A7}"/>
                </a:ext>
              </a:extLst>
            </p:cNvPr>
            <p:cNvSpPr/>
            <p:nvPr/>
          </p:nvSpPr>
          <p:spPr>
            <a:xfrm>
              <a:off x="5166209" y="1938474"/>
              <a:ext cx="1296525" cy="646331"/>
            </a:xfrm>
            <a:prstGeom prst="wedgeRoundRectCallout">
              <a:avLst>
                <a:gd name="adj1" fmla="val -2157"/>
                <a:gd name="adj2" fmla="val 83137"/>
                <a:gd name="adj3" fmla="val 16667"/>
              </a:avLst>
            </a:prstGeom>
            <a:solidFill>
              <a:schemeClr val="bg1"/>
            </a:solidFill>
            <a:ln>
              <a:solidFill>
                <a:srgbClr val="A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3F4EC973-4724-AB42-B836-29784233E674}"/>
                </a:ext>
              </a:extLst>
            </p:cNvPr>
            <p:cNvSpPr txBox="1"/>
            <p:nvPr/>
          </p:nvSpPr>
          <p:spPr>
            <a:xfrm>
              <a:off x="4973048" y="1937113"/>
              <a:ext cx="1683587" cy="596600"/>
            </a:xfrm>
            <a:prstGeom prst="rect">
              <a:avLst/>
            </a:prstGeom>
            <a:noFill/>
          </p:spPr>
          <p:txBody>
            <a:bodyPr wrap="square" rtlCol="0">
              <a:spAutoFit/>
            </a:bodyPr>
            <a:lstStyle/>
            <a:p>
              <a:pPr algn="ctr"/>
              <a:r>
                <a:rPr lang="en-VN" sz="2400" dirty="0"/>
                <a:t>Chơi </a:t>
              </a:r>
            </a:p>
            <a:p>
              <a:pPr algn="ctr"/>
              <a:r>
                <a:rPr lang="en-VN" sz="2400" dirty="0"/>
                <a:t>vui quá!</a:t>
              </a:r>
            </a:p>
          </p:txBody>
        </p:sp>
      </p:grpSp>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297109" y="911769"/>
            <a:ext cx="3343300" cy="1863057"/>
            <a:chOff x="5499364" y="1358578"/>
            <a:chExt cx="3343300" cy="1863057"/>
          </a:xfrm>
        </p:grpSpPr>
        <p:sp>
          <p:nvSpPr>
            <p:cNvPr id="8" name="Oval Callout 7"/>
            <p:cNvSpPr/>
            <p:nvPr/>
          </p:nvSpPr>
          <p:spPr>
            <a:xfrm>
              <a:off x="5499364" y="1358578"/>
              <a:ext cx="3343300" cy="186305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89231" y="1902814"/>
              <a:ext cx="2961409" cy="830997"/>
            </a:xfrm>
            <a:prstGeom prst="rect">
              <a:avLst/>
            </a:prstGeom>
            <a:noFill/>
          </p:spPr>
          <p:txBody>
            <a:bodyPr wrap="square" rtlCol="0">
              <a:spAutoFit/>
            </a:bodyPr>
            <a:lstStyle/>
            <a:p>
              <a:pPr algn="ctr"/>
              <a:r>
                <a:rPr lang="en-US" sz="2400" dirty="0"/>
                <a:t>- </a:t>
              </a:r>
              <a:r>
                <a:rPr lang="en-US" sz="2400" dirty="0" err="1"/>
                <a:t>Em</a:t>
              </a:r>
              <a:r>
                <a:rPr lang="en-US" sz="2400" dirty="0"/>
                <a:t> </a:t>
              </a:r>
              <a:r>
                <a:rPr lang="en-US" sz="2400" dirty="0" err="1"/>
                <a:t>cùng</a:t>
              </a:r>
              <a:r>
                <a:rPr lang="en-US" sz="2400" dirty="0"/>
                <a:t> </a:t>
              </a:r>
              <a:r>
                <a:rPr lang="en-US" sz="2400" dirty="0" err="1"/>
                <a:t>bạn</a:t>
              </a:r>
              <a:r>
                <a:rPr lang="en-US" sz="2400" dirty="0"/>
                <a:t> </a:t>
              </a:r>
              <a:r>
                <a:rPr lang="en-US" sz="2400" dirty="0" err="1"/>
                <a:t>chơi</a:t>
              </a:r>
              <a:r>
                <a:rPr lang="en-US" sz="2400" dirty="0"/>
                <a:t> </a:t>
              </a:r>
              <a:r>
                <a:rPr lang="en-US" sz="2400" dirty="0" err="1"/>
                <a:t>trò</a:t>
              </a:r>
              <a:r>
                <a:rPr lang="en-US" sz="2400" dirty="0"/>
                <a:t> </a:t>
              </a:r>
              <a:r>
                <a:rPr lang="en-US" sz="2400" dirty="0" err="1"/>
                <a:t>chơi</a:t>
              </a:r>
              <a:r>
                <a:rPr lang="en-US" sz="2400" dirty="0"/>
                <a:t> </a:t>
              </a:r>
              <a:r>
                <a:rPr lang="en-US" sz="2400" dirty="0" err="1"/>
                <a:t>rất</a:t>
              </a:r>
              <a:r>
                <a:rPr lang="en-US" sz="2400" dirty="0"/>
                <a:t> </a:t>
              </a:r>
              <a:r>
                <a:rPr lang="en-US" sz="2400" dirty="0" err="1"/>
                <a:t>vui</a:t>
              </a:r>
              <a:r>
                <a:rPr lang="en-US" sz="2400" dirty="0"/>
                <a:t>.</a:t>
              </a:r>
            </a:p>
          </p:txBody>
        </p:sp>
      </p:grpSp>
    </p:spTree>
    <p:extLst>
      <p:ext uri="{BB962C8B-B14F-4D97-AF65-F5344CB8AC3E}">
        <p14:creationId xmlns:p14="http://schemas.microsoft.com/office/powerpoint/2010/main" val="11750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506B8FB-CD12-4C3C-8DB1-29AA82525772}"/>
              </a:ext>
            </a:extLst>
          </p:cNvPr>
          <p:cNvSpPr txBox="1"/>
          <p:nvPr/>
        </p:nvSpPr>
        <p:spPr>
          <a:xfrm>
            <a:off x="537526" y="146818"/>
            <a:ext cx="8255600" cy="646331"/>
          </a:xfrm>
          <a:prstGeom prst="rect">
            <a:avLst/>
          </a:prstGeom>
          <a:noFill/>
        </p:spPr>
        <p:txBody>
          <a:bodyPr wrap="square" rtlCol="0">
            <a:spAutoFit/>
          </a:bodyPr>
          <a:lstStyle/>
          <a:p>
            <a:r>
              <a:rPr lang="en-US" sz="1800">
                <a:latin typeface="Times New Roman" panose="02020603050405020304" pitchFamily="18" charset="0"/>
                <a:cs typeface="Times New Roman" panose="02020603050405020304" pitchFamily="18" charset="0"/>
              </a:rPr>
              <a:t>Ngoài ra, còn rất nhiều việc chúng ta có thể làm cùng ng</a:t>
            </a:r>
            <a:r>
              <a:rPr lang="vi-VN" sz="1800">
                <a:latin typeface="Times New Roman" panose="02020603050405020304" pitchFamily="18" charset="0"/>
                <a:cs typeface="Times New Roman" panose="02020603050405020304" pitchFamily="18" charset="0"/>
              </a:rPr>
              <a:t>ư</a:t>
            </a:r>
            <a:r>
              <a:rPr lang="en-US" sz="1800">
                <a:latin typeface="Times New Roman" panose="02020603050405020304" pitchFamily="18" charset="0"/>
                <a:cs typeface="Times New Roman" panose="02020603050405020304" pitchFamily="18" charset="0"/>
              </a:rPr>
              <a:t>ời bạn hàng xóm của mình, con hãy chia sẻ những việc đó với người thân của mình nhé!</a:t>
            </a:r>
          </a:p>
        </p:txBody>
      </p:sp>
      <p:pic>
        <p:nvPicPr>
          <p:cNvPr id="5" name="Picture 4">
            <a:extLst>
              <a:ext uri="{FF2B5EF4-FFF2-40B4-BE49-F238E27FC236}">
                <a16:creationId xmlns:a16="http://schemas.microsoft.com/office/drawing/2014/main" id="{39E24AC6-B0AD-4FA0-A6BB-E3039577CC56}"/>
              </a:ext>
            </a:extLst>
          </p:cNvPr>
          <p:cNvPicPr>
            <a:picLocks noChangeAspect="1"/>
          </p:cNvPicPr>
          <p:nvPr/>
        </p:nvPicPr>
        <p:blipFill>
          <a:blip r:embed="rId2"/>
          <a:stretch>
            <a:fillRect/>
          </a:stretch>
        </p:blipFill>
        <p:spPr>
          <a:xfrm>
            <a:off x="3347827" y="1063256"/>
            <a:ext cx="2973038" cy="2128286"/>
          </a:xfrm>
          <a:prstGeom prst="rect">
            <a:avLst/>
          </a:prstGeom>
        </p:spPr>
      </p:pic>
      <p:pic>
        <p:nvPicPr>
          <p:cNvPr id="8" name="Picture 7">
            <a:extLst>
              <a:ext uri="{FF2B5EF4-FFF2-40B4-BE49-F238E27FC236}">
                <a16:creationId xmlns:a16="http://schemas.microsoft.com/office/drawing/2014/main" id="{E56FA9A6-349F-4704-95D1-5CCBBABB1B19}"/>
              </a:ext>
            </a:extLst>
          </p:cNvPr>
          <p:cNvPicPr>
            <a:picLocks noChangeAspect="1"/>
          </p:cNvPicPr>
          <p:nvPr/>
        </p:nvPicPr>
        <p:blipFill>
          <a:blip r:embed="rId3"/>
          <a:stretch>
            <a:fillRect/>
          </a:stretch>
        </p:blipFill>
        <p:spPr>
          <a:xfrm>
            <a:off x="444196" y="1063255"/>
            <a:ext cx="2832995" cy="2128287"/>
          </a:xfrm>
          <a:prstGeom prst="rect">
            <a:avLst/>
          </a:prstGeom>
        </p:spPr>
      </p:pic>
      <p:pic>
        <p:nvPicPr>
          <p:cNvPr id="10" name="Picture 9">
            <a:extLst>
              <a:ext uri="{FF2B5EF4-FFF2-40B4-BE49-F238E27FC236}">
                <a16:creationId xmlns:a16="http://schemas.microsoft.com/office/drawing/2014/main" id="{80B45A19-DACC-4B04-B699-A0BFFD3E4C63}"/>
              </a:ext>
            </a:extLst>
          </p:cNvPr>
          <p:cNvPicPr>
            <a:picLocks noChangeAspect="1"/>
          </p:cNvPicPr>
          <p:nvPr/>
        </p:nvPicPr>
        <p:blipFill>
          <a:blip r:embed="rId4"/>
          <a:stretch>
            <a:fillRect/>
          </a:stretch>
        </p:blipFill>
        <p:spPr>
          <a:xfrm>
            <a:off x="6391501" y="1087112"/>
            <a:ext cx="2438400" cy="2104429"/>
          </a:xfrm>
          <a:prstGeom prst="rect">
            <a:avLst/>
          </a:prstGeom>
        </p:spPr>
      </p:pic>
      <p:sp>
        <p:nvSpPr>
          <p:cNvPr id="14" name="TextBox 13">
            <a:extLst>
              <a:ext uri="{FF2B5EF4-FFF2-40B4-BE49-F238E27FC236}">
                <a16:creationId xmlns:a16="http://schemas.microsoft.com/office/drawing/2014/main" id="{3D04EA30-EEF3-40ED-8702-F5965513535C}"/>
              </a:ext>
            </a:extLst>
          </p:cNvPr>
          <p:cNvSpPr txBox="1"/>
          <p:nvPr/>
        </p:nvSpPr>
        <p:spPr>
          <a:xfrm>
            <a:off x="595418" y="3331615"/>
            <a:ext cx="2210862" cy="369332"/>
          </a:xfrm>
          <a:prstGeom prst="rect">
            <a:avLst/>
          </a:prstGeom>
          <a:noFill/>
        </p:spPr>
        <p:txBody>
          <a:bodyPr wrap="none" rtlCol="0">
            <a:spAutoFit/>
          </a:bodyPr>
          <a:lstStyle/>
          <a:p>
            <a:r>
              <a:rPr lang="en-US" sz="1800" b="1">
                <a:latin typeface="Times New Roman" panose="02020603050405020304" pitchFamily="18" charset="0"/>
                <a:cs typeface="Times New Roman" panose="02020603050405020304" pitchFamily="18" charset="0"/>
              </a:rPr>
              <a:t>Thăm hỏi động viên </a:t>
            </a:r>
          </a:p>
        </p:txBody>
      </p:sp>
      <p:sp>
        <p:nvSpPr>
          <p:cNvPr id="16" name="TextBox 15">
            <a:extLst>
              <a:ext uri="{FF2B5EF4-FFF2-40B4-BE49-F238E27FC236}">
                <a16:creationId xmlns:a16="http://schemas.microsoft.com/office/drawing/2014/main" id="{BE2D5B32-8C72-46A1-84F5-DB8C7643D1B3}"/>
              </a:ext>
            </a:extLst>
          </p:cNvPr>
          <p:cNvSpPr txBox="1"/>
          <p:nvPr/>
        </p:nvSpPr>
        <p:spPr>
          <a:xfrm>
            <a:off x="3215111" y="3315485"/>
            <a:ext cx="2713778" cy="646331"/>
          </a:xfrm>
          <a:prstGeom prst="rect">
            <a:avLst/>
          </a:prstGeom>
          <a:noFill/>
        </p:spPr>
        <p:txBody>
          <a:bodyPr wrap="square" rtlCol="0">
            <a:spAutoFit/>
          </a:bodyPr>
          <a:lstStyle/>
          <a:p>
            <a:pPr algn="ctr"/>
            <a:r>
              <a:rPr lang="en-US" sz="1800" b="1">
                <a:latin typeface="Times New Roman" panose="02020603050405020304" pitchFamily="18" charset="0"/>
                <a:cs typeface="Times New Roman" panose="02020603050405020304" pitchFamily="18" charset="0"/>
              </a:rPr>
              <a:t>Đi chợ giúp nhau trong </a:t>
            </a:r>
          </a:p>
          <a:p>
            <a:pPr algn="ctr"/>
            <a:r>
              <a:rPr lang="en-US" sz="1800" b="1">
                <a:latin typeface="Times New Roman" panose="02020603050405020304" pitchFamily="18" charset="0"/>
                <a:cs typeface="Times New Roman" panose="02020603050405020304" pitchFamily="18" charset="0"/>
              </a:rPr>
              <a:t>mùa dịch</a:t>
            </a:r>
          </a:p>
        </p:txBody>
      </p:sp>
      <p:sp>
        <p:nvSpPr>
          <p:cNvPr id="17" name="TextBox 16">
            <a:extLst>
              <a:ext uri="{FF2B5EF4-FFF2-40B4-BE49-F238E27FC236}">
                <a16:creationId xmlns:a16="http://schemas.microsoft.com/office/drawing/2014/main" id="{58513D97-6F21-4B48-92FB-C9DEB52D40B9}"/>
              </a:ext>
            </a:extLst>
          </p:cNvPr>
          <p:cNvSpPr txBox="1"/>
          <p:nvPr/>
        </p:nvSpPr>
        <p:spPr>
          <a:xfrm>
            <a:off x="6138888" y="3315486"/>
            <a:ext cx="2454518" cy="646331"/>
          </a:xfrm>
          <a:prstGeom prst="rect">
            <a:avLst/>
          </a:prstGeom>
          <a:noFill/>
        </p:spPr>
        <p:txBody>
          <a:bodyPr wrap="none" rtlCol="0">
            <a:spAutoFit/>
          </a:bodyPr>
          <a:lstStyle/>
          <a:p>
            <a:pPr algn="ctr"/>
            <a:r>
              <a:rPr lang="en-US" sz="1800" b="1">
                <a:latin typeface="Times New Roman" panose="02020603050405020304" pitchFamily="18" charset="0"/>
                <a:cs typeface="Times New Roman" panose="02020603050405020304" pitchFamily="18" charset="0"/>
              </a:rPr>
              <a:t>Cùng nhau dọn vệ sinh</a:t>
            </a:r>
          </a:p>
          <a:p>
            <a:pPr algn="ctr"/>
            <a:r>
              <a:rPr lang="en-US" sz="1800" b="1">
                <a:latin typeface="Times New Roman" panose="02020603050405020304" pitchFamily="18" charset="0"/>
                <a:cs typeface="Times New Roman" panose="02020603050405020304" pitchFamily="18" charset="0"/>
              </a:rPr>
              <a:t>Ở khu dân cư</a:t>
            </a:r>
          </a:p>
        </p:txBody>
      </p:sp>
    </p:spTree>
    <p:extLst>
      <p:ext uri="{BB962C8B-B14F-4D97-AF65-F5344CB8AC3E}">
        <p14:creationId xmlns:p14="http://schemas.microsoft.com/office/powerpoint/2010/main" val="137968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7C482B4-C714-1A4D-A4AB-E34F60CB9B11}"/>
              </a:ext>
            </a:extLst>
          </p:cNvPr>
          <p:cNvSpPr txBox="1"/>
          <p:nvPr/>
        </p:nvSpPr>
        <p:spPr>
          <a:xfrm>
            <a:off x="2525687" y="613294"/>
            <a:ext cx="4051757" cy="584775"/>
          </a:xfrm>
          <a:prstGeom prst="rect">
            <a:avLst/>
          </a:prstGeom>
          <a:noFill/>
        </p:spPr>
        <p:txBody>
          <a:bodyPr wrap="square" rtlCol="0">
            <a:spAutoFit/>
          </a:bodyPr>
          <a:lstStyle/>
          <a:p>
            <a:r>
              <a:rPr lang="en-US" sz="2400" b="1" dirty="0">
                <a:solidFill>
                  <a:srgbClr val="E42428"/>
                </a:solidFill>
                <a:latin typeface="Times New Roman" panose="02020603050405020304" pitchFamily="18" charset="0"/>
                <a:cs typeface="Times New Roman" panose="02020603050405020304" pitchFamily="18" charset="0"/>
              </a:rPr>
              <a:t>	</a:t>
            </a:r>
            <a:r>
              <a:rPr lang="en-US" sz="3200" b="1" dirty="0" err="1">
                <a:solidFill>
                  <a:srgbClr val="E42428"/>
                </a:solidFill>
                <a:latin typeface="Times New Roman" panose="02020603050405020304" pitchFamily="18" charset="0"/>
                <a:cs typeface="Times New Roman" panose="02020603050405020304" pitchFamily="18" charset="0"/>
              </a:rPr>
              <a:t>KẾT</a:t>
            </a:r>
            <a:r>
              <a:rPr lang="en-US" sz="3200" b="1" dirty="0">
                <a:solidFill>
                  <a:srgbClr val="E42428"/>
                </a:solidFill>
                <a:latin typeface="Times New Roman" panose="02020603050405020304" pitchFamily="18" charset="0"/>
                <a:cs typeface="Times New Roman" panose="02020603050405020304" pitchFamily="18" charset="0"/>
              </a:rPr>
              <a:t> </a:t>
            </a:r>
            <a:r>
              <a:rPr lang="en-US" sz="3200" b="1" dirty="0" err="1">
                <a:solidFill>
                  <a:srgbClr val="E42428"/>
                </a:solidFill>
                <a:latin typeface="Times New Roman" panose="02020603050405020304" pitchFamily="18" charset="0"/>
                <a:cs typeface="Times New Roman" panose="02020603050405020304" pitchFamily="18" charset="0"/>
              </a:rPr>
              <a:t>LUẬN</a:t>
            </a:r>
            <a:endParaRPr lang="en-US" sz="3200" b="1" dirty="0">
              <a:solidFill>
                <a:srgbClr val="E4242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22616" y="905682"/>
            <a:ext cx="6057900" cy="2971800"/>
            <a:chOff x="1522616" y="905682"/>
            <a:chExt cx="6057900" cy="2971800"/>
          </a:xfrm>
        </p:grpSpPr>
        <p:sp>
          <p:nvSpPr>
            <p:cNvPr id="2" name="Horizontal Scroll 1"/>
            <p:cNvSpPr/>
            <p:nvPr/>
          </p:nvSpPr>
          <p:spPr>
            <a:xfrm>
              <a:off x="1522616" y="905682"/>
              <a:ext cx="6057900" cy="2971800"/>
            </a:xfrm>
            <a:prstGeom prst="horizontalScroll">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1963881" y="1483641"/>
              <a:ext cx="542405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xóm</a:t>
              </a:r>
              <a:r>
                <a:rPr lang="en-US" sz="2800">
                  <a:latin typeface="Times New Roman" panose="02020603050405020304" pitchFamily="18" charset="0"/>
                  <a:cs typeface="Times New Roman" panose="02020603050405020304" pitchFamily="18" charset="0"/>
                </a:rPr>
                <a:t> để tình cảm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thiết</a:t>
              </a:r>
              <a:r>
                <a:rPr lang="en-US" sz="2800">
                  <a:latin typeface="Times New Roman" panose="02020603050405020304" pitchFamily="18" charset="0"/>
                  <a:cs typeface="Times New Roman" panose="02020603050405020304" pitchFamily="18" charset="0"/>
                </a:rPr>
                <a:t> cùng giúp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7940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772"/>
            <a:ext cx="6858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056" y="1110853"/>
            <a:ext cx="59578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2" y="746522"/>
            <a:ext cx="1433513" cy="15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679848"/>
            <a:ext cx="1112044"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503" y="3162300"/>
            <a:ext cx="4613672" cy="113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id="{D356DF4D-A6B2-49D4-B7D7-A8F029801884}"/>
              </a:ext>
            </a:extLst>
          </p:cNvPr>
          <p:cNvGrpSpPr>
            <a:grpSpLocks/>
          </p:cNvGrpSpPr>
          <p:nvPr/>
        </p:nvGrpSpPr>
        <p:grpSpPr bwMode="auto">
          <a:xfrm rot="6329695" flipH="1">
            <a:off x="5914430" y="2188964"/>
            <a:ext cx="950119" cy="648891"/>
            <a:chOff x="9015984" y="2528554"/>
            <a:chExt cx="2157344" cy="1473489"/>
          </a:xfrm>
        </p:grpSpPr>
        <p:sp>
          <p:nvSpPr>
            <p:cNvPr id="27657" name="Freeform 166">
              <a:extLst>
                <a:ext uri="{FF2B5EF4-FFF2-40B4-BE49-F238E27FC236}">
                  <a16:creationId xmlns:a16="http://schemas.microsoft.com/office/drawing/2014/main"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8" name="Freeform 167">
              <a:extLst>
                <a:ext uri="{FF2B5EF4-FFF2-40B4-BE49-F238E27FC236}">
                  <a16:creationId xmlns:a16="http://schemas.microsoft.com/office/drawing/2014/main"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9" name="Freeform 168">
              <a:extLst>
                <a:ext uri="{FF2B5EF4-FFF2-40B4-BE49-F238E27FC236}">
                  <a16:creationId xmlns:a16="http://schemas.microsoft.com/office/drawing/2014/main"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0" name="Freeform 169">
              <a:extLst>
                <a:ext uri="{FF2B5EF4-FFF2-40B4-BE49-F238E27FC236}">
                  <a16:creationId xmlns:a16="http://schemas.microsoft.com/office/drawing/2014/main"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1" name="Freeform 170">
              <a:extLst>
                <a:ext uri="{FF2B5EF4-FFF2-40B4-BE49-F238E27FC236}">
                  <a16:creationId xmlns:a16="http://schemas.microsoft.com/office/drawing/2014/main"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2" name="Freeform 175">
              <a:extLst>
                <a:ext uri="{FF2B5EF4-FFF2-40B4-BE49-F238E27FC236}">
                  <a16:creationId xmlns:a16="http://schemas.microsoft.com/office/drawing/2014/main"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3" name="Freeform 176">
              <a:extLst>
                <a:ext uri="{FF2B5EF4-FFF2-40B4-BE49-F238E27FC236}">
                  <a16:creationId xmlns:a16="http://schemas.microsoft.com/office/drawing/2014/main"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4" name="Freeform 177">
              <a:extLst>
                <a:ext uri="{FF2B5EF4-FFF2-40B4-BE49-F238E27FC236}">
                  <a16:creationId xmlns:a16="http://schemas.microsoft.com/office/drawing/2014/main"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5" name="Freeform 178">
              <a:extLst>
                <a:ext uri="{FF2B5EF4-FFF2-40B4-BE49-F238E27FC236}">
                  <a16:creationId xmlns:a16="http://schemas.microsoft.com/office/drawing/2014/main"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6" name="Freeform 179">
              <a:extLst>
                <a:ext uri="{FF2B5EF4-FFF2-40B4-BE49-F238E27FC236}">
                  <a16:creationId xmlns:a16="http://schemas.microsoft.com/office/drawing/2014/main"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grpSp>
      <p:sp>
        <p:nvSpPr>
          <p:cNvPr id="33" name="文本框 32">
            <a:extLst>
              <a:ext uri="{FF2B5EF4-FFF2-40B4-BE49-F238E27FC236}">
                <a16:creationId xmlns:a16="http://schemas.microsoft.com/office/drawing/2014/main" id="{B0EA9CD2-C245-4992-AEA7-89448AFF9357}"/>
              </a:ext>
            </a:extLst>
          </p:cNvPr>
          <p:cNvSpPr txBox="1"/>
          <p:nvPr/>
        </p:nvSpPr>
        <p:spPr>
          <a:xfrm>
            <a:off x="1593056" y="1708291"/>
            <a:ext cx="5573316" cy="1814279"/>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75"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Luyện tập, </a:t>
            </a:r>
          </a:p>
          <a:p>
            <a:pPr algn="ctr" defTabSz="342900">
              <a:defRPr/>
            </a:pPr>
            <a:r>
              <a:rPr lang="en-US" altLang="zh-CN" sz="4875"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thực hành</a:t>
            </a:r>
            <a:endParaRPr lang="en-US" altLang="zh-CN" sz="4875"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867560352"/>
      </p:ext>
    </p:extLst>
  </p:cSld>
  <p:clrMapOvr>
    <a:masterClrMapping/>
  </p:clrMapOvr>
  <p:transition spd="slow" advClick="0" advTm="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4A89A-5D84-744E-8DC4-4103894EA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99" y="240012"/>
            <a:ext cx="729244" cy="805560"/>
          </a:xfrm>
          <a:prstGeom prst="rect">
            <a:avLst/>
          </a:prstGeom>
        </p:spPr>
      </p:pic>
      <p:sp>
        <p:nvSpPr>
          <p:cNvPr id="3" name="TextBox 2">
            <a:extLst>
              <a:ext uri="{FF2B5EF4-FFF2-40B4-BE49-F238E27FC236}">
                <a16:creationId xmlns:a16="http://schemas.microsoft.com/office/drawing/2014/main" id="{1B686FDD-6B8A-144A-A583-7C95509128BD}"/>
              </a:ext>
            </a:extLst>
          </p:cNvPr>
          <p:cNvSpPr txBox="1"/>
          <p:nvPr/>
        </p:nvSpPr>
        <p:spPr>
          <a:xfrm>
            <a:off x="609699" y="400433"/>
            <a:ext cx="8077101" cy="1133965"/>
          </a:xfrm>
          <a:prstGeom prst="rect">
            <a:avLst/>
          </a:prstGeom>
          <a:noFill/>
        </p:spPr>
        <p:txBody>
          <a:bodyPr wrap="square" rtlCol="0">
            <a:spAutoFit/>
          </a:bodyPr>
          <a:lstStyle/>
          <a:p>
            <a:pPr>
              <a:lnSpc>
                <a:spcPct val="150000"/>
              </a:lnSpc>
            </a:pPr>
            <a:r>
              <a:rPr lang="en-US" sz="2400" b="1">
                <a:solidFill>
                  <a:srgbClr val="FF7C0A"/>
                </a:solidFill>
                <a:latin typeface="Times New Roman" panose="02020603050405020304" pitchFamily="18" charset="0"/>
                <a:cs typeface="Times New Roman" panose="02020603050405020304" pitchFamily="18" charset="0"/>
              </a:rPr>
              <a:t>         </a:t>
            </a:r>
            <a:r>
              <a:rPr lang="en-US" sz="2400" b="1">
                <a:solidFill>
                  <a:schemeClr val="tx2">
                    <a:lumMod val="10000"/>
                  </a:schemeClr>
                </a:solidFill>
                <a:latin typeface="Times New Roman" panose="02020603050405020304" pitchFamily="18" charset="0"/>
                <a:cs typeface="Times New Roman" panose="02020603050405020304" pitchFamily="18" charset="0"/>
              </a:rPr>
              <a:t>Kể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về</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bạn</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hàng</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xóm</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dirty="0" err="1">
                <a:solidFill>
                  <a:schemeClr val="tx2">
                    <a:lumMod val="10000"/>
                  </a:schemeClr>
                </a:solidFill>
                <a:latin typeface="Times New Roman" panose="02020603050405020304" pitchFamily="18" charset="0"/>
                <a:cs typeface="Times New Roman" panose="02020603050405020304" pitchFamily="18" charset="0"/>
              </a:rPr>
              <a:t>mà</a:t>
            </a:r>
            <a:r>
              <a:rPr lang="en-US" sz="2400" b="1" dirty="0">
                <a:solidFill>
                  <a:schemeClr val="tx2">
                    <a:lumMod val="10000"/>
                  </a:schemeClr>
                </a:solidFill>
                <a:latin typeface="Times New Roman" panose="02020603050405020304" pitchFamily="18" charset="0"/>
                <a:cs typeface="Times New Roman" panose="02020603050405020304" pitchFamily="18" charset="0"/>
              </a:rPr>
              <a:t> </a:t>
            </a:r>
            <a:r>
              <a:rPr lang="en-US" sz="2400" b="1" err="1">
                <a:solidFill>
                  <a:schemeClr val="tx2">
                    <a:lumMod val="10000"/>
                  </a:schemeClr>
                </a:solidFill>
                <a:latin typeface="Times New Roman" panose="02020603050405020304" pitchFamily="18" charset="0"/>
                <a:cs typeface="Times New Roman" panose="02020603050405020304" pitchFamily="18" charset="0"/>
              </a:rPr>
              <a:t>em</a:t>
            </a:r>
            <a:r>
              <a:rPr lang="en-US" sz="2400" b="1">
                <a:solidFill>
                  <a:schemeClr val="tx2">
                    <a:lumMod val="10000"/>
                  </a:schemeClr>
                </a:solidFill>
                <a:latin typeface="Times New Roman" panose="02020603050405020304" pitchFamily="18" charset="0"/>
                <a:cs typeface="Times New Roman" panose="02020603050405020304" pitchFamily="18" charset="0"/>
              </a:rPr>
              <a:t> biết theo các gợi ý sau:</a:t>
            </a:r>
            <a:endParaRPr lang="en-US" sz="2400" b="1"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0384A42-C874-A243-BE39-EA1CE70FDB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Effect>
                      <a14:brightnessContrast bright="2000"/>
                    </a14:imgEffect>
                  </a14:imgLayer>
                </a14:imgProps>
              </a:ext>
            </a:extLst>
          </a:blip>
          <a:stretch>
            <a:fillRect/>
          </a:stretch>
        </p:blipFill>
        <p:spPr>
          <a:xfrm>
            <a:off x="4983733" y="1495406"/>
            <a:ext cx="3962237" cy="3304748"/>
          </a:xfrm>
          <a:prstGeom prst="rect">
            <a:avLst/>
          </a:prstGeom>
        </p:spPr>
      </p:pic>
      <p:sp>
        <p:nvSpPr>
          <p:cNvPr id="16" name="Rectangle 15">
            <a:extLst>
              <a:ext uri="{FF2B5EF4-FFF2-40B4-BE49-F238E27FC236}">
                <a16:creationId xmlns:a16="http://schemas.microsoft.com/office/drawing/2014/main" id="{DCFC53FD-EBC9-944C-A7C2-712E39259C29}"/>
              </a:ext>
            </a:extLst>
          </p:cNvPr>
          <p:cNvSpPr/>
          <p:nvPr/>
        </p:nvSpPr>
        <p:spPr>
          <a:xfrm>
            <a:off x="916992" y="1536817"/>
            <a:ext cx="4253319" cy="2239844"/>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anose="02020603050405020304" pitchFamily="18" charset="0"/>
                <a:cs typeface="Times New Roman" panose="02020603050405020304" pitchFamily="18" charset="0"/>
              </a:rPr>
              <a:t>Bạn</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tên</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là</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gì</a:t>
            </a:r>
            <a:r>
              <a:rPr lang="en-US" sz="2400" dirty="0">
                <a:solidFill>
                  <a:srgbClr val="E3E7EA">
                    <a:lumMod val="10000"/>
                  </a:srgbClr>
                </a:solidFill>
                <a:latin typeface="Times New Roman" panose="02020603050405020304" pitchFamily="18" charset="0"/>
                <a:cs typeface="Times New Roman" panose="02020603050405020304" pitchFamily="18" charset="0"/>
              </a:rPr>
              <a:t>?</a:t>
            </a:r>
          </a:p>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anose="02020603050405020304" pitchFamily="18" charset="0"/>
                <a:cs typeface="Times New Roman" panose="02020603050405020304" pitchFamily="18" charset="0"/>
              </a:rPr>
              <a:t>Hình</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dáng</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của</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bạn</a:t>
            </a:r>
            <a:r>
              <a:rPr lang="en-US" sz="2400" dirty="0">
                <a:solidFill>
                  <a:srgbClr val="E3E7EA">
                    <a:lumMod val="10000"/>
                  </a:srgbClr>
                </a:solidFill>
                <a:latin typeface="Times New Roman" panose="02020603050405020304" pitchFamily="18" charset="0"/>
                <a:cs typeface="Times New Roman" panose="02020603050405020304" pitchFamily="18" charset="0"/>
              </a:rPr>
              <a:t> ra </a:t>
            </a:r>
            <a:r>
              <a:rPr lang="en-US" sz="2400" dirty="0" err="1">
                <a:solidFill>
                  <a:srgbClr val="E3E7EA">
                    <a:lumMod val="10000"/>
                  </a:srgbClr>
                </a:solidFill>
                <a:latin typeface="Times New Roman" panose="02020603050405020304" pitchFamily="18" charset="0"/>
                <a:cs typeface="Times New Roman" panose="02020603050405020304" pitchFamily="18" charset="0"/>
              </a:rPr>
              <a:t>sao</a:t>
            </a:r>
            <a:r>
              <a:rPr lang="en-US" sz="2400" dirty="0">
                <a:solidFill>
                  <a:srgbClr val="E3E7EA">
                    <a:lumMod val="10000"/>
                  </a:srgbClr>
                </a:solidFill>
                <a:latin typeface="Times New Roman" panose="02020603050405020304" pitchFamily="18" charset="0"/>
                <a:cs typeface="Times New Roman" panose="02020603050405020304" pitchFamily="18" charset="0"/>
              </a:rPr>
              <a:t>?</a:t>
            </a:r>
          </a:p>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anose="02020603050405020304" pitchFamily="18" charset="0"/>
                <a:cs typeface="Times New Roman" panose="02020603050405020304" pitchFamily="18" charset="0"/>
              </a:rPr>
              <a:t>Sở</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thích</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của</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bạn</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là</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gì</a:t>
            </a:r>
            <a:r>
              <a:rPr lang="en-US" sz="2400" dirty="0">
                <a:solidFill>
                  <a:srgbClr val="E3E7EA">
                    <a:lumMod val="10000"/>
                  </a:srgbClr>
                </a:solidFill>
                <a:latin typeface="Times New Roman" panose="02020603050405020304" pitchFamily="18" charset="0"/>
                <a:cs typeface="Times New Roman" panose="02020603050405020304" pitchFamily="18" charset="0"/>
              </a:rPr>
              <a:t>?</a:t>
            </a:r>
          </a:p>
          <a:p>
            <a:pPr marL="342900" lvl="0" indent="-342900">
              <a:lnSpc>
                <a:spcPct val="150000"/>
              </a:lnSpc>
              <a:buFont typeface="Arial" panose="020B0604020202020204" pitchFamily="34" charset="0"/>
              <a:buChar char="•"/>
            </a:pPr>
            <a:endParaRPr lang="en-US" sz="2400" dirty="0">
              <a:solidFill>
                <a:srgbClr val="E3E7EA">
                  <a:lumMod val="10000"/>
                </a:srgb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3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fade">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3069E-6C0C-44F4-8D0A-B478569B5763}"/>
              </a:ext>
            </a:extLst>
          </p:cNvPr>
          <p:cNvPicPr>
            <a:picLocks noChangeAspect="1"/>
          </p:cNvPicPr>
          <p:nvPr/>
        </p:nvPicPr>
        <p:blipFill>
          <a:blip r:embed="rId2"/>
          <a:stretch>
            <a:fillRect/>
          </a:stretch>
        </p:blipFill>
        <p:spPr>
          <a:xfrm>
            <a:off x="308344" y="454430"/>
            <a:ext cx="8527312" cy="4404881"/>
          </a:xfrm>
          <a:prstGeom prst="rect">
            <a:avLst/>
          </a:prstGeom>
        </p:spPr>
      </p:pic>
      <p:sp>
        <p:nvSpPr>
          <p:cNvPr id="3" name="TextBox 2">
            <a:extLst>
              <a:ext uri="{FF2B5EF4-FFF2-40B4-BE49-F238E27FC236}">
                <a16:creationId xmlns:a16="http://schemas.microsoft.com/office/drawing/2014/main" id="{92B0D531-53B9-4619-B1B6-1543DB150990}"/>
              </a:ext>
            </a:extLst>
          </p:cNvPr>
          <p:cNvSpPr txBox="1"/>
          <p:nvPr/>
        </p:nvSpPr>
        <p:spPr>
          <a:xfrm>
            <a:off x="435935" y="369309"/>
            <a:ext cx="1091966"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Ví dụ: </a:t>
            </a:r>
          </a:p>
        </p:txBody>
      </p:sp>
      <p:sp>
        <p:nvSpPr>
          <p:cNvPr id="4" name="TextBox 3">
            <a:extLst>
              <a:ext uri="{FF2B5EF4-FFF2-40B4-BE49-F238E27FC236}">
                <a16:creationId xmlns:a16="http://schemas.microsoft.com/office/drawing/2014/main" id="{222BE741-90E7-4B66-B966-9B7605A45F3E}"/>
              </a:ext>
            </a:extLst>
          </p:cNvPr>
          <p:cNvSpPr txBox="1"/>
          <p:nvPr/>
        </p:nvSpPr>
        <p:spPr>
          <a:xfrm>
            <a:off x="4339108" y="3206829"/>
            <a:ext cx="4804892" cy="1631216"/>
          </a:xfrm>
          <a:prstGeom prst="rect">
            <a:avLst/>
          </a:prstGeom>
          <a:solidFill>
            <a:schemeClr val="bg1"/>
          </a:solid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Con hãy dựa vào gợi ý và ví dụ trên để viết đoạn văn từ 3-5 câu giới thiệu về ng</a:t>
            </a:r>
            <a:r>
              <a:rPr lang="vi-VN" sz="2000">
                <a:solidFill>
                  <a:srgbClr val="FF0000"/>
                </a:solidFill>
                <a:latin typeface="Times New Roman" panose="02020603050405020304" pitchFamily="18" charset="0"/>
                <a:cs typeface="Times New Roman" panose="02020603050405020304" pitchFamily="18" charset="0"/>
              </a:rPr>
              <a:t>ư</a:t>
            </a:r>
            <a:r>
              <a:rPr lang="en-US" sz="2000">
                <a:solidFill>
                  <a:srgbClr val="FF0000"/>
                </a:solidFill>
                <a:latin typeface="Times New Roman" panose="02020603050405020304" pitchFamily="18" charset="0"/>
                <a:cs typeface="Times New Roman" panose="02020603050405020304" pitchFamily="18" charset="0"/>
              </a:rPr>
              <a:t>ời bạn hàng xóm của mình hoặc vẽ một bức tranh về người hàng xóm mà con yêu quý, sau đó chụp ảnh bài viết hoặc vẽ và gửi cho cô nhé! </a:t>
            </a:r>
          </a:p>
        </p:txBody>
      </p:sp>
    </p:spTree>
    <p:extLst>
      <p:ext uri="{BB962C8B-B14F-4D97-AF65-F5344CB8AC3E}">
        <p14:creationId xmlns:p14="http://schemas.microsoft.com/office/powerpoint/2010/main" val="24493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772"/>
            <a:ext cx="6858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056" y="1110853"/>
            <a:ext cx="59578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2" y="746522"/>
            <a:ext cx="1433513" cy="15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679848"/>
            <a:ext cx="1112044"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503" y="3162300"/>
            <a:ext cx="4613672" cy="113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id="{D356DF4D-A6B2-49D4-B7D7-A8F029801884}"/>
              </a:ext>
            </a:extLst>
          </p:cNvPr>
          <p:cNvGrpSpPr>
            <a:grpSpLocks/>
          </p:cNvGrpSpPr>
          <p:nvPr/>
        </p:nvGrpSpPr>
        <p:grpSpPr bwMode="auto">
          <a:xfrm rot="6329695" flipH="1">
            <a:off x="5914430" y="2188964"/>
            <a:ext cx="950119" cy="648891"/>
            <a:chOff x="9015984" y="2528554"/>
            <a:chExt cx="2157344" cy="1473489"/>
          </a:xfrm>
        </p:grpSpPr>
        <p:sp>
          <p:nvSpPr>
            <p:cNvPr id="27657" name="Freeform 166">
              <a:extLst>
                <a:ext uri="{FF2B5EF4-FFF2-40B4-BE49-F238E27FC236}">
                  <a16:creationId xmlns:a16="http://schemas.microsoft.com/office/drawing/2014/main"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8" name="Freeform 167">
              <a:extLst>
                <a:ext uri="{FF2B5EF4-FFF2-40B4-BE49-F238E27FC236}">
                  <a16:creationId xmlns:a16="http://schemas.microsoft.com/office/drawing/2014/main"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9" name="Freeform 168">
              <a:extLst>
                <a:ext uri="{FF2B5EF4-FFF2-40B4-BE49-F238E27FC236}">
                  <a16:creationId xmlns:a16="http://schemas.microsoft.com/office/drawing/2014/main"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0" name="Freeform 169">
              <a:extLst>
                <a:ext uri="{FF2B5EF4-FFF2-40B4-BE49-F238E27FC236}">
                  <a16:creationId xmlns:a16="http://schemas.microsoft.com/office/drawing/2014/main"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1" name="Freeform 170">
              <a:extLst>
                <a:ext uri="{FF2B5EF4-FFF2-40B4-BE49-F238E27FC236}">
                  <a16:creationId xmlns:a16="http://schemas.microsoft.com/office/drawing/2014/main"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2" name="Freeform 175">
              <a:extLst>
                <a:ext uri="{FF2B5EF4-FFF2-40B4-BE49-F238E27FC236}">
                  <a16:creationId xmlns:a16="http://schemas.microsoft.com/office/drawing/2014/main"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3" name="Freeform 176">
              <a:extLst>
                <a:ext uri="{FF2B5EF4-FFF2-40B4-BE49-F238E27FC236}">
                  <a16:creationId xmlns:a16="http://schemas.microsoft.com/office/drawing/2014/main"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4" name="Freeform 177">
              <a:extLst>
                <a:ext uri="{FF2B5EF4-FFF2-40B4-BE49-F238E27FC236}">
                  <a16:creationId xmlns:a16="http://schemas.microsoft.com/office/drawing/2014/main"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5" name="Freeform 178">
              <a:extLst>
                <a:ext uri="{FF2B5EF4-FFF2-40B4-BE49-F238E27FC236}">
                  <a16:creationId xmlns:a16="http://schemas.microsoft.com/office/drawing/2014/main"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6" name="Freeform 179">
              <a:extLst>
                <a:ext uri="{FF2B5EF4-FFF2-40B4-BE49-F238E27FC236}">
                  <a16:creationId xmlns:a16="http://schemas.microsoft.com/office/drawing/2014/main"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grpSp>
      <p:sp>
        <p:nvSpPr>
          <p:cNvPr id="33" name="文本框 32">
            <a:extLst>
              <a:ext uri="{FF2B5EF4-FFF2-40B4-BE49-F238E27FC236}">
                <a16:creationId xmlns:a16="http://schemas.microsoft.com/office/drawing/2014/main" id="{B0EA9CD2-C245-4992-AEA7-89448AFF9357}"/>
              </a:ext>
            </a:extLst>
          </p:cNvPr>
          <p:cNvSpPr txBox="1"/>
          <p:nvPr/>
        </p:nvSpPr>
        <p:spPr>
          <a:xfrm>
            <a:off x="1546026" y="2097133"/>
            <a:ext cx="5573316" cy="914033"/>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75"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Vận dụng</a:t>
            </a:r>
            <a:endParaRPr lang="en-US" altLang="zh-CN" sz="4875"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2145110889"/>
      </p:ext>
    </p:extLst>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59F9151-66CF-3547-8630-4B94FA660C2A}"/>
              </a:ext>
            </a:extLst>
          </p:cNvPr>
          <p:cNvSpPr txBox="1"/>
          <p:nvPr/>
        </p:nvSpPr>
        <p:spPr>
          <a:xfrm>
            <a:off x="1581852" y="359608"/>
            <a:ext cx="6379318" cy="830997"/>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Con hãy l</a:t>
            </a:r>
            <a:r>
              <a:rPr lang="vi-VN" sz="2400">
                <a:latin typeface="Times New Roman" panose="02020603050405020304" pitchFamily="18" charset="0"/>
                <a:cs typeface="Times New Roman" panose="02020603050405020304" pitchFamily="18" charset="0"/>
              </a:rPr>
              <a:t>àm </a:t>
            </a:r>
            <a:r>
              <a:rPr lang="vi-VN" sz="2400" dirty="0">
                <a:latin typeface="Times New Roman" panose="02020603050405020304" pitchFamily="18" charset="0"/>
                <a:cs typeface="Times New Roman" panose="02020603050405020304" pitchFamily="18" charset="0"/>
              </a:rPr>
              <a:t>quen với bạn hàng xóm và rủ bạn cùng là một việc có ích. </a:t>
            </a:r>
          </a:p>
        </p:txBody>
      </p:sp>
      <p:sp>
        <p:nvSpPr>
          <p:cNvPr id="17" name="Oval 16">
            <a:extLst>
              <a:ext uri="{FF2B5EF4-FFF2-40B4-BE49-F238E27FC236}">
                <a16:creationId xmlns:a16="http://schemas.microsoft.com/office/drawing/2014/main" id="{88FE6803-47E8-7242-8758-82033F3008CC}"/>
              </a:ext>
            </a:extLst>
          </p:cNvPr>
          <p:cNvSpPr/>
          <p:nvPr/>
        </p:nvSpPr>
        <p:spPr>
          <a:xfrm>
            <a:off x="627538" y="345721"/>
            <a:ext cx="766258" cy="766106"/>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 name="Freeform 7">
            <a:extLst>
              <a:ext uri="{FF2B5EF4-FFF2-40B4-BE49-F238E27FC236}">
                <a16:creationId xmlns:a16="http://schemas.microsoft.com/office/drawing/2014/main" id="{02BAC178-B223-3349-B2FE-AC998290F098}"/>
              </a:ext>
            </a:extLst>
          </p:cNvPr>
          <p:cNvSpPr/>
          <p:nvPr/>
        </p:nvSpPr>
        <p:spPr>
          <a:xfrm>
            <a:off x="692249" y="454039"/>
            <a:ext cx="653240" cy="512660"/>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100" name="Picture 4" descr="อาร์เบอร์วันปลูกต้นไม้ตัวละครเด็กชายและเด็กหญิงปลูกต้นไม้, ตัวละครภาพตัดปะ,  เด็กผู้ชาย, อาร์เบอร์วันภาพ PNG และ PSD สำหรับดาวน์โหลดฟรี | Trees to  plant, Drawing for kids, Arbour day">
            <a:extLst>
              <a:ext uri="{FF2B5EF4-FFF2-40B4-BE49-F238E27FC236}">
                <a16:creationId xmlns:a16="http://schemas.microsoft.com/office/drawing/2014/main" id="{7AABBF3C-C280-AB49-91C4-46C5592F3819}"/>
              </a:ext>
            </a:extLst>
          </p:cNvPr>
          <p:cNvPicPr>
            <a:picLocks noChangeAspect="1" noChangeArrowheads="1"/>
          </p:cNvPicPr>
          <p:nvPr/>
        </p:nvPicPr>
        <p:blipFill>
          <a:blip r:embed="rId2">
            <a:clrChange>
              <a:clrFrom>
                <a:srgbClr val="F5F5F5"/>
              </a:clrFrom>
              <a:clrTo>
                <a:srgbClr val="F5F5F5">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80710" y="1174777"/>
            <a:ext cx="3838956" cy="38389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ẻ Em Kết Hợp Yếu Tố Hoạt Hình Nhặt Rác Hình ảnh | Định dạng hình ảnh PSD  401685273| vn.lovepik.com">
            <a:extLst>
              <a:ext uri="{FF2B5EF4-FFF2-40B4-BE49-F238E27FC236}">
                <a16:creationId xmlns:a16="http://schemas.microsoft.com/office/drawing/2014/main" id="{24882CF7-4EFB-924F-87D2-7568AF208F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1047" l="10000" r="90000">
                        <a14:foregroundMark x1="23256" y1="61163" x2="23372" y2="51628"/>
                        <a14:foregroundMark x1="23372" y1="51628" x2="27209" y2="43023"/>
                        <a14:foregroundMark x1="27209" y1="43023" x2="29186" y2="41977"/>
                        <a14:foregroundMark x1="36279" y1="77326" x2="45349" y2="74302"/>
                        <a14:foregroundMark x1="45349" y1="74302" x2="48372" y2="72093"/>
                        <a14:foregroundMark x1="41977" y1="70349" x2="42674" y2="72326"/>
                        <a14:foregroundMark x1="24419" y1="73721" x2="25116" y2="73953"/>
                        <a14:foregroundMark x1="25349" y1="73721" x2="25116" y2="72093"/>
                        <a14:foregroundMark x1="25116" y1="71860" x2="23488" y2="72791"/>
                        <a14:foregroundMark x1="66860" y1="88837" x2="66628" y2="86512"/>
                        <a14:foregroundMark x1="66628" y1="86279" x2="65930" y2="89651"/>
                        <a14:foregroundMark x1="65930" y1="89419" x2="65930" y2="91047"/>
                        <a14:foregroundMark x1="65465" y1="90814" x2="63721" y2="90814"/>
                        <a14:foregroundMark x1="75116" y1="20814" x2="73256" y2="17558"/>
                        <a14:foregroundMark x1="73256" y1="17326" x2="73256" y2="17326"/>
                        <a14:foregroundMark x1="38605" y1="39767" x2="38605" y2="48140"/>
                      </a14:backgroundRemoval>
                    </a14:imgEffect>
                  </a14:imgLayer>
                </a14:imgProps>
              </a:ext>
              <a:ext uri="{28A0092B-C50C-407E-A947-70E740481C1C}">
                <a14:useLocalDpi xmlns:a14="http://schemas.microsoft.com/office/drawing/2010/main" val="0"/>
              </a:ext>
            </a:extLst>
          </a:blip>
          <a:srcRect/>
          <a:stretch>
            <a:fillRect/>
          </a:stretch>
        </p:blipFill>
        <p:spPr bwMode="auto">
          <a:xfrm>
            <a:off x="815594" y="1485492"/>
            <a:ext cx="3477060" cy="3477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0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wipe(down)">
                                      <p:cBhvr>
                                        <p:cTn id="13" dur="580">
                                          <p:stCondLst>
                                            <p:cond delay="0"/>
                                          </p:stCondLst>
                                        </p:cTn>
                                        <p:tgtEl>
                                          <p:spTgt spid="4102"/>
                                        </p:tgtEl>
                                      </p:cBhvr>
                                    </p:animEffect>
                                    <p:anim calcmode="lin" valueType="num">
                                      <p:cBhvr>
                                        <p:cTn id="14"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9" dur="26">
                                          <p:stCondLst>
                                            <p:cond delay="650"/>
                                          </p:stCondLst>
                                        </p:cTn>
                                        <p:tgtEl>
                                          <p:spTgt spid="4102"/>
                                        </p:tgtEl>
                                      </p:cBhvr>
                                      <p:to x="100000" y="60000"/>
                                    </p:animScale>
                                    <p:animScale>
                                      <p:cBhvr>
                                        <p:cTn id="20" dur="166" decel="50000">
                                          <p:stCondLst>
                                            <p:cond delay="676"/>
                                          </p:stCondLst>
                                        </p:cTn>
                                        <p:tgtEl>
                                          <p:spTgt spid="4102"/>
                                        </p:tgtEl>
                                      </p:cBhvr>
                                      <p:to x="100000" y="100000"/>
                                    </p:animScale>
                                    <p:animScale>
                                      <p:cBhvr>
                                        <p:cTn id="21" dur="26">
                                          <p:stCondLst>
                                            <p:cond delay="1312"/>
                                          </p:stCondLst>
                                        </p:cTn>
                                        <p:tgtEl>
                                          <p:spTgt spid="4102"/>
                                        </p:tgtEl>
                                      </p:cBhvr>
                                      <p:to x="100000" y="80000"/>
                                    </p:animScale>
                                    <p:animScale>
                                      <p:cBhvr>
                                        <p:cTn id="22" dur="166" decel="50000">
                                          <p:stCondLst>
                                            <p:cond delay="1338"/>
                                          </p:stCondLst>
                                        </p:cTn>
                                        <p:tgtEl>
                                          <p:spTgt spid="4102"/>
                                        </p:tgtEl>
                                      </p:cBhvr>
                                      <p:to x="100000" y="100000"/>
                                    </p:animScale>
                                    <p:animScale>
                                      <p:cBhvr>
                                        <p:cTn id="23" dur="26">
                                          <p:stCondLst>
                                            <p:cond delay="1642"/>
                                          </p:stCondLst>
                                        </p:cTn>
                                        <p:tgtEl>
                                          <p:spTgt spid="4102"/>
                                        </p:tgtEl>
                                      </p:cBhvr>
                                      <p:to x="100000" y="90000"/>
                                    </p:animScale>
                                    <p:animScale>
                                      <p:cBhvr>
                                        <p:cTn id="24" dur="166" decel="50000">
                                          <p:stCondLst>
                                            <p:cond delay="1668"/>
                                          </p:stCondLst>
                                        </p:cTn>
                                        <p:tgtEl>
                                          <p:spTgt spid="4102"/>
                                        </p:tgtEl>
                                      </p:cBhvr>
                                      <p:to x="100000" y="100000"/>
                                    </p:animScale>
                                    <p:animScale>
                                      <p:cBhvr>
                                        <p:cTn id="25" dur="26">
                                          <p:stCondLst>
                                            <p:cond delay="1808"/>
                                          </p:stCondLst>
                                        </p:cTn>
                                        <p:tgtEl>
                                          <p:spTgt spid="4102"/>
                                        </p:tgtEl>
                                      </p:cBhvr>
                                      <p:to x="100000" y="95000"/>
                                    </p:animScale>
                                    <p:animScale>
                                      <p:cBhvr>
                                        <p:cTn id="26" dur="166" decel="50000">
                                          <p:stCondLst>
                                            <p:cond delay="1834"/>
                                          </p:stCondLst>
                                        </p:cTn>
                                        <p:tgtEl>
                                          <p:spTgt spid="410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 calcmode="lin" valueType="num">
                                      <p:cBhvr>
                                        <p:cTn id="31" dur="500" fill="hold"/>
                                        <p:tgtEl>
                                          <p:spTgt spid="4100"/>
                                        </p:tgtEl>
                                        <p:attrNameLst>
                                          <p:attrName>ppt_w</p:attrName>
                                        </p:attrNameLst>
                                      </p:cBhvr>
                                      <p:tavLst>
                                        <p:tav tm="0">
                                          <p:val>
                                            <p:fltVal val="0"/>
                                          </p:val>
                                        </p:tav>
                                        <p:tav tm="100000">
                                          <p:val>
                                            <p:strVal val="#ppt_w"/>
                                          </p:val>
                                        </p:tav>
                                      </p:tavLst>
                                    </p:anim>
                                    <p:anim calcmode="lin" valueType="num">
                                      <p:cBhvr>
                                        <p:cTn id="32" dur="500" fill="hold"/>
                                        <p:tgtEl>
                                          <p:spTgt spid="4100"/>
                                        </p:tgtEl>
                                        <p:attrNameLst>
                                          <p:attrName>ppt_h</p:attrName>
                                        </p:attrNameLst>
                                      </p:cBhvr>
                                      <p:tavLst>
                                        <p:tav tm="0">
                                          <p:val>
                                            <p:fltVal val="0"/>
                                          </p:val>
                                        </p:tav>
                                        <p:tav tm="100000">
                                          <p:val>
                                            <p:strVal val="#ppt_h"/>
                                          </p:val>
                                        </p:tav>
                                      </p:tavLst>
                                    </p:anim>
                                    <p:animEffect transition="in" filter="fade">
                                      <p:cBhvr>
                                        <p:cTn id="3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
            <a:ext cx="9144000" cy="5177368"/>
          </a:xfrm>
          <a:prstGeom prst="rect">
            <a:avLst/>
          </a:prstGeom>
        </p:spPr>
      </p:pic>
      <p:sp>
        <p:nvSpPr>
          <p:cNvPr id="3" name="TextBox 2">
            <a:extLst>
              <a:ext uri="{FF2B5EF4-FFF2-40B4-BE49-F238E27FC236}">
                <a16:creationId xmlns:a16="http://schemas.microsoft.com/office/drawing/2014/main" id="{3A2140F4-5040-43D1-A685-C54D3B6FFD7B}"/>
              </a:ext>
            </a:extLst>
          </p:cNvPr>
          <p:cNvSpPr txBox="1"/>
          <p:nvPr/>
        </p:nvSpPr>
        <p:spPr>
          <a:xfrm>
            <a:off x="980651" y="772556"/>
            <a:ext cx="7003289" cy="1938992"/>
          </a:xfrm>
          <a:prstGeom prst="rect">
            <a:avLst/>
          </a:prstGeom>
          <a:noFill/>
        </p:spPr>
        <p:txBody>
          <a:bodyPr wrap="square" rtlCol="0">
            <a:spAutoFit/>
          </a:bodyPr>
          <a:lstStyle/>
          <a:p>
            <a:pPr algn="ctr"/>
            <a:r>
              <a:rPr lang="en-US" sz="6000" b="1">
                <a:solidFill>
                  <a:srgbClr val="FF0000"/>
                </a:solidFill>
                <a:latin typeface="HP001 4 hàng" panose="020B0603050302020204" pitchFamily="34" charset="0"/>
                <a:cs typeface="Calibri" panose="020F0502020204030204" pitchFamily="34" charset="0"/>
              </a:rPr>
              <a:t>Xin chào và hẹn gặp lại các con!</a:t>
            </a:r>
            <a:endParaRPr lang="en-US" sz="60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180819666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900F52-9AC1-41D5-8E38-CF88419F5484}"/>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214105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772"/>
            <a:ext cx="6858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056" y="1110853"/>
            <a:ext cx="59578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2" y="746522"/>
            <a:ext cx="1433513" cy="15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679848"/>
            <a:ext cx="1112044"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503" y="3162300"/>
            <a:ext cx="4613672" cy="113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id="{D356DF4D-A6B2-49D4-B7D7-A8F029801884}"/>
              </a:ext>
            </a:extLst>
          </p:cNvPr>
          <p:cNvGrpSpPr>
            <a:grpSpLocks/>
          </p:cNvGrpSpPr>
          <p:nvPr/>
        </p:nvGrpSpPr>
        <p:grpSpPr bwMode="auto">
          <a:xfrm rot="6329695" flipH="1">
            <a:off x="5914430" y="2188964"/>
            <a:ext cx="950119" cy="648891"/>
            <a:chOff x="9015984" y="2528554"/>
            <a:chExt cx="2157344" cy="1473489"/>
          </a:xfrm>
        </p:grpSpPr>
        <p:sp>
          <p:nvSpPr>
            <p:cNvPr id="27657" name="Freeform 166">
              <a:extLst>
                <a:ext uri="{FF2B5EF4-FFF2-40B4-BE49-F238E27FC236}">
                  <a16:creationId xmlns:a16="http://schemas.microsoft.com/office/drawing/2014/main"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8" name="Freeform 167">
              <a:extLst>
                <a:ext uri="{FF2B5EF4-FFF2-40B4-BE49-F238E27FC236}">
                  <a16:creationId xmlns:a16="http://schemas.microsoft.com/office/drawing/2014/main"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9" name="Freeform 168">
              <a:extLst>
                <a:ext uri="{FF2B5EF4-FFF2-40B4-BE49-F238E27FC236}">
                  <a16:creationId xmlns:a16="http://schemas.microsoft.com/office/drawing/2014/main"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0" name="Freeform 169">
              <a:extLst>
                <a:ext uri="{FF2B5EF4-FFF2-40B4-BE49-F238E27FC236}">
                  <a16:creationId xmlns:a16="http://schemas.microsoft.com/office/drawing/2014/main"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1" name="Freeform 170">
              <a:extLst>
                <a:ext uri="{FF2B5EF4-FFF2-40B4-BE49-F238E27FC236}">
                  <a16:creationId xmlns:a16="http://schemas.microsoft.com/office/drawing/2014/main"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2" name="Freeform 175">
              <a:extLst>
                <a:ext uri="{FF2B5EF4-FFF2-40B4-BE49-F238E27FC236}">
                  <a16:creationId xmlns:a16="http://schemas.microsoft.com/office/drawing/2014/main"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3" name="Freeform 176">
              <a:extLst>
                <a:ext uri="{FF2B5EF4-FFF2-40B4-BE49-F238E27FC236}">
                  <a16:creationId xmlns:a16="http://schemas.microsoft.com/office/drawing/2014/main"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4" name="Freeform 177">
              <a:extLst>
                <a:ext uri="{FF2B5EF4-FFF2-40B4-BE49-F238E27FC236}">
                  <a16:creationId xmlns:a16="http://schemas.microsoft.com/office/drawing/2014/main"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5" name="Freeform 178">
              <a:extLst>
                <a:ext uri="{FF2B5EF4-FFF2-40B4-BE49-F238E27FC236}">
                  <a16:creationId xmlns:a16="http://schemas.microsoft.com/office/drawing/2014/main"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6" name="Freeform 179">
              <a:extLst>
                <a:ext uri="{FF2B5EF4-FFF2-40B4-BE49-F238E27FC236}">
                  <a16:creationId xmlns:a16="http://schemas.microsoft.com/office/drawing/2014/main"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grpSp>
      <p:sp>
        <p:nvSpPr>
          <p:cNvPr id="33" name="文本框 32">
            <a:extLst>
              <a:ext uri="{FF2B5EF4-FFF2-40B4-BE49-F238E27FC236}">
                <a16:creationId xmlns:a16="http://schemas.microsoft.com/office/drawing/2014/main" id="{B0EA9CD2-C245-4992-AEA7-89448AFF9357}"/>
              </a:ext>
            </a:extLst>
          </p:cNvPr>
          <p:cNvSpPr txBox="1"/>
          <p:nvPr/>
        </p:nvSpPr>
        <p:spPr>
          <a:xfrm>
            <a:off x="1546026" y="2097133"/>
            <a:ext cx="5573316" cy="914033"/>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75"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Khám phá</a:t>
            </a:r>
            <a:endParaRPr lang="en-US" altLang="zh-CN" sz="4875"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slow" advClick="0" advTm="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BF91C5-CD32-4ACE-A83D-A0545E0918ED}"/>
              </a:ext>
            </a:extLst>
          </p:cNvPr>
          <p:cNvSpPr txBox="1"/>
          <p:nvPr/>
        </p:nvSpPr>
        <p:spPr>
          <a:xfrm>
            <a:off x="333934" y="536646"/>
            <a:ext cx="8558015" cy="507831"/>
          </a:xfrm>
          <a:prstGeom prst="rect">
            <a:avLst/>
          </a:prstGeom>
          <a:noFill/>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Con hãy xem video sau và cho cô biết:</a:t>
            </a:r>
          </a:p>
        </p:txBody>
      </p:sp>
      <p:sp>
        <p:nvSpPr>
          <p:cNvPr id="3" name="TextBox 2">
            <a:extLst>
              <a:ext uri="{FF2B5EF4-FFF2-40B4-BE49-F238E27FC236}">
                <a16:creationId xmlns:a16="http://schemas.microsoft.com/office/drawing/2014/main" id="{771E80C4-0577-461D-B65D-CBA0E2E4F322}"/>
              </a:ext>
            </a:extLst>
          </p:cNvPr>
          <p:cNvSpPr txBox="1"/>
          <p:nvPr/>
        </p:nvSpPr>
        <p:spPr>
          <a:xfrm>
            <a:off x="292991" y="1384291"/>
            <a:ext cx="8639902" cy="507831"/>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Thấy chồn mẹ bị ốm, chim sẻ đã làm gì?</a:t>
            </a:r>
          </a:p>
        </p:txBody>
      </p:sp>
      <p:sp>
        <p:nvSpPr>
          <p:cNvPr id="6" name="TextBox 5">
            <a:extLst>
              <a:ext uri="{FF2B5EF4-FFF2-40B4-BE49-F238E27FC236}">
                <a16:creationId xmlns:a16="http://schemas.microsoft.com/office/drawing/2014/main" id="{FDF62B57-C182-4413-A3B9-CB9E92098E39}"/>
              </a:ext>
            </a:extLst>
          </p:cNvPr>
          <p:cNvSpPr txBox="1"/>
          <p:nvPr/>
        </p:nvSpPr>
        <p:spPr>
          <a:xfrm>
            <a:off x="292991" y="2063919"/>
            <a:ext cx="8558015" cy="923330"/>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Các con vật xung quanh nhà chồn đã làm gì khi biết tin chồn mẹ ốm?</a:t>
            </a:r>
          </a:p>
        </p:txBody>
      </p:sp>
      <p:sp>
        <p:nvSpPr>
          <p:cNvPr id="9" name="TextBox 8">
            <a:extLst>
              <a:ext uri="{FF2B5EF4-FFF2-40B4-BE49-F238E27FC236}">
                <a16:creationId xmlns:a16="http://schemas.microsoft.com/office/drawing/2014/main" id="{C987A137-0BE8-4E0B-B500-BC3BAE1F03D2}"/>
              </a:ext>
            </a:extLst>
          </p:cNvPr>
          <p:cNvSpPr txBox="1"/>
          <p:nvPr/>
        </p:nvSpPr>
        <p:spPr>
          <a:xfrm>
            <a:off x="292990" y="3009717"/>
            <a:ext cx="8639902" cy="923330"/>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Nhờ sự giúp đỡ của các con vật mà chồn mẹ đã cảm thấy như thế nào?</a:t>
            </a:r>
          </a:p>
        </p:txBody>
      </p:sp>
    </p:spTree>
    <p:extLst>
      <p:ext uri="{BB962C8B-B14F-4D97-AF65-F5344CB8AC3E}">
        <p14:creationId xmlns:p14="http://schemas.microsoft.com/office/powerpoint/2010/main" val="334540936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4A89A-5D84-744E-8DC4-4103894EA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99" y="240012"/>
            <a:ext cx="729244" cy="805560"/>
          </a:xfrm>
          <a:prstGeom prst="rect">
            <a:avLst/>
          </a:prstGeom>
        </p:spPr>
      </p:pic>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ể chuyện Hàng xóm">
            <a:hlinkClick r:id="" action="ppaction://media"/>
          </p:cNvPr>
          <p:cNvPicPr>
            <a:picLocks noChangeAspect="1"/>
          </p:cNvPicPr>
          <p:nvPr>
            <a:videoFile r:link="rId1"/>
            <p:extLst>
              <p:ext uri="{DAA4B4D4-6D71-4841-9C94-3DE7FCFB9230}">
                <p14:media xmlns:p14="http://schemas.microsoft.com/office/powerpoint/2010/main" r:embed="rId2">
                  <p14:trim end="94780"/>
                </p14:media>
              </p:ext>
            </p:extLst>
          </p:nvPr>
        </p:nvPicPr>
        <p:blipFill>
          <a:blip r:embed="rId5"/>
          <a:stretch>
            <a:fillRect/>
          </a:stretch>
        </p:blipFill>
        <p:spPr>
          <a:xfrm>
            <a:off x="0" y="35718"/>
            <a:ext cx="9144000" cy="5072063"/>
          </a:xfrm>
          <a:prstGeom prst="rect">
            <a:avLst/>
          </a:prstGeom>
        </p:spPr>
      </p:pic>
      <p:pic>
        <p:nvPicPr>
          <p:cNvPr id="7" name="图片 4">
            <a:extLst>
              <a:ext uri="{FF2B5EF4-FFF2-40B4-BE49-F238E27FC236}">
                <a16:creationId xmlns:a16="http://schemas.microsoft.com/office/drawing/2014/main" id="{919C6C25-0A9F-4339-ACF7-EB37EA73A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4781" y="-1055544"/>
            <a:ext cx="1194488" cy="147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8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100000">
                <p:cTn id="19"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E80C4-0577-461D-B65D-CBA0E2E4F322}"/>
              </a:ext>
            </a:extLst>
          </p:cNvPr>
          <p:cNvSpPr txBox="1"/>
          <p:nvPr/>
        </p:nvSpPr>
        <p:spPr>
          <a:xfrm>
            <a:off x="124453" y="0"/>
            <a:ext cx="8639902" cy="507831"/>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Thấy chồn mẹ bị ốm, chim sẻ đã làm gì?</a:t>
            </a:r>
          </a:p>
        </p:txBody>
      </p:sp>
      <p:sp>
        <p:nvSpPr>
          <p:cNvPr id="6" name="TextBox 5">
            <a:extLst>
              <a:ext uri="{FF2B5EF4-FFF2-40B4-BE49-F238E27FC236}">
                <a16:creationId xmlns:a16="http://schemas.microsoft.com/office/drawing/2014/main" id="{FDF62B57-C182-4413-A3B9-CB9E92098E39}"/>
              </a:ext>
            </a:extLst>
          </p:cNvPr>
          <p:cNvSpPr txBox="1"/>
          <p:nvPr/>
        </p:nvSpPr>
        <p:spPr>
          <a:xfrm>
            <a:off x="92561" y="1157909"/>
            <a:ext cx="8558015" cy="923330"/>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Các con vật xung quanh nhà chồn đã làm gì khi biết tin chồn mẹ ốm?</a:t>
            </a:r>
          </a:p>
        </p:txBody>
      </p:sp>
      <p:sp>
        <p:nvSpPr>
          <p:cNvPr id="5" name="TextBox 4">
            <a:extLst>
              <a:ext uri="{FF2B5EF4-FFF2-40B4-BE49-F238E27FC236}">
                <a16:creationId xmlns:a16="http://schemas.microsoft.com/office/drawing/2014/main" id="{63A1AA8F-DCB0-4EE7-9545-F88D909A47FC}"/>
              </a:ext>
            </a:extLst>
          </p:cNvPr>
          <p:cNvSpPr txBox="1"/>
          <p:nvPr/>
        </p:nvSpPr>
        <p:spPr>
          <a:xfrm>
            <a:off x="135089" y="388660"/>
            <a:ext cx="8639902" cy="923330"/>
          </a:xfrm>
          <a:prstGeom prst="rect">
            <a:avLst/>
          </a:prstGeom>
          <a:noFill/>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Thấy chồn mẹ bị ốm, chim sẻ đã đi thông báo cho voi, sóc và chuột túi đến giúp đỡ.</a:t>
            </a:r>
          </a:p>
        </p:txBody>
      </p:sp>
      <p:sp>
        <p:nvSpPr>
          <p:cNvPr id="7" name="TextBox 6">
            <a:extLst>
              <a:ext uri="{FF2B5EF4-FFF2-40B4-BE49-F238E27FC236}">
                <a16:creationId xmlns:a16="http://schemas.microsoft.com/office/drawing/2014/main" id="{7DE29C14-F229-409F-8A1C-B0C011202E70}"/>
              </a:ext>
            </a:extLst>
          </p:cNvPr>
          <p:cNvSpPr txBox="1"/>
          <p:nvPr/>
        </p:nvSpPr>
        <p:spPr>
          <a:xfrm>
            <a:off x="92560" y="1990948"/>
            <a:ext cx="8558015" cy="1754326"/>
          </a:xfrm>
          <a:prstGeom prst="rect">
            <a:avLst/>
          </a:prstGeom>
          <a:noFill/>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Voi đã tưới nước cho cây giúp chồn mẹ.</a:t>
            </a:r>
          </a:p>
          <a:p>
            <a:r>
              <a:rPr lang="en-US" sz="2700">
                <a:solidFill>
                  <a:schemeClr val="tx1"/>
                </a:solidFill>
                <a:latin typeface="Times New Roman" panose="02020603050405020304" pitchFamily="18" charset="0"/>
                <a:cs typeface="Times New Roman" panose="02020603050405020304" pitchFamily="18" charset="0"/>
              </a:rPr>
              <a:t>Sóc rửa chén bát bẩn và lau bàn thật sạch.</a:t>
            </a:r>
          </a:p>
          <a:p>
            <a:r>
              <a:rPr lang="en-US" sz="2700">
                <a:solidFill>
                  <a:schemeClr val="tx1"/>
                </a:solidFill>
                <a:latin typeface="Times New Roman" panose="02020603050405020304" pitchFamily="18" charset="0"/>
                <a:cs typeface="Times New Roman" panose="02020603050405020304" pitchFamily="18" charset="0"/>
              </a:rPr>
              <a:t>Chuột túi đã dỗ dành chồn con.</a:t>
            </a:r>
          </a:p>
          <a:p>
            <a:endParaRPr lang="en-US" sz="270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66434D8-FB69-4B2C-B51E-D7879D805674}"/>
              </a:ext>
            </a:extLst>
          </p:cNvPr>
          <p:cNvSpPr txBox="1"/>
          <p:nvPr/>
        </p:nvSpPr>
        <p:spPr>
          <a:xfrm>
            <a:off x="42572" y="3241077"/>
            <a:ext cx="8639902" cy="923330"/>
          </a:xfrm>
          <a:prstGeom prst="rect">
            <a:avLst/>
          </a:prstGeom>
          <a:noFill/>
        </p:spPr>
        <p:txBody>
          <a:bodyPr wrap="square" rtlCol="0">
            <a:spAutoFit/>
          </a:bodyPr>
          <a:lstStyle/>
          <a:p>
            <a:r>
              <a:rPr lang="en-US" sz="2700">
                <a:solidFill>
                  <a:srgbClr val="FF0000"/>
                </a:solidFill>
                <a:latin typeface="Times New Roman" panose="02020603050405020304" pitchFamily="18" charset="0"/>
                <a:cs typeface="Times New Roman" panose="02020603050405020304" pitchFamily="18" charset="0"/>
              </a:rPr>
              <a:t>Nhờ sự giúp đỡ của các con vật mà chồn mẹ đã cảm thấy như thế nào?</a:t>
            </a:r>
          </a:p>
        </p:txBody>
      </p:sp>
      <p:sp>
        <p:nvSpPr>
          <p:cNvPr id="10" name="TextBox 9">
            <a:extLst>
              <a:ext uri="{FF2B5EF4-FFF2-40B4-BE49-F238E27FC236}">
                <a16:creationId xmlns:a16="http://schemas.microsoft.com/office/drawing/2014/main" id="{08EB07B6-5C1A-4990-97F1-472B9D1D17F8}"/>
              </a:ext>
            </a:extLst>
          </p:cNvPr>
          <p:cNvSpPr txBox="1"/>
          <p:nvPr/>
        </p:nvSpPr>
        <p:spPr>
          <a:xfrm>
            <a:off x="42572" y="3962567"/>
            <a:ext cx="7559707" cy="923330"/>
          </a:xfrm>
          <a:prstGeom prst="rect">
            <a:avLst/>
          </a:prstGeom>
          <a:noFill/>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Nhờ sự giúp đỡ của các con vật mà chồn mẹ đã cảm thấy vui và khoe hơn rất nhiều.</a:t>
            </a:r>
          </a:p>
        </p:txBody>
      </p:sp>
    </p:spTree>
    <p:extLst>
      <p:ext uri="{BB962C8B-B14F-4D97-AF65-F5344CB8AC3E}">
        <p14:creationId xmlns:p14="http://schemas.microsoft.com/office/powerpoint/2010/main" val="76366994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7C482B4-C714-1A4D-A4AB-E34F60CB9B11}"/>
              </a:ext>
            </a:extLst>
          </p:cNvPr>
          <p:cNvSpPr txBox="1"/>
          <p:nvPr/>
        </p:nvSpPr>
        <p:spPr>
          <a:xfrm>
            <a:off x="2525687" y="613294"/>
            <a:ext cx="4051757" cy="584775"/>
          </a:xfrm>
          <a:prstGeom prst="rect">
            <a:avLst/>
          </a:prstGeom>
          <a:noFill/>
        </p:spPr>
        <p:txBody>
          <a:bodyPr wrap="square" rtlCol="0">
            <a:spAutoFit/>
          </a:bodyPr>
          <a:lstStyle/>
          <a:p>
            <a:r>
              <a:rPr lang="en-US" sz="2400" b="1" dirty="0">
                <a:solidFill>
                  <a:srgbClr val="E42428"/>
                </a:solidFill>
                <a:latin typeface="Times New Roman" panose="02020603050405020304" pitchFamily="18" charset="0"/>
                <a:cs typeface="Times New Roman" panose="02020603050405020304" pitchFamily="18" charset="0"/>
              </a:rPr>
              <a:t>	</a:t>
            </a:r>
            <a:r>
              <a:rPr lang="en-US" sz="3200" b="1" dirty="0" err="1">
                <a:solidFill>
                  <a:srgbClr val="E42428"/>
                </a:solidFill>
                <a:latin typeface="Times New Roman" panose="02020603050405020304" pitchFamily="18" charset="0"/>
                <a:cs typeface="Times New Roman" panose="02020603050405020304" pitchFamily="18" charset="0"/>
              </a:rPr>
              <a:t>KẾT</a:t>
            </a:r>
            <a:r>
              <a:rPr lang="en-US" sz="3200" b="1" dirty="0">
                <a:solidFill>
                  <a:srgbClr val="E42428"/>
                </a:solidFill>
                <a:latin typeface="Times New Roman" panose="02020603050405020304" pitchFamily="18" charset="0"/>
                <a:cs typeface="Times New Roman" panose="02020603050405020304" pitchFamily="18" charset="0"/>
              </a:rPr>
              <a:t> </a:t>
            </a:r>
            <a:r>
              <a:rPr lang="en-US" sz="3200" b="1" dirty="0" err="1">
                <a:solidFill>
                  <a:srgbClr val="E42428"/>
                </a:solidFill>
                <a:latin typeface="Times New Roman" panose="02020603050405020304" pitchFamily="18" charset="0"/>
                <a:cs typeface="Times New Roman" panose="02020603050405020304" pitchFamily="18" charset="0"/>
              </a:rPr>
              <a:t>LUẬN</a:t>
            </a:r>
            <a:endParaRPr lang="en-US" sz="3200" b="1" dirty="0">
              <a:solidFill>
                <a:srgbClr val="E42428"/>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22616" y="905682"/>
            <a:ext cx="6823942" cy="2971800"/>
            <a:chOff x="1522616" y="905682"/>
            <a:chExt cx="6057900" cy="2971800"/>
          </a:xfrm>
        </p:grpSpPr>
        <p:sp>
          <p:nvSpPr>
            <p:cNvPr id="2" name="Horizontal Scroll 1"/>
            <p:cNvSpPr/>
            <p:nvPr/>
          </p:nvSpPr>
          <p:spPr>
            <a:xfrm>
              <a:off x="1522616" y="905682"/>
              <a:ext cx="6057900" cy="2971800"/>
            </a:xfrm>
            <a:prstGeom prst="horizontalScroll">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2098964" y="1475509"/>
              <a:ext cx="5122718"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sống</a:t>
              </a:r>
              <a:r>
                <a:rPr lang="en-US" sz="2800">
                  <a:latin typeface="Times New Roman" panose="02020603050405020304" pitchFamily="18" charset="0"/>
                  <a:cs typeface="Times New Roman" panose="02020603050405020304" pitchFamily="18" charset="0"/>
                </a:rPr>
                <a:t>. Bạn bè giúp đỡ nhau lúc khó khăn,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48492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955690-30BB-41AB-9DE3-2465D5A2D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0772"/>
            <a:ext cx="6858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58F6C69-6C19-43F7-939F-76A7535A1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056" y="1110853"/>
            <a:ext cx="59578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37C3AC8E-3912-45C4-B7A9-EF2EF7F4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262" y="746522"/>
            <a:ext cx="1433513" cy="15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328E0248-2418-4B54-86AC-2AAF3520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775" y="679848"/>
            <a:ext cx="1112044"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986DF483-2F3F-4371-8B28-EC2EF815E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0503" y="3162300"/>
            <a:ext cx="4613672" cy="113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组合 10">
            <a:extLst>
              <a:ext uri="{FF2B5EF4-FFF2-40B4-BE49-F238E27FC236}">
                <a16:creationId xmlns:a16="http://schemas.microsoft.com/office/drawing/2014/main" id="{D356DF4D-A6B2-49D4-B7D7-A8F029801884}"/>
              </a:ext>
            </a:extLst>
          </p:cNvPr>
          <p:cNvGrpSpPr>
            <a:grpSpLocks/>
          </p:cNvGrpSpPr>
          <p:nvPr/>
        </p:nvGrpSpPr>
        <p:grpSpPr bwMode="auto">
          <a:xfrm rot="6329695" flipH="1">
            <a:off x="5914430" y="2188964"/>
            <a:ext cx="950119" cy="648891"/>
            <a:chOff x="9015984" y="2528554"/>
            <a:chExt cx="2157344" cy="1473489"/>
          </a:xfrm>
        </p:grpSpPr>
        <p:sp>
          <p:nvSpPr>
            <p:cNvPr id="27657" name="Freeform 166">
              <a:extLst>
                <a:ext uri="{FF2B5EF4-FFF2-40B4-BE49-F238E27FC236}">
                  <a16:creationId xmlns:a16="http://schemas.microsoft.com/office/drawing/2014/main" id="{445C6CFD-41F0-4C42-838B-C7E49EA0EB21}"/>
                </a:ext>
              </a:extLst>
            </p:cNvPr>
            <p:cNvSpPr>
              <a:spLocks/>
            </p:cNvSpPr>
            <p:nvPr/>
          </p:nvSpPr>
          <p:spPr bwMode="auto">
            <a:xfrm>
              <a:off x="10132784" y="3116474"/>
              <a:ext cx="831450" cy="526422"/>
            </a:xfrm>
            <a:custGeom>
              <a:avLst/>
              <a:gdLst>
                <a:gd name="T0" fmla="*/ 2147483646 w 143"/>
                <a:gd name="T1" fmla="*/ 2147483646 h 90"/>
                <a:gd name="T2" fmla="*/ 2147483646 w 143"/>
                <a:gd name="T3" fmla="*/ 2147483646 h 90"/>
                <a:gd name="T4" fmla="*/ 2147483646 w 143"/>
                <a:gd name="T5" fmla="*/ 2147483646 h 90"/>
                <a:gd name="T6" fmla="*/ 2147483646 w 143"/>
                <a:gd name="T7" fmla="*/ 0 h 90"/>
                <a:gd name="T8" fmla="*/ 0 w 143"/>
                <a:gd name="T9" fmla="*/ 2147483646 h 90"/>
                <a:gd name="T10" fmla="*/ 2147483646 w 143"/>
                <a:gd name="T11" fmla="*/ 2147483646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8" name="Freeform 167">
              <a:extLst>
                <a:ext uri="{FF2B5EF4-FFF2-40B4-BE49-F238E27FC236}">
                  <a16:creationId xmlns:a16="http://schemas.microsoft.com/office/drawing/2014/main" id="{8D4B9B8E-C3B6-44FD-9EFA-85A35DC2DD76}"/>
                </a:ext>
              </a:extLst>
            </p:cNvPr>
            <p:cNvSpPr>
              <a:spLocks/>
            </p:cNvSpPr>
            <p:nvPr/>
          </p:nvSpPr>
          <p:spPr bwMode="auto">
            <a:xfrm>
              <a:off x="9933530" y="2779466"/>
              <a:ext cx="954446" cy="787173"/>
            </a:xfrm>
            <a:custGeom>
              <a:avLst/>
              <a:gdLst>
                <a:gd name="T0" fmla="*/ 2147483646 w 164"/>
                <a:gd name="T1" fmla="*/ 2147483646 h 135"/>
                <a:gd name="T2" fmla="*/ 2147483646 w 164"/>
                <a:gd name="T3" fmla="*/ 0 h 135"/>
                <a:gd name="T4" fmla="*/ 2147483646 w 164"/>
                <a:gd name="T5" fmla="*/ 2147483646 h 135"/>
                <a:gd name="T6" fmla="*/ 2147483646 w 164"/>
                <a:gd name="T7" fmla="*/ 2147483646 h 135"/>
                <a:gd name="T8" fmla="*/ 2147483646 w 164"/>
                <a:gd name="T9" fmla="*/ 2147483646 h 135"/>
                <a:gd name="T10" fmla="*/ 2147483646 w 164"/>
                <a:gd name="T11" fmla="*/ 2147483646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59" name="Freeform 168">
              <a:extLst>
                <a:ext uri="{FF2B5EF4-FFF2-40B4-BE49-F238E27FC236}">
                  <a16:creationId xmlns:a16="http://schemas.microsoft.com/office/drawing/2014/main" id="{A8B435EE-B4D2-41D3-940C-4783EAB26073}"/>
                </a:ext>
              </a:extLst>
            </p:cNvPr>
            <p:cNvSpPr>
              <a:spLocks/>
            </p:cNvSpPr>
            <p:nvPr/>
          </p:nvSpPr>
          <p:spPr bwMode="auto">
            <a:xfrm>
              <a:off x="9618662" y="2570374"/>
              <a:ext cx="1129101" cy="656798"/>
            </a:xfrm>
            <a:custGeom>
              <a:avLst/>
              <a:gdLst>
                <a:gd name="T0" fmla="*/ 2147483646 w 194"/>
                <a:gd name="T1" fmla="*/ 0 h 113"/>
                <a:gd name="T2" fmla="*/ 0 w 194"/>
                <a:gd name="T3" fmla="*/ 2147483646 h 113"/>
                <a:gd name="T4" fmla="*/ 2147483646 w 194"/>
                <a:gd name="T5" fmla="*/ 2147483646 h 113"/>
                <a:gd name="T6" fmla="*/ 2147483646 w 194"/>
                <a:gd name="T7" fmla="*/ 2147483646 h 113"/>
                <a:gd name="T8" fmla="*/ 2147483646 w 194"/>
                <a:gd name="T9" fmla="*/ 2147483646 h 113"/>
                <a:gd name="T10" fmla="*/ 2147483646 w 194"/>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0" name="Freeform 169">
              <a:extLst>
                <a:ext uri="{FF2B5EF4-FFF2-40B4-BE49-F238E27FC236}">
                  <a16:creationId xmlns:a16="http://schemas.microsoft.com/office/drawing/2014/main" id="{1BFD2944-51B7-4A77-B7D1-27BC559EF35B}"/>
                </a:ext>
              </a:extLst>
            </p:cNvPr>
            <p:cNvSpPr>
              <a:spLocks/>
            </p:cNvSpPr>
            <p:nvPr/>
          </p:nvSpPr>
          <p:spPr bwMode="auto">
            <a:xfrm>
              <a:off x="9200477" y="3094334"/>
              <a:ext cx="996266" cy="797012"/>
            </a:xfrm>
            <a:custGeom>
              <a:avLst/>
              <a:gdLst>
                <a:gd name="T0" fmla="*/ 2147483646 w 171"/>
                <a:gd name="T1" fmla="*/ 2147483646 h 137"/>
                <a:gd name="T2" fmla="*/ 2147483646 w 171"/>
                <a:gd name="T3" fmla="*/ 2147483646 h 137"/>
                <a:gd name="T4" fmla="*/ 2147483646 w 171"/>
                <a:gd name="T5" fmla="*/ 2147483646 h 137"/>
                <a:gd name="T6" fmla="*/ 2147483646 w 171"/>
                <a:gd name="T7" fmla="*/ 2147483646 h 137"/>
                <a:gd name="T8" fmla="*/ 2147483646 w 171"/>
                <a:gd name="T9" fmla="*/ 2147483646 h 137"/>
                <a:gd name="T10" fmla="*/ 2147483646 w 171"/>
                <a:gd name="T11" fmla="*/ 2147483646 h 137"/>
                <a:gd name="T12" fmla="*/ 2147483646 w 171"/>
                <a:gd name="T13" fmla="*/ 2147483646 h 137"/>
                <a:gd name="T14" fmla="*/ 2147483646 w 171"/>
                <a:gd name="T15" fmla="*/ 2147483646 h 137"/>
                <a:gd name="T16" fmla="*/ 2147483646 w 171"/>
                <a:gd name="T17" fmla="*/ 2147483646 h 137"/>
                <a:gd name="T18" fmla="*/ 2147483646 w 171"/>
                <a:gd name="T19" fmla="*/ 2147483646 h 137"/>
                <a:gd name="T20" fmla="*/ 0 w 171"/>
                <a:gd name="T21" fmla="*/ 2147483646 h 137"/>
                <a:gd name="T22" fmla="*/ 2147483646 w 171"/>
                <a:gd name="T23" fmla="*/ 2147483646 h 137"/>
                <a:gd name="T24" fmla="*/ 2147483646 w 171"/>
                <a:gd name="T25" fmla="*/ 2147483646 h 137"/>
                <a:gd name="T26" fmla="*/ 2147483646 w 171"/>
                <a:gd name="T27" fmla="*/ 2147483646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1" name="Freeform 170">
              <a:extLst>
                <a:ext uri="{FF2B5EF4-FFF2-40B4-BE49-F238E27FC236}">
                  <a16:creationId xmlns:a16="http://schemas.microsoft.com/office/drawing/2014/main" id="{C533F2B4-79F0-492B-9C21-B097CAC02980}"/>
                </a:ext>
              </a:extLst>
            </p:cNvPr>
            <p:cNvSpPr>
              <a:spLocks/>
            </p:cNvSpPr>
            <p:nvPr/>
          </p:nvSpPr>
          <p:spPr bwMode="auto">
            <a:xfrm>
              <a:off x="9033203" y="3758510"/>
              <a:ext cx="265671" cy="221392"/>
            </a:xfrm>
            <a:custGeom>
              <a:avLst/>
              <a:gdLst>
                <a:gd name="T0" fmla="*/ 2147483646 w 46"/>
                <a:gd name="T1" fmla="*/ 0 h 38"/>
                <a:gd name="T2" fmla="*/ 0 w 46"/>
                <a:gd name="T3" fmla="*/ 2147483646 h 38"/>
                <a:gd name="T4" fmla="*/ 2147483646 w 46"/>
                <a:gd name="T5" fmla="*/ 2147483646 h 38"/>
                <a:gd name="T6" fmla="*/ 2147483646 w 46"/>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2" name="Freeform 175">
              <a:extLst>
                <a:ext uri="{FF2B5EF4-FFF2-40B4-BE49-F238E27FC236}">
                  <a16:creationId xmlns:a16="http://schemas.microsoft.com/office/drawing/2014/main" id="{489ED2A3-9472-48D7-A4D2-64CE90050DB1}"/>
                </a:ext>
              </a:extLst>
            </p:cNvPr>
            <p:cNvSpPr>
              <a:spLocks/>
            </p:cNvSpPr>
            <p:nvPr/>
          </p:nvSpPr>
          <p:spPr bwMode="auto">
            <a:xfrm>
              <a:off x="9945831" y="3030377"/>
              <a:ext cx="1227497" cy="890489"/>
            </a:xfrm>
            <a:custGeom>
              <a:avLst/>
              <a:gdLst>
                <a:gd name="T0" fmla="*/ 2147483646 w 211"/>
                <a:gd name="T1" fmla="*/ 0 h 153"/>
                <a:gd name="T2" fmla="*/ 2147483646 w 211"/>
                <a:gd name="T3" fmla="*/ 0 h 153"/>
                <a:gd name="T4" fmla="*/ 2147483646 w 211"/>
                <a:gd name="T5" fmla="*/ 2147483646 h 153"/>
                <a:gd name="T6" fmla="*/ 2147483646 w 211"/>
                <a:gd name="T7" fmla="*/ 2147483646 h 153"/>
                <a:gd name="T8" fmla="*/ 2147483646 w 211"/>
                <a:gd name="T9" fmla="*/ 2147483646 h 153"/>
                <a:gd name="T10" fmla="*/ 2147483646 w 211"/>
                <a:gd name="T11" fmla="*/ 2147483646 h 153"/>
                <a:gd name="T12" fmla="*/ 2147483646 w 211"/>
                <a:gd name="T13" fmla="*/ 2147483646 h 153"/>
                <a:gd name="T14" fmla="*/ 2147483646 w 211"/>
                <a:gd name="T15" fmla="*/ 2147483646 h 153"/>
                <a:gd name="T16" fmla="*/ 0 w 211"/>
                <a:gd name="T17" fmla="*/ 2147483646 h 153"/>
                <a:gd name="T18" fmla="*/ 2147483646 w 211"/>
                <a:gd name="T19" fmla="*/ 2147483646 h 153"/>
                <a:gd name="T20" fmla="*/ 2147483646 w 211"/>
                <a:gd name="T21" fmla="*/ 2147483646 h 153"/>
                <a:gd name="T22" fmla="*/ 2147483646 w 211"/>
                <a:gd name="T23" fmla="*/ 2147483646 h 153"/>
                <a:gd name="T24" fmla="*/ 2147483646 w 211"/>
                <a:gd name="T25" fmla="*/ 2147483646 h 153"/>
                <a:gd name="T26" fmla="*/ 2147483646 w 211"/>
                <a:gd name="T27" fmla="*/ 0 h 153"/>
                <a:gd name="T28" fmla="*/ 2147483646 w 211"/>
                <a:gd name="T29" fmla="*/ 0 h 153"/>
                <a:gd name="T30" fmla="*/ 2147483646 w 211"/>
                <a:gd name="T31" fmla="*/ 0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3" name="Freeform 176">
              <a:extLst>
                <a:ext uri="{FF2B5EF4-FFF2-40B4-BE49-F238E27FC236}">
                  <a16:creationId xmlns:a16="http://schemas.microsoft.com/office/drawing/2014/main" id="{DFEC3A90-AF8D-42AB-BF98-2A25BC9CA109}"/>
                </a:ext>
              </a:extLst>
            </p:cNvPr>
            <p:cNvSpPr>
              <a:spLocks/>
            </p:cNvSpPr>
            <p:nvPr/>
          </p:nvSpPr>
          <p:spPr bwMode="auto">
            <a:xfrm>
              <a:off x="10747762" y="2720427"/>
              <a:ext cx="297650" cy="396047"/>
            </a:xfrm>
            <a:custGeom>
              <a:avLst/>
              <a:gdLst>
                <a:gd name="T0" fmla="*/ 2147483646 w 51"/>
                <a:gd name="T1" fmla="*/ 0 h 68"/>
                <a:gd name="T2" fmla="*/ 2147483646 w 51"/>
                <a:gd name="T3" fmla="*/ 0 h 68"/>
                <a:gd name="T4" fmla="*/ 0 w 51"/>
                <a:gd name="T5" fmla="*/ 2147483646 h 68"/>
                <a:gd name="T6" fmla="*/ 0 w 51"/>
                <a:gd name="T7" fmla="*/ 2147483646 h 68"/>
                <a:gd name="T8" fmla="*/ 2147483646 w 51"/>
                <a:gd name="T9" fmla="*/ 2147483646 h 68"/>
                <a:gd name="T10" fmla="*/ 2147483646 w 51"/>
                <a:gd name="T11" fmla="*/ 2147483646 h 68"/>
                <a:gd name="T12" fmla="*/ 2147483646 w 51"/>
                <a:gd name="T13" fmla="*/ 2147483646 h 68"/>
                <a:gd name="T14" fmla="*/ 2147483646 w 51"/>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4" name="Freeform 177">
              <a:extLst>
                <a:ext uri="{FF2B5EF4-FFF2-40B4-BE49-F238E27FC236}">
                  <a16:creationId xmlns:a16="http://schemas.microsoft.com/office/drawing/2014/main" id="{ED1D5088-2EE9-4510-A7B4-925070F0728B}"/>
                </a:ext>
              </a:extLst>
            </p:cNvPr>
            <p:cNvSpPr>
              <a:spLocks/>
            </p:cNvSpPr>
            <p:nvPr/>
          </p:nvSpPr>
          <p:spPr bwMode="auto">
            <a:xfrm>
              <a:off x="10696104" y="2528554"/>
              <a:ext cx="157435" cy="250912"/>
            </a:xfrm>
            <a:custGeom>
              <a:avLst/>
              <a:gdLst>
                <a:gd name="T0" fmla="*/ 2147483646 w 27"/>
                <a:gd name="T1" fmla="*/ 0 h 43"/>
                <a:gd name="T2" fmla="*/ 2147483646 w 27"/>
                <a:gd name="T3" fmla="*/ 0 h 43"/>
                <a:gd name="T4" fmla="*/ 0 w 27"/>
                <a:gd name="T5" fmla="*/ 2147483646 h 43"/>
                <a:gd name="T6" fmla="*/ 2147483646 w 27"/>
                <a:gd name="T7" fmla="*/ 2147483646 h 43"/>
                <a:gd name="T8" fmla="*/ 2147483646 w 27"/>
                <a:gd name="T9" fmla="*/ 2147483646 h 43"/>
                <a:gd name="T10" fmla="*/ 2147483646 w 27"/>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5" name="Freeform 178">
              <a:extLst>
                <a:ext uri="{FF2B5EF4-FFF2-40B4-BE49-F238E27FC236}">
                  <a16:creationId xmlns:a16="http://schemas.microsoft.com/office/drawing/2014/main" id="{93FD5E44-96C8-442A-8051-92C6E7B3F9B0}"/>
                </a:ext>
              </a:extLst>
            </p:cNvPr>
            <p:cNvSpPr>
              <a:spLocks/>
            </p:cNvSpPr>
            <p:nvPr/>
          </p:nvSpPr>
          <p:spPr bwMode="auto">
            <a:xfrm>
              <a:off x="9298873" y="3642896"/>
              <a:ext cx="897869" cy="337009"/>
            </a:xfrm>
            <a:custGeom>
              <a:avLst/>
              <a:gdLst>
                <a:gd name="T0" fmla="*/ 2147483646 w 154"/>
                <a:gd name="T1" fmla="*/ 0 h 58"/>
                <a:gd name="T2" fmla="*/ 2147483646 w 154"/>
                <a:gd name="T3" fmla="*/ 0 h 58"/>
                <a:gd name="T4" fmla="*/ 2147483646 w 154"/>
                <a:gd name="T5" fmla="*/ 2147483646 h 58"/>
                <a:gd name="T6" fmla="*/ 2147483646 w 154"/>
                <a:gd name="T7" fmla="*/ 2147483646 h 58"/>
                <a:gd name="T8" fmla="*/ 2147483646 w 154"/>
                <a:gd name="T9" fmla="*/ 2147483646 h 58"/>
                <a:gd name="T10" fmla="*/ 0 w 154"/>
                <a:gd name="T11" fmla="*/ 2147483646 h 58"/>
                <a:gd name="T12" fmla="*/ 2147483646 w 154"/>
                <a:gd name="T13" fmla="*/ 2147483646 h 58"/>
                <a:gd name="T14" fmla="*/ 2147483646 w 154"/>
                <a:gd name="T15" fmla="*/ 2147483646 h 58"/>
                <a:gd name="T16" fmla="*/ 2147483646 w 154"/>
                <a:gd name="T17" fmla="*/ 2147483646 h 58"/>
                <a:gd name="T18" fmla="*/ 2147483646 w 154"/>
                <a:gd name="T19" fmla="*/ 2147483646 h 58"/>
                <a:gd name="T20" fmla="*/ 2147483646 w 154"/>
                <a:gd name="T21" fmla="*/ 2147483646 h 58"/>
                <a:gd name="T22" fmla="*/ 2147483646 w 154"/>
                <a:gd name="T23" fmla="*/ 2147483646 h 58"/>
                <a:gd name="T24" fmla="*/ 2147483646 w 15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sp>
          <p:nvSpPr>
            <p:cNvPr id="27666" name="Freeform 179">
              <a:extLst>
                <a:ext uri="{FF2B5EF4-FFF2-40B4-BE49-F238E27FC236}">
                  <a16:creationId xmlns:a16="http://schemas.microsoft.com/office/drawing/2014/main" id="{6C3786BE-ABF5-49C4-9CF6-E12AE257A972}"/>
                </a:ext>
              </a:extLst>
            </p:cNvPr>
            <p:cNvSpPr>
              <a:spLocks/>
            </p:cNvSpPr>
            <p:nvPr/>
          </p:nvSpPr>
          <p:spPr bwMode="auto">
            <a:xfrm>
              <a:off x="9015984" y="3891346"/>
              <a:ext cx="302571" cy="110697"/>
            </a:xfrm>
            <a:custGeom>
              <a:avLst/>
              <a:gdLst>
                <a:gd name="T0" fmla="*/ 2147483646 w 52"/>
                <a:gd name="T1" fmla="*/ 0 h 19"/>
                <a:gd name="T2" fmla="*/ 2147483646 w 52"/>
                <a:gd name="T3" fmla="*/ 0 h 19"/>
                <a:gd name="T4" fmla="*/ 2147483646 w 52"/>
                <a:gd name="T5" fmla="*/ 0 h 19"/>
                <a:gd name="T6" fmla="*/ 2147483646 w 52"/>
                <a:gd name="T7" fmla="*/ 2147483646 h 19"/>
                <a:gd name="T8" fmla="*/ 0 w 52"/>
                <a:gd name="T9" fmla="*/ 2147483646 h 19"/>
                <a:gd name="T10" fmla="*/ 2147483646 w 52"/>
                <a:gd name="T11" fmla="*/ 2147483646 h 19"/>
                <a:gd name="T12" fmla="*/ 2147483646 w 5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endParaRPr lang="en-US" sz="1050"/>
            </a:p>
          </p:txBody>
        </p:sp>
      </p:grpSp>
      <p:sp>
        <p:nvSpPr>
          <p:cNvPr id="33" name="文本框 32">
            <a:extLst>
              <a:ext uri="{FF2B5EF4-FFF2-40B4-BE49-F238E27FC236}">
                <a16:creationId xmlns:a16="http://schemas.microsoft.com/office/drawing/2014/main" id="{B0EA9CD2-C245-4992-AEA7-89448AFF9357}"/>
              </a:ext>
            </a:extLst>
          </p:cNvPr>
          <p:cNvSpPr txBox="1"/>
          <p:nvPr/>
        </p:nvSpPr>
        <p:spPr>
          <a:xfrm>
            <a:off x="1546026" y="2097133"/>
            <a:ext cx="5573316" cy="914033"/>
          </a:xfrm>
          <a:prstGeom prst="rect">
            <a:avLst/>
          </a:prstGeom>
          <a:noFill/>
        </p:spPr>
        <p:txBody>
          <a:bodyPr>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75" b="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Liên hệ</a:t>
            </a:r>
            <a:endParaRPr lang="en-US" altLang="zh-CN" sz="4875"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3904329199"/>
      </p:ext>
    </p:extLst>
  </p:cSld>
  <p:clrMapOvr>
    <a:masterClrMapping/>
  </p:clrMapOvr>
  <p:transition spd="slow" advClick="0" advTm="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0666A7-7977-934B-9550-0194017516FD}"/>
              </a:ext>
            </a:extLst>
          </p:cNvPr>
          <p:cNvSpPr/>
          <p:nvPr/>
        </p:nvSpPr>
        <p:spPr>
          <a:xfrm>
            <a:off x="511325" y="144138"/>
            <a:ext cx="8479873" cy="577850"/>
          </a:xfrm>
          <a:prstGeom prst="rect">
            <a:avLst/>
          </a:prstGeom>
        </p:spPr>
        <p:txBody>
          <a:bodyPr wrap="square">
            <a:spAutoFit/>
          </a:bodyPr>
          <a:lstStyle/>
          <a:p>
            <a:pPr lvl="0">
              <a:lnSpc>
                <a:spcPct val="150000"/>
              </a:lnSpc>
            </a:pPr>
            <a:r>
              <a:rPr lang="en-US" sz="2400" b="1">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Nêu</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những</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việc</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em</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có</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thể</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làm</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cùng</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hàng</a:t>
            </a:r>
            <a:r>
              <a:rPr lang="en-US" sz="2400" b="1" dirty="0">
                <a:solidFill>
                  <a:srgbClr val="E3E7EA">
                    <a:lumMod val="10000"/>
                  </a:srgbClr>
                </a:solidFill>
                <a:latin typeface="Times New Roman" panose="02020603050405020304" pitchFamily="18" charset="0"/>
                <a:cs typeface="Times New Roman" panose="02020603050405020304" pitchFamily="18" charset="0"/>
              </a:rPr>
              <a:t> </a:t>
            </a:r>
            <a:r>
              <a:rPr lang="en-US" sz="2400" b="1" dirty="0" err="1">
                <a:solidFill>
                  <a:srgbClr val="E3E7EA">
                    <a:lumMod val="10000"/>
                  </a:srgbClr>
                </a:solidFill>
                <a:latin typeface="Times New Roman" panose="02020603050405020304" pitchFamily="18" charset="0"/>
                <a:cs typeface="Times New Roman" panose="02020603050405020304" pitchFamily="18" charset="0"/>
              </a:rPr>
              <a:t>xóm</a:t>
            </a:r>
            <a:r>
              <a:rPr lang="en-US" sz="2400" b="1" dirty="0">
                <a:solidFill>
                  <a:srgbClr val="E3E7EA">
                    <a:lumMod val="10000"/>
                  </a:srgbClr>
                </a:solidFill>
                <a:latin typeface="Times New Roman" panose="02020603050405020304" pitchFamily="18" charset="0"/>
                <a:cs typeface="Times New Roman" panose="02020603050405020304" pitchFamily="18" charset="0"/>
              </a:rPr>
              <a:t>.</a:t>
            </a:r>
          </a:p>
        </p:txBody>
      </p:sp>
      <p:sp>
        <p:nvSpPr>
          <p:cNvPr id="40" name="Rectangle 39">
            <a:extLst>
              <a:ext uri="{FF2B5EF4-FFF2-40B4-BE49-F238E27FC236}">
                <a16:creationId xmlns:a16="http://schemas.microsoft.com/office/drawing/2014/main" id="{8BA4A045-1B72-724E-B3FC-4F3B93E792E0}"/>
              </a:ext>
            </a:extLst>
          </p:cNvPr>
          <p:cNvSpPr/>
          <p:nvPr/>
        </p:nvSpPr>
        <p:spPr>
          <a:xfrm>
            <a:off x="804103" y="641069"/>
            <a:ext cx="6940075" cy="1131848"/>
          </a:xfrm>
          <a:prstGeom prst="rect">
            <a:avLst/>
          </a:prstGeom>
        </p:spPr>
        <p:txBody>
          <a:bodyPr wrap="square">
            <a:spAutoFit/>
          </a:bodyPr>
          <a:lstStyle/>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anose="02020603050405020304" pitchFamily="18" charset="0"/>
                <a:cs typeface="Times New Roman" panose="02020603050405020304" pitchFamily="18" charset="0"/>
              </a:rPr>
              <a:t>Kể</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những</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việc</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em</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có</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thể</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làm</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cùng</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bạn</a:t>
            </a:r>
            <a:r>
              <a:rPr lang="en-US" sz="2400" dirty="0">
                <a:solidFill>
                  <a:srgbClr val="E3E7EA">
                    <a:lumMod val="10000"/>
                  </a:srgbClr>
                </a:solidFill>
                <a:latin typeface="Times New Roman" panose="02020603050405020304" pitchFamily="18" charset="0"/>
                <a:cs typeface="Times New Roman" panose="02020603050405020304" pitchFamily="18" charset="0"/>
              </a:rPr>
              <a:t>.</a:t>
            </a:r>
          </a:p>
          <a:p>
            <a:pPr marL="342900" lvl="0" indent="-342900">
              <a:lnSpc>
                <a:spcPct val="150000"/>
              </a:lnSpc>
              <a:buFont typeface="Arial" panose="020B0604020202020204" pitchFamily="34" charset="0"/>
              <a:buChar char="•"/>
            </a:pPr>
            <a:r>
              <a:rPr lang="en-US" sz="2400" dirty="0" err="1">
                <a:solidFill>
                  <a:srgbClr val="E3E7EA">
                    <a:lumMod val="10000"/>
                  </a:srgbClr>
                </a:solidFill>
                <a:latin typeface="Times New Roman" panose="02020603050405020304" pitchFamily="18" charset="0"/>
                <a:cs typeface="Times New Roman" panose="02020603050405020304" pitchFamily="18" charset="0"/>
              </a:rPr>
              <a:t>Dự</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định</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thời</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gian</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cách</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làm</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những</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việc</a:t>
            </a:r>
            <a:r>
              <a:rPr lang="en-US" sz="2400" dirty="0">
                <a:solidFill>
                  <a:srgbClr val="E3E7EA">
                    <a:lumMod val="10000"/>
                  </a:srgbClr>
                </a:solidFill>
                <a:latin typeface="Times New Roman" panose="02020603050405020304" pitchFamily="18" charset="0"/>
                <a:cs typeface="Times New Roman" panose="02020603050405020304" pitchFamily="18" charset="0"/>
              </a:rPr>
              <a:t> </a:t>
            </a:r>
            <a:r>
              <a:rPr lang="en-US" sz="2400" dirty="0" err="1">
                <a:solidFill>
                  <a:srgbClr val="E3E7EA">
                    <a:lumMod val="10000"/>
                  </a:srgbClr>
                </a:solidFill>
                <a:latin typeface="Times New Roman" panose="02020603050405020304" pitchFamily="18" charset="0"/>
                <a:cs typeface="Times New Roman" panose="02020603050405020304" pitchFamily="18" charset="0"/>
              </a:rPr>
              <a:t>đó</a:t>
            </a:r>
            <a:r>
              <a:rPr lang="en-US" sz="2400" dirty="0">
                <a:solidFill>
                  <a:srgbClr val="E3E7EA">
                    <a:lumMod val="10000"/>
                  </a:srgbClr>
                </a:solidFill>
                <a:latin typeface="Times New Roman" panose="02020603050405020304" pitchFamily="18" charset="0"/>
                <a:cs typeface="Times New Roman" panose="02020603050405020304" pitchFamily="18" charset="0"/>
              </a:rPr>
              <a:t>.</a:t>
            </a:r>
          </a:p>
        </p:txBody>
      </p:sp>
      <p:grpSp>
        <p:nvGrpSpPr>
          <p:cNvPr id="44" name="Group 43">
            <a:extLst>
              <a:ext uri="{FF2B5EF4-FFF2-40B4-BE49-F238E27FC236}">
                <a16:creationId xmlns:a16="http://schemas.microsoft.com/office/drawing/2014/main" id="{8D2ACDEF-8623-F045-AF9F-20CC9BD4EC37}"/>
              </a:ext>
            </a:extLst>
          </p:cNvPr>
          <p:cNvGrpSpPr/>
          <p:nvPr/>
        </p:nvGrpSpPr>
        <p:grpSpPr>
          <a:xfrm>
            <a:off x="635907" y="1778031"/>
            <a:ext cx="3936093" cy="2932433"/>
            <a:chOff x="635907" y="1778031"/>
            <a:chExt cx="3936093" cy="2932433"/>
          </a:xfrm>
        </p:grpSpPr>
        <p:grpSp>
          <p:nvGrpSpPr>
            <p:cNvPr id="42" name="Group 41">
              <a:extLst>
                <a:ext uri="{FF2B5EF4-FFF2-40B4-BE49-F238E27FC236}">
                  <a16:creationId xmlns:a16="http://schemas.microsoft.com/office/drawing/2014/main" id="{62A088CC-6609-2D48-AE88-38B2B191F3D1}"/>
                </a:ext>
              </a:extLst>
            </p:cNvPr>
            <p:cNvGrpSpPr/>
            <p:nvPr/>
          </p:nvGrpSpPr>
          <p:grpSpPr>
            <a:xfrm>
              <a:off x="635907" y="1778031"/>
              <a:ext cx="3936093" cy="2932433"/>
              <a:chOff x="635907" y="1772917"/>
              <a:chExt cx="3936093" cy="2932433"/>
            </a:xfrm>
          </p:grpSpPr>
          <p:pic>
            <p:nvPicPr>
              <p:cNvPr id="38" name="Picture 37">
                <a:extLst>
                  <a:ext uri="{FF2B5EF4-FFF2-40B4-BE49-F238E27FC236}">
                    <a16:creationId xmlns:a16="http://schemas.microsoft.com/office/drawing/2014/main" id="{FA70EC1C-688F-9B4C-8B72-387FC0265F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7000"/>
                        </a14:imgEffect>
                        <a14:imgEffect>
                          <a14:brightnessContrast bright="3000"/>
                        </a14:imgEffect>
                      </a14:imgLayer>
                    </a14:imgProps>
                  </a:ext>
                </a:extLst>
              </a:blip>
              <a:stretch>
                <a:fillRect/>
              </a:stretch>
            </p:blipFill>
            <p:spPr>
              <a:xfrm>
                <a:off x="635907" y="1772917"/>
                <a:ext cx="3936093" cy="2932433"/>
              </a:xfrm>
              <a:prstGeom prst="rect">
                <a:avLst/>
              </a:prstGeom>
            </p:spPr>
          </p:pic>
          <p:sp>
            <p:nvSpPr>
              <p:cNvPr id="39" name="Rounded Rectangular Callout 38">
                <a:extLst>
                  <a:ext uri="{FF2B5EF4-FFF2-40B4-BE49-F238E27FC236}">
                    <a16:creationId xmlns:a16="http://schemas.microsoft.com/office/drawing/2014/main" id="{3BEFE610-C92C-F74A-AE7E-2420DDC67ED6}"/>
                  </a:ext>
                </a:extLst>
              </p:cNvPr>
              <p:cNvSpPr/>
              <p:nvPr/>
            </p:nvSpPr>
            <p:spPr>
              <a:xfrm>
                <a:off x="1196622" y="1840089"/>
                <a:ext cx="2833511" cy="698852"/>
              </a:xfrm>
              <a:prstGeom prst="wedgeRoundRectCallout">
                <a:avLst>
                  <a:gd name="adj1" fmla="val -18021"/>
                  <a:gd name="adj2" fmla="val 49096"/>
                  <a:gd name="adj3" fmla="val 16667"/>
                </a:avLst>
              </a:prstGeom>
              <a:solidFill>
                <a:schemeClr val="bg1"/>
              </a:solidFill>
              <a:ln>
                <a:solidFill>
                  <a:srgbClr val="A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150CF31-9F0C-8A41-A53F-F55DE3F26D8F}"/>
                  </a:ext>
                </a:extLst>
              </p:cNvPr>
              <p:cNvSpPr txBox="1"/>
              <p:nvPr/>
            </p:nvSpPr>
            <p:spPr>
              <a:xfrm>
                <a:off x="1286933" y="1866349"/>
                <a:ext cx="2788356" cy="646331"/>
              </a:xfrm>
              <a:prstGeom prst="rect">
                <a:avLst/>
              </a:prstGeom>
              <a:noFill/>
            </p:spPr>
            <p:txBody>
              <a:bodyPr wrap="square" rtlCol="0">
                <a:spAutoFit/>
              </a:bodyPr>
              <a:lstStyle/>
              <a:p>
                <a:r>
                  <a:rPr lang="en-VN" sz="1800" dirty="0">
                    <a:latin typeface="Times New Roman" panose="02020603050405020304" pitchFamily="18" charset="0"/>
                    <a:cs typeface="Times New Roman" panose="02020603050405020304" pitchFamily="18" charset="0"/>
                  </a:rPr>
                  <a:t>Bà cụ hàng xóm đã già, quên cả đường về nhà.</a:t>
                </a:r>
              </a:p>
            </p:txBody>
          </p:sp>
        </p:grpSp>
        <p:sp>
          <p:nvSpPr>
            <p:cNvPr id="43" name="Triangle 42">
              <a:extLst>
                <a:ext uri="{FF2B5EF4-FFF2-40B4-BE49-F238E27FC236}">
                  <a16:creationId xmlns:a16="http://schemas.microsoft.com/office/drawing/2014/main" id="{26571741-0C9C-024C-99FC-4C90E91891DE}"/>
                </a:ext>
              </a:extLst>
            </p:cNvPr>
            <p:cNvSpPr/>
            <p:nvPr/>
          </p:nvSpPr>
          <p:spPr>
            <a:xfrm rot="12441723">
              <a:off x="2290836" y="2442779"/>
              <a:ext cx="162697" cy="2288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C5EE2D82-84B6-2449-B240-F3F72F606B85}"/>
              </a:ext>
            </a:extLst>
          </p:cNvPr>
          <p:cNvGrpSpPr/>
          <p:nvPr/>
        </p:nvGrpSpPr>
        <p:grpSpPr>
          <a:xfrm>
            <a:off x="4756986" y="1871463"/>
            <a:ext cx="3542978" cy="2812809"/>
            <a:chOff x="4756986" y="1871463"/>
            <a:chExt cx="3542978" cy="2812809"/>
          </a:xfrm>
        </p:grpSpPr>
        <p:pic>
          <p:nvPicPr>
            <p:cNvPr id="46" name="Picture 45">
              <a:extLst>
                <a:ext uri="{FF2B5EF4-FFF2-40B4-BE49-F238E27FC236}">
                  <a16:creationId xmlns:a16="http://schemas.microsoft.com/office/drawing/2014/main" id="{D9DDA934-B3E5-C249-8D44-CA546A1120B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4000"/>
                      </a14:imgEffect>
                      <a14:imgEffect>
                        <a14:brightnessContrast bright="7000"/>
                      </a14:imgEffect>
                    </a14:imgLayer>
                  </a14:imgProps>
                </a:ext>
              </a:extLst>
            </a:blip>
            <a:stretch>
              <a:fillRect/>
            </a:stretch>
          </p:blipFill>
          <p:spPr>
            <a:xfrm>
              <a:off x="4756986" y="1871463"/>
              <a:ext cx="3542978" cy="2812809"/>
            </a:xfrm>
            <a:prstGeom prst="rect">
              <a:avLst/>
            </a:prstGeom>
          </p:spPr>
        </p:pic>
        <p:sp>
          <p:nvSpPr>
            <p:cNvPr id="50" name="Rounded Rectangular Callout 49">
              <a:extLst>
                <a:ext uri="{FF2B5EF4-FFF2-40B4-BE49-F238E27FC236}">
                  <a16:creationId xmlns:a16="http://schemas.microsoft.com/office/drawing/2014/main" id="{4FE1C386-5B3C-2A4D-B06B-EA73F12A8489}"/>
                </a:ext>
              </a:extLst>
            </p:cNvPr>
            <p:cNvSpPr/>
            <p:nvPr/>
          </p:nvSpPr>
          <p:spPr>
            <a:xfrm>
              <a:off x="5166209" y="1938474"/>
              <a:ext cx="1296525" cy="646331"/>
            </a:xfrm>
            <a:prstGeom prst="wedgeRoundRectCallout">
              <a:avLst>
                <a:gd name="adj1" fmla="val -2157"/>
                <a:gd name="adj2" fmla="val 83137"/>
                <a:gd name="adj3" fmla="val 16667"/>
              </a:avLst>
            </a:prstGeom>
            <a:solidFill>
              <a:schemeClr val="bg1"/>
            </a:solidFill>
            <a:ln>
              <a:solidFill>
                <a:srgbClr val="AC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4F9D5ADA-5543-B640-82CF-AD4A09BDD94B}"/>
                </a:ext>
              </a:extLst>
            </p:cNvPr>
            <p:cNvSpPr txBox="1"/>
            <p:nvPr/>
          </p:nvSpPr>
          <p:spPr>
            <a:xfrm>
              <a:off x="4990554" y="1910854"/>
              <a:ext cx="1683587" cy="646331"/>
            </a:xfrm>
            <a:prstGeom prst="rect">
              <a:avLst/>
            </a:prstGeom>
            <a:noFill/>
          </p:spPr>
          <p:txBody>
            <a:bodyPr wrap="square" rtlCol="0">
              <a:spAutoFit/>
            </a:bodyPr>
            <a:lstStyle/>
            <a:p>
              <a:pPr algn="ctr"/>
              <a:r>
                <a:rPr lang="en-VN" sz="1800" dirty="0">
                  <a:latin typeface="Times New Roman" panose="02020603050405020304" pitchFamily="18" charset="0"/>
                  <a:cs typeface="Times New Roman" panose="02020603050405020304" pitchFamily="18" charset="0"/>
                </a:rPr>
                <a:t>Chơi </a:t>
              </a:r>
            </a:p>
            <a:p>
              <a:pPr algn="ctr"/>
              <a:r>
                <a:rPr lang="en-VN" sz="1800" dirty="0">
                  <a:latin typeface="Times New Roman" panose="02020603050405020304" pitchFamily="18" charset="0"/>
                  <a:cs typeface="Times New Roman" panose="02020603050405020304" pitchFamily="18" charset="0"/>
                </a:rPr>
                <a:t>vui quá!</a:t>
              </a:r>
            </a:p>
          </p:txBody>
        </p:sp>
      </p:grpSp>
      <p:sp>
        <p:nvSpPr>
          <p:cNvPr id="3" name="Rectangle 2"/>
          <p:cNvSpPr/>
          <p:nvPr/>
        </p:nvSpPr>
        <p:spPr>
          <a:xfrm>
            <a:off x="6930736" y="495646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A628E49-F971-4049-A6BD-3EC0EE123540}"/>
              </a:ext>
            </a:extLst>
          </p:cNvPr>
          <p:cNvSpPr txBox="1"/>
          <p:nvPr/>
        </p:nvSpPr>
        <p:spPr>
          <a:xfrm>
            <a:off x="355162" y="1660537"/>
            <a:ext cx="729687" cy="369332"/>
          </a:xfrm>
          <a:prstGeom prst="rect">
            <a:avLst/>
          </a:prstGeom>
          <a:noFill/>
        </p:spPr>
        <p:txBody>
          <a:bodyPr wrap="none" rtlCol="0">
            <a:spAutoFit/>
          </a:bodyPr>
          <a:lstStyle/>
          <a:p>
            <a:r>
              <a:rPr lang="en-US" sz="1800" b="1">
                <a:solidFill>
                  <a:srgbClr val="FF0000"/>
                </a:solidFill>
                <a:latin typeface="Times New Roman" panose="02020603050405020304" pitchFamily="18" charset="0"/>
                <a:cs typeface="Times New Roman" panose="02020603050405020304" pitchFamily="18" charset="0"/>
              </a:rPr>
              <a:t>Ví dụ</a:t>
            </a:r>
          </a:p>
        </p:txBody>
      </p:sp>
    </p:spTree>
    <p:extLst>
      <p:ext uri="{BB962C8B-B14F-4D97-AF65-F5344CB8AC3E}">
        <p14:creationId xmlns:p14="http://schemas.microsoft.com/office/powerpoint/2010/main" val="388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fade">
                                      <p:cBhvr>
                                        <p:cTn id="12" dur="500"/>
                                        <p:tgtEl>
                                          <p:spTgt spid="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1" end="1"/>
                                            </p:txEl>
                                          </p:spTgt>
                                        </p:tgtEl>
                                        <p:attrNameLst>
                                          <p:attrName>style.visibility</p:attrName>
                                        </p:attrNameLst>
                                      </p:cBhvr>
                                      <p:to>
                                        <p:strVal val="visible"/>
                                      </p:to>
                                    </p:set>
                                    <p:animEffect transition="in" filter="fade">
                                      <p:cBhvr>
                                        <p:cTn id="17" dur="500"/>
                                        <p:tgtEl>
                                          <p:spTgt spid="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2000"/>
                                        <p:tgtEl>
                                          <p:spTgt spid="44"/>
                                        </p:tgtEl>
                                      </p:cBhvr>
                                    </p:animEffect>
                                    <p:anim calcmode="lin" valueType="num">
                                      <p:cBhvr>
                                        <p:cTn id="28" dur="2000" fill="hold"/>
                                        <p:tgtEl>
                                          <p:spTgt spid="44"/>
                                        </p:tgtEl>
                                        <p:attrNameLst>
                                          <p:attrName>ppt_w</p:attrName>
                                        </p:attrNameLst>
                                      </p:cBhvr>
                                      <p:tavLst>
                                        <p:tav tm="0" fmla="#ppt_w*sin(2.5*pi*$)">
                                          <p:val>
                                            <p:fltVal val="0"/>
                                          </p:val>
                                        </p:tav>
                                        <p:tav tm="100000">
                                          <p:val>
                                            <p:fltVal val="1"/>
                                          </p:val>
                                        </p:tav>
                                      </p:tavLst>
                                    </p:anim>
                                    <p:anim calcmode="lin" valueType="num">
                                      <p:cBhvr>
                                        <p:cTn id="29" dur="2000" fill="hold"/>
                                        <p:tgtEl>
                                          <p:spTgt spid="4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2000"/>
                                        <p:tgtEl>
                                          <p:spTgt spid="47"/>
                                        </p:tgtEl>
                                      </p:cBhvr>
                                    </p:animEffect>
                                    <p:anim calcmode="lin" valueType="num">
                                      <p:cBhvr>
                                        <p:cTn id="33" dur="2000" fill="hold"/>
                                        <p:tgtEl>
                                          <p:spTgt spid="47"/>
                                        </p:tgtEl>
                                        <p:attrNameLst>
                                          <p:attrName>ppt_w</p:attrName>
                                        </p:attrNameLst>
                                      </p:cBhvr>
                                      <p:tavLst>
                                        <p:tav tm="0" fmla="#ppt_w*sin(2.5*pi*$)">
                                          <p:val>
                                            <p:fltVal val="0"/>
                                          </p:val>
                                        </p:tav>
                                        <p:tav tm="100000">
                                          <p:val>
                                            <p:fltVal val="1"/>
                                          </p:val>
                                        </p:tav>
                                      </p:tavLst>
                                    </p:anim>
                                    <p:anim calcmode="lin" valueType="num">
                                      <p:cBhvr>
                                        <p:cTn id="34" dur="2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build="p"/>
      <p:bldP spid="4" grpId="0"/>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1613</TotalTime>
  <Words>542</Words>
  <Application>Microsoft Office PowerPoint</Application>
  <PresentationFormat>On-screen Show (16:9)</PresentationFormat>
  <Paragraphs>54</Paragraphs>
  <Slides>19</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宋体</vt:lpstr>
      <vt:lpstr>HP001 4 hàng</vt:lpstr>
      <vt:lpstr>UTM Androgyne</vt:lpstr>
      <vt:lpstr>UTM Cookies</vt:lpstr>
      <vt:lpstr>Times New Roman</vt:lpstr>
      <vt:lpstr>Arial</vt:lpstr>
      <vt:lpstr>Pangolin</vt:lpstr>
      <vt:lpstr>Microsoft YaHei</vt:lpstr>
      <vt:lpstr>宋体</vt:lpstr>
      <vt:lpstr>Baloo 2</vt:lpstr>
      <vt:lpstr>Calibri</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Admin</cp:lastModifiedBy>
  <cp:revision>98</cp:revision>
  <dcterms:modified xsi:type="dcterms:W3CDTF">2022-03-07T14:36:50Z</dcterms:modified>
</cp:coreProperties>
</file>