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3"/>
  </p:notesMasterIdLst>
  <p:sldIdLst>
    <p:sldId id="2901" r:id="rId2"/>
    <p:sldId id="2925" r:id="rId3"/>
    <p:sldId id="2926" r:id="rId4"/>
    <p:sldId id="2927" r:id="rId5"/>
    <p:sldId id="2922" r:id="rId6"/>
    <p:sldId id="584" r:id="rId7"/>
    <p:sldId id="309" r:id="rId8"/>
    <p:sldId id="306" r:id="rId9"/>
    <p:sldId id="308" r:id="rId10"/>
    <p:sldId id="2923" r:id="rId11"/>
    <p:sldId id="2933" r:id="rId12"/>
    <p:sldId id="2935" r:id="rId13"/>
    <p:sldId id="2936" r:id="rId14"/>
    <p:sldId id="2937" r:id="rId15"/>
    <p:sldId id="2918" r:id="rId16"/>
    <p:sldId id="2924" r:id="rId17"/>
    <p:sldId id="2929" r:id="rId18"/>
    <p:sldId id="310" r:id="rId19"/>
    <p:sldId id="2940" r:id="rId20"/>
    <p:sldId id="2939" r:id="rId21"/>
    <p:sldId id="269" r:id="rId22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Baloo 2" panose="020B060402020202020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HP001 5 hàng" panose="020B0603050302020204" pitchFamily="34" charset="0"/>
      <p:regular r:id="rId33"/>
      <p:bold r:id="rId34"/>
    </p:embeddedFont>
    <p:embeddedFont>
      <p:font typeface="Microsoft YaHei" panose="020B0503020204020204" pitchFamily="34" charset="-122"/>
      <p:regular r:id="rId35"/>
      <p:bold r:id="rId36"/>
    </p:embeddedFont>
    <p:embeddedFont>
      <p:font typeface="Pangolin" panose="020B0604020202020204" charset="0"/>
      <p:regular r:id="rId37"/>
    </p:embeddedFont>
    <p:embeddedFont>
      <p:font typeface="SimSun" panose="02010600030101010101" pitchFamily="2" charset="-122"/>
      <p:regular r:id="rId38"/>
    </p:embeddedFont>
    <p:embeddedFont>
      <p:font typeface="SimSun" panose="02010600030101010101" pitchFamily="2" charset="-122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9D0"/>
    <a:srgbClr val="00A651"/>
    <a:srgbClr val="1A8C54"/>
    <a:srgbClr val="AC98C9"/>
    <a:srgbClr val="E5E1EE"/>
    <a:srgbClr val="A165AB"/>
    <a:srgbClr val="FAD5E6"/>
    <a:srgbClr val="BDD646"/>
    <a:srgbClr val="E8F0C7"/>
    <a:srgbClr val="62B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2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9299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:a16="http://schemas.microsoft.com/office/drawing/2014/main" id="{58125A13-AE01-43C9-9200-44C8552C01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>
            <a:extLst>
              <a:ext uri="{FF2B5EF4-FFF2-40B4-BE49-F238E27FC236}">
                <a16:creationId xmlns:a16="http://schemas.microsoft.com/office/drawing/2014/main" id="{379E3FC9-9A3D-472A-B352-68E08C2E1E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28B186-B04B-4045-8606-3539EF7538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283A440A-AA6B-43A3-9D72-D56C85FD01AC}" type="slidenum">
              <a:rPr lang="zh-CN" alt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5</a:t>
            </a:fld>
            <a:endParaRPr lang="zh-CN" alt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280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6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10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4563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15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8503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17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6248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4B1FDFA-2D02-4A02-8800-BD590E2D4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E36B5D96-F74F-4BF9-BEB6-A8E5F263A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54EB059-71B0-4C37-8D5B-7642C0DD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D37E04-DC4E-4DE7-BBAF-244667322F5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19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4512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C2334-92D3-463D-8F5C-EB6142E98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747AD-A471-469D-B367-1E6340D06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79BB9-1450-44EA-825C-E9385D6040C1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7D1EF3-9726-4459-8D2E-9275A45F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5AFDA-1096-4021-AFC1-6E5C3BC7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633C-5F34-4983-A94B-C439567EE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14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41374-5417-404E-8337-7907A9D5E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B510C-D016-4C24-9660-99E5FC9C3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920A4-B33E-43CB-A6A0-2BE2ADD5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79BB9-1450-44EA-825C-E9385D6040C1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7C13B-23A5-49E0-BA55-A254BC32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1D7F2-647B-4494-B432-DBE4C9931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633C-5F34-4983-A94B-C439567EE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53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1AECC47-387F-4486-99BC-75C663C350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74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93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  <p:sldLayoutId id="2147483686" r:id="rId17"/>
    <p:sldLayoutId id="2147483687" r:id="rId18"/>
    <p:sldLayoutId id="2147483688" r:id="rId19"/>
    <p:sldLayoutId id="2147483689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"/>
            <a:ext cx="9144000" cy="51773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2140F4-5040-43D1-A685-C54D3B6FFD7B}"/>
              </a:ext>
            </a:extLst>
          </p:cNvPr>
          <p:cNvSpPr txBox="1"/>
          <p:nvPr/>
        </p:nvSpPr>
        <p:spPr>
          <a:xfrm>
            <a:off x="980651" y="772556"/>
            <a:ext cx="70032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Chào mừng các con đến với tiết học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1546026" y="2097133"/>
            <a:ext cx="5573316" cy="91403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Liên hệ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92448"/>
      </p:ext>
    </p:extLst>
  </p:cSld>
  <p:clrMapOvr>
    <a:masterClrMapping/>
  </p:clrMapOvr>
  <p:transition spd="slow" advClick="0" advTm="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05BD2A-8517-4484-9843-D7EF182EE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3" y="0"/>
            <a:ext cx="90763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81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A2AF2-7B42-4AFE-BD3F-52D74FA2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62"/>
            <a:ext cx="9144000" cy="5077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6BEDEF-0BAA-47EC-B582-A8336771C295}"/>
              </a:ext>
            </a:extLst>
          </p:cNvPr>
          <p:cNvSpPr txBox="1"/>
          <p:nvPr/>
        </p:nvSpPr>
        <p:spPr>
          <a:xfrm>
            <a:off x="7474688" y="3479321"/>
            <a:ext cx="18500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các em cùng xem video để tìm hiểu thêm về địa danh này nhé!</a:t>
            </a:r>
          </a:p>
        </p:txBody>
      </p:sp>
    </p:spTree>
    <p:extLst>
      <p:ext uri="{BB962C8B-B14F-4D97-AF65-F5344CB8AC3E}">
        <p14:creationId xmlns:p14="http://schemas.microsoft.com/office/powerpoint/2010/main" val="272830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FC7C84-591F-4B58-BCEB-6800D0623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6" y="0"/>
            <a:ext cx="90472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09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803AC8-9DB9-4592-99E3-EB7DD8FCB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221"/>
            <a:ext cx="9144000" cy="5030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61235E-1192-426C-ACC7-3CE9E465F69C}"/>
              </a:ext>
            </a:extLst>
          </p:cNvPr>
          <p:cNvSpPr txBox="1"/>
          <p:nvPr/>
        </p:nvSpPr>
        <p:spPr>
          <a:xfrm>
            <a:off x="7421526" y="3512284"/>
            <a:ext cx="1722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các em cùng xem video để hiểu rõ h</a:t>
            </a: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về địa danh này nhé!</a:t>
            </a:r>
          </a:p>
        </p:txBody>
      </p:sp>
    </p:spTree>
    <p:extLst>
      <p:ext uri="{BB962C8B-B14F-4D97-AF65-F5344CB8AC3E}">
        <p14:creationId xmlns:p14="http://schemas.microsoft.com/office/powerpoint/2010/main" val="110098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1593056" y="1708291"/>
            <a:ext cx="5573316" cy="1814279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tập, </a:t>
            </a:r>
          </a:p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 hành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883994"/>
      </p:ext>
    </p:extLst>
  </p:cSld>
  <p:clrMapOvr>
    <a:masterClrMapping/>
  </p:clrMapOvr>
  <p:transition spd="slow" advClick="0" advTm="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8D447B-3C6B-452D-BF8E-9EA354154DBC}"/>
              </a:ext>
            </a:extLst>
          </p:cNvPr>
          <p:cNvSpPr txBox="1"/>
          <p:nvPr/>
        </p:nvSpPr>
        <p:spPr>
          <a:xfrm>
            <a:off x="329609" y="1052623"/>
            <a:ext cx="8484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vẽ một bức tranh về cảnh đẹp của quê h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mình, sau đó nhờ bố mẹ chụp ảnh lại và gửi cho cô giáo nhé!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62CB1-5528-485E-AD0A-83D9A00D32CA}"/>
              </a:ext>
            </a:extLst>
          </p:cNvPr>
          <p:cNvSpPr txBox="1"/>
          <p:nvPr/>
        </p:nvSpPr>
        <p:spPr>
          <a:xfrm>
            <a:off x="329609" y="308343"/>
            <a:ext cx="8335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với bố mẹ, ng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thân về một số cảnh đẹp của quê h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mình.</a:t>
            </a:r>
          </a:p>
        </p:txBody>
      </p:sp>
      <p:pic>
        <p:nvPicPr>
          <p:cNvPr id="1026" name="Picture 2" descr="Vẽ Tranh Hồ Gươm Đẹp, Đơn Giản, Nên Thơ Và Trữ Tình">
            <a:extLst>
              <a:ext uri="{FF2B5EF4-FFF2-40B4-BE49-F238E27FC236}">
                <a16:creationId xmlns:a16="http://schemas.microsoft.com/office/drawing/2014/main" id="{FE707BFE-1EB1-44B2-B76E-D37C1644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67" y="2016421"/>
            <a:ext cx="2518698" cy="255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ẽ lăng Bác- Vẽ Tranh đề tài - LĂNG BÁC - YouTube">
            <a:extLst>
              <a:ext uri="{FF2B5EF4-FFF2-40B4-BE49-F238E27FC236}">
                <a16:creationId xmlns:a16="http://schemas.microsoft.com/office/drawing/2014/main" id="{FE53AF80-7FBD-452E-957B-8668E0F74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60" y="2016421"/>
            <a:ext cx="4565354" cy="255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1593056" y="1708291"/>
            <a:ext cx="5573316" cy="91403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Vận dụng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68322"/>
      </p:ext>
    </p:extLst>
  </p:cSld>
  <p:clrMapOvr>
    <a:masterClrMapping/>
  </p:clrMapOvr>
  <p:transition spd="slow" advClick="0" advTm="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99" y="283163"/>
            <a:ext cx="8077101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 descr="Travel With Kids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466975"/>
            <a:ext cx="4981575" cy="232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99886" y="4540250"/>
            <a:ext cx="5063114" cy="254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3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2228967" y="1731810"/>
            <a:ext cx="4532272" cy="18142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Định h</a:t>
            </a:r>
            <a:r>
              <a:rPr lang="vi-VN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ư</a:t>
            </a: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ớng tiết học sau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87901"/>
      </p:ext>
    </p:extLst>
  </p:cSld>
  <p:clrMapOvr>
    <a:masterClrMapping/>
  </p:clrMapOvr>
  <p:transition spd="slow" advClick="0" advTm="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1546026" y="2097133"/>
            <a:ext cx="5573316" cy="91403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84402"/>
      </p:ext>
    </p:extLst>
  </p:cSld>
  <p:clrMapOvr>
    <a:masterClrMapping/>
  </p:clrMapOvr>
  <p:transition spd="slow" advClick="0" advTm="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E79F1-CFB4-4FF6-9AAA-4D03FE3BEB6D}"/>
              </a:ext>
            </a:extLst>
          </p:cNvPr>
          <p:cNvSpPr txBox="1"/>
          <p:nvPr/>
        </p:nvSpPr>
        <p:spPr>
          <a:xfrm>
            <a:off x="1226074" y="229304"/>
            <a:ext cx="7003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thực trạng vệ sinh môi tr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ở nơi em ở theo 1 trong 3 mẫu phiếu d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 đây.</a:t>
            </a:r>
          </a:p>
        </p:txBody>
      </p:sp>
      <p:pic>
        <p:nvPicPr>
          <p:cNvPr id="3074" name="Picture 2" descr="Giải bài tập Hoạt động trải nghiệm lớp 2 Tuần 30: Giữ gìn vệ sinh môi  trường - Kết nối tri thức">
            <a:extLst>
              <a:ext uri="{FF2B5EF4-FFF2-40B4-BE49-F238E27FC236}">
                <a16:creationId xmlns:a16="http://schemas.microsoft.com/office/drawing/2014/main" id="{00718FC9-D2F7-4946-BDF6-1C7D15AA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98" y="1357714"/>
            <a:ext cx="62103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726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62" y="1329637"/>
            <a:ext cx="1816474" cy="18164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BC0D8-D9A7-49A6-894C-CA599D3D8539}"/>
              </a:ext>
            </a:extLst>
          </p:cNvPr>
          <p:cNvSpPr txBox="1"/>
          <p:nvPr/>
        </p:nvSpPr>
        <p:spPr>
          <a:xfrm>
            <a:off x="1451106" y="1691866"/>
            <a:ext cx="5252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Xin chào và hẹn gặp lại!</a:t>
            </a:r>
            <a:endParaRPr lang="en-US" sz="4500" b="1" dirty="0">
              <a:solidFill>
                <a:srgbClr val="FF0000"/>
              </a:solidFill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EA8652-FEB5-47BB-92C8-73FF9A542114}"/>
              </a:ext>
            </a:extLst>
          </p:cNvPr>
          <p:cNvSpPr txBox="1"/>
          <p:nvPr/>
        </p:nvSpPr>
        <p:spPr>
          <a:xfrm>
            <a:off x="0" y="-5538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 nghe bài hát và cho cô biết quê h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bạn nhỏ thế nào?</a:t>
            </a:r>
          </a:p>
        </p:txBody>
      </p:sp>
    </p:spTree>
    <p:extLst>
      <p:ext uri="{BB962C8B-B14F-4D97-AF65-F5344CB8AC3E}">
        <p14:creationId xmlns:p14="http://schemas.microsoft.com/office/powerpoint/2010/main" val="3513698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A3E9FA16-9537-4BF7-A36C-CAF891E01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" y="2029617"/>
            <a:ext cx="3883356" cy="2740253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75293821-58C1-491A-88A8-70A230FBDFFB}"/>
              </a:ext>
            </a:extLst>
          </p:cNvPr>
          <p:cNvSpPr/>
          <p:nvPr/>
        </p:nvSpPr>
        <p:spPr>
          <a:xfrm>
            <a:off x="3238959" y="473662"/>
            <a:ext cx="5486399" cy="2368690"/>
          </a:xfrm>
          <a:prstGeom prst="cloudCallout">
            <a:avLst>
              <a:gd name="adj1" fmla="val -60612"/>
              <a:gd name="adj2" fmla="val 879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 hát nhắc tới điều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2792B31-6ACB-4A01-867D-2DB92AE6A147}"/>
              </a:ext>
            </a:extLst>
          </p:cNvPr>
          <p:cNvSpPr/>
          <p:nvPr/>
        </p:nvSpPr>
        <p:spPr>
          <a:xfrm>
            <a:off x="3238959" y="473662"/>
            <a:ext cx="5486399" cy="2368690"/>
          </a:xfrm>
          <a:prstGeom prst="cloudCallout">
            <a:avLst>
              <a:gd name="adj1" fmla="val -60612"/>
              <a:gd name="adj2" fmla="val 879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 hát cho chúng ta biết, quê hương bạn nhỏ có rất nhiều cảnh đẹp.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16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16">
            <a:extLst>
              <a:ext uri="{FF2B5EF4-FFF2-40B4-BE49-F238E27FC236}">
                <a16:creationId xmlns:a16="http://schemas.microsoft.com/office/drawing/2014/main" id="{7C8DE12E-2CD9-4022-A8BD-779183438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-3572"/>
            <a:ext cx="9144000" cy="5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ABF4945-525B-4FA2-8B1B-355D06583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10766"/>
            <a:ext cx="9118997" cy="174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8DC992-5FE6-4FF2-9A3C-A50A100D28CF}"/>
              </a:ext>
            </a:extLst>
          </p:cNvPr>
          <p:cNvSpPr/>
          <p:nvPr/>
        </p:nvSpPr>
        <p:spPr>
          <a:xfrm>
            <a:off x="3836194" y="3332560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A6F371-F31C-4FC7-A4CB-981ED2D92048}"/>
              </a:ext>
            </a:extLst>
          </p:cNvPr>
          <p:cNvSpPr/>
          <p:nvPr/>
        </p:nvSpPr>
        <p:spPr>
          <a:xfrm>
            <a:off x="7700538" y="557025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BF7D91-8888-4EDD-AB58-3FF7914826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1037612" y="1315068"/>
            <a:ext cx="6425804" cy="22181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89442D-E56D-4CBB-BDA9-755E0A2BB628}"/>
              </a:ext>
            </a:extLst>
          </p:cNvPr>
          <p:cNvSpPr txBox="1"/>
          <p:nvPr/>
        </p:nvSpPr>
        <p:spPr>
          <a:xfrm>
            <a:off x="1475168" y="1507949"/>
            <a:ext cx="581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>
                <a:solidFill>
                  <a:schemeClr val="tx1">
                    <a:lumMod val="90000"/>
                    <a:lumOff val="10000"/>
                  </a:schemeClr>
                </a:solidFill>
                <a:latin typeface="HP001 5 hàng" panose="020B0603050302020204" pitchFamily="34" charset="0"/>
              </a:rPr>
              <a:t>Thứ hai ngày 28 tháng 3 năm 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FBF9CD-A488-4EC6-914B-4A0AFF48A735}"/>
              </a:ext>
            </a:extLst>
          </p:cNvPr>
          <p:cNvSpPr txBox="1"/>
          <p:nvPr/>
        </p:nvSpPr>
        <p:spPr>
          <a:xfrm>
            <a:off x="2379523" y="1996270"/>
            <a:ext cx="371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>
                <a:solidFill>
                  <a:schemeClr val="tx1">
                    <a:lumMod val="90000"/>
                    <a:lumOff val="10000"/>
                  </a:schemeClr>
                </a:solidFill>
                <a:latin typeface="HP001 5 hàng" panose="020B0603050302020204" pitchFamily="34" charset="0"/>
              </a:rPr>
              <a:t>Hoạt động trải nghiệm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ACB6D1-9A4D-4DE0-B4A5-38C6E55DF613}"/>
              </a:ext>
            </a:extLst>
          </p:cNvPr>
          <p:cNvSpPr txBox="1"/>
          <p:nvPr/>
        </p:nvSpPr>
        <p:spPr>
          <a:xfrm>
            <a:off x="1942554" y="2486144"/>
            <a:ext cx="5944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>
                <a:solidFill>
                  <a:schemeClr val="tx1">
                    <a:lumMod val="90000"/>
                    <a:lumOff val="10000"/>
                  </a:schemeClr>
                </a:solidFill>
                <a:latin typeface="HP001 5 hàng" panose="020B0603050302020204" pitchFamily="34" charset="0"/>
              </a:rPr>
              <a:t>Bài 28: Cảnh đẹp quê em</a:t>
            </a: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CCC49FC5-825D-40D0-B451-121BD72F2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9" y="3152731"/>
            <a:ext cx="8809795" cy="193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955690-30BB-41AB-9DE3-2465D5A2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2"/>
            <a:ext cx="6858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8F6C69-6C19-43F7-939F-76A7535A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6" y="1110853"/>
            <a:ext cx="59578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C3AC8E-3912-45C4-B7A9-EF2EF7F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46522"/>
            <a:ext cx="1433513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8E0248-2418-4B54-86AC-2AAF3520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679848"/>
            <a:ext cx="1112044" cy="13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6DF483-2F3F-4371-8B28-EC2EF815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3" y="3162300"/>
            <a:ext cx="4613672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5" name="组合 10">
            <a:extLst>
              <a:ext uri="{FF2B5EF4-FFF2-40B4-BE49-F238E27FC236}">
                <a16:creationId xmlns:a16="http://schemas.microsoft.com/office/drawing/2014/main" id="{D356DF4D-A6B2-49D4-B7D7-A8F029801884}"/>
              </a:ext>
            </a:extLst>
          </p:cNvPr>
          <p:cNvGrpSpPr>
            <a:grpSpLocks/>
          </p:cNvGrpSpPr>
          <p:nvPr/>
        </p:nvGrpSpPr>
        <p:grpSpPr bwMode="auto">
          <a:xfrm rot="6329695" flipH="1">
            <a:off x="5914430" y="2188964"/>
            <a:ext cx="950119" cy="648891"/>
            <a:chOff x="9015984" y="2528554"/>
            <a:chExt cx="2157344" cy="1473489"/>
          </a:xfrm>
        </p:grpSpPr>
        <p:sp>
          <p:nvSpPr>
            <p:cNvPr id="27657" name="Freeform 166">
              <a:extLst>
                <a:ext uri="{FF2B5EF4-FFF2-40B4-BE49-F238E27FC236}">
                  <a16:creationId xmlns:a16="http://schemas.microsoft.com/office/drawing/2014/main" id="{445C6CFD-41F0-4C42-838B-C7E49EA0E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8" name="Freeform 167">
              <a:extLst>
                <a:ext uri="{FF2B5EF4-FFF2-40B4-BE49-F238E27FC236}">
                  <a16:creationId xmlns:a16="http://schemas.microsoft.com/office/drawing/2014/main" id="{8D4B9B8E-C3B6-44FD-9EFA-85A35DC2D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59" name="Freeform 168">
              <a:extLst>
                <a:ext uri="{FF2B5EF4-FFF2-40B4-BE49-F238E27FC236}">
                  <a16:creationId xmlns:a16="http://schemas.microsoft.com/office/drawing/2014/main" id="{A8B435EE-B4D2-41D3-940C-4783EAB2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0" name="Freeform 169">
              <a:extLst>
                <a:ext uri="{FF2B5EF4-FFF2-40B4-BE49-F238E27FC236}">
                  <a16:creationId xmlns:a16="http://schemas.microsoft.com/office/drawing/2014/main" id="{1BFD2944-51B7-4A77-B7D1-27BC559E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1" name="Freeform 170">
              <a:extLst>
                <a:ext uri="{FF2B5EF4-FFF2-40B4-BE49-F238E27FC236}">
                  <a16:creationId xmlns:a16="http://schemas.microsoft.com/office/drawing/2014/main" id="{C533F2B4-79F0-492B-9C21-B097CAC0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2" name="Freeform 175">
              <a:extLst>
                <a:ext uri="{FF2B5EF4-FFF2-40B4-BE49-F238E27FC236}">
                  <a16:creationId xmlns:a16="http://schemas.microsoft.com/office/drawing/2014/main" id="{489ED2A3-9472-48D7-A4D2-64CE9005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3" name="Freeform 176">
              <a:extLst>
                <a:ext uri="{FF2B5EF4-FFF2-40B4-BE49-F238E27FC236}">
                  <a16:creationId xmlns:a16="http://schemas.microsoft.com/office/drawing/2014/main" id="{DFEC3A90-AF8D-42AB-BF98-2A25BC9C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4" name="Freeform 177">
              <a:extLst>
                <a:ext uri="{FF2B5EF4-FFF2-40B4-BE49-F238E27FC236}">
                  <a16:creationId xmlns:a16="http://schemas.microsoft.com/office/drawing/2014/main" id="{ED1D5088-2EE9-4510-A7B4-925070F0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5" name="Freeform 178">
              <a:extLst>
                <a:ext uri="{FF2B5EF4-FFF2-40B4-BE49-F238E27FC236}">
                  <a16:creationId xmlns:a16="http://schemas.microsoft.com/office/drawing/2014/main" id="{93FD5E44-96C8-442A-8051-92C6E7B3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  <p:sp>
          <p:nvSpPr>
            <p:cNvPr id="27666" name="Freeform 179">
              <a:extLst>
                <a:ext uri="{FF2B5EF4-FFF2-40B4-BE49-F238E27FC236}">
                  <a16:creationId xmlns:a16="http://schemas.microsoft.com/office/drawing/2014/main" id="{6C3786BE-ABF5-49C4-9CF6-E12AE257A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5" tIns="25718" rIns="51435" bIns="25718"/>
            <a:lstStyle/>
            <a:p>
              <a:endParaRPr lang="en-US" sz="105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0EA9CD2-C245-4992-AEA7-89448AFF9357}"/>
              </a:ext>
            </a:extLst>
          </p:cNvPr>
          <p:cNvSpPr txBox="1"/>
          <p:nvPr/>
        </p:nvSpPr>
        <p:spPr>
          <a:xfrm>
            <a:off x="1546026" y="2097133"/>
            <a:ext cx="5573316" cy="91403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75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Khám phá</a:t>
            </a:r>
            <a:endParaRPr lang="en-US" altLang="zh-CN" sz="4875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r="67946" b="13194"/>
          <a:stretch/>
        </p:blipFill>
        <p:spPr bwMode="auto">
          <a:xfrm>
            <a:off x="6316394" y="731109"/>
            <a:ext cx="1824079" cy="295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14583" r="37437" b="13194"/>
          <a:stretch/>
        </p:blipFill>
        <p:spPr bwMode="auto">
          <a:xfrm>
            <a:off x="6431288" y="771214"/>
            <a:ext cx="1824079" cy="295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8" t="14583" r="6928" b="13194"/>
          <a:stretch/>
        </p:blipFill>
        <p:spPr bwMode="auto">
          <a:xfrm>
            <a:off x="6430634" y="691003"/>
            <a:ext cx="1824079" cy="295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284496" y="26899"/>
            <a:ext cx="2694104" cy="1062392"/>
          </a:xfrm>
          <a:prstGeom prst="ellipse">
            <a:avLst/>
          </a:prstGeom>
          <a:solidFill>
            <a:srgbClr val="FED9D0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29531A-C0E9-469F-A1BD-B784CEF17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95" y="1054978"/>
            <a:ext cx="4778219" cy="2595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56FFF-CA5E-4DC7-A881-136AB0B2B19D}"/>
              </a:ext>
            </a:extLst>
          </p:cNvPr>
          <p:cNvSpPr txBox="1"/>
          <p:nvPr/>
        </p:nvSpPr>
        <p:spPr>
          <a:xfrm>
            <a:off x="289179" y="3810599"/>
            <a:ext cx="717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rất nhiều những cảnh đẹp, danh lam thắng cảnh của quê h</a:t>
            </a:r>
            <a:r>
              <a:rPr lang="vi-VN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đất n</a:t>
            </a:r>
            <a:r>
              <a:rPr lang="vi-VN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khiến chúng ta tự hào. Quanh Hà Nội của chúng ta có những cảnh đẹp nổi tiếng nào? Cô trò mình cùng tìm hiểu trong hoạt động tiếp theo nhé!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193EC3-FDD3-4124-8668-422E961E8A6F}"/>
              </a:ext>
            </a:extLst>
          </p:cNvPr>
          <p:cNvSpPr txBox="1"/>
          <p:nvPr/>
        </p:nvSpPr>
        <p:spPr>
          <a:xfrm>
            <a:off x="609699" y="242569"/>
            <a:ext cx="80771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hương qua tranh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7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r="67946" b="13194"/>
          <a:stretch/>
        </p:blipFill>
        <p:spPr bwMode="auto">
          <a:xfrm>
            <a:off x="5671002" y="1430305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14583" r="37437" b="13194"/>
          <a:stretch/>
        </p:blipFill>
        <p:spPr bwMode="auto">
          <a:xfrm>
            <a:off x="5764776" y="1430305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8" t="14583" r="6928" b="13194"/>
          <a:stretch/>
        </p:blipFill>
        <p:spPr bwMode="auto">
          <a:xfrm>
            <a:off x="5686083" y="1430305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890437" y="909762"/>
            <a:ext cx="2758034" cy="1119216"/>
          </a:xfrm>
          <a:prstGeom prst="ellipse">
            <a:avLst/>
          </a:prstGeom>
          <a:solidFill>
            <a:srgbClr val="FED9D0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 đình Huế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gọ Môn - biểu tượng kiến trúc cung đình Huế - Hànộimới">
            <a:extLst>
              <a:ext uri="{FF2B5EF4-FFF2-40B4-BE49-F238E27FC236}">
                <a16:creationId xmlns:a16="http://schemas.microsoft.com/office/drawing/2014/main" id="{8512426F-64FE-4184-A2A3-2F3AD6C01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35" y="1137684"/>
            <a:ext cx="4322044" cy="26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46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r="67946" b="13194"/>
          <a:stretch/>
        </p:blipFill>
        <p:spPr bwMode="auto">
          <a:xfrm>
            <a:off x="5946398" y="193164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14583" r="37437" b="13194"/>
          <a:stretch/>
        </p:blipFill>
        <p:spPr bwMode="auto">
          <a:xfrm>
            <a:off x="5876003" y="193164"/>
            <a:ext cx="1890939" cy="30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8" t="14583" r="6928" b="13194"/>
          <a:stretch/>
        </p:blipFill>
        <p:spPr bwMode="auto">
          <a:xfrm>
            <a:off x="5876003" y="669660"/>
            <a:ext cx="1597220" cy="259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835598" y="390092"/>
            <a:ext cx="1716370" cy="812136"/>
          </a:xfrm>
          <a:prstGeom prst="ellipse">
            <a:avLst/>
          </a:prstGeom>
          <a:solidFill>
            <a:srgbClr val="FED9D0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 hoa Đà Lạt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Vườn hoa thành phố Đà Lạt - Lịch sử hình thành và phát triển -">
            <a:extLst>
              <a:ext uri="{FF2B5EF4-FFF2-40B4-BE49-F238E27FC236}">
                <a16:creationId xmlns:a16="http://schemas.microsoft.com/office/drawing/2014/main" id="{2ED91855-D047-4F23-AE54-E27BE6561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14" y="193164"/>
            <a:ext cx="4195540" cy="296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0CA1F0-4D91-4A54-9A76-C0EE4B94706E}"/>
              </a:ext>
            </a:extLst>
          </p:cNvPr>
          <p:cNvSpPr txBox="1"/>
          <p:nvPr/>
        </p:nvSpPr>
        <p:spPr>
          <a:xfrm>
            <a:off x="298346" y="3163041"/>
            <a:ext cx="717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rất nhiều những cảnh đẹp, danh lam thắng cảnh của quê h</a:t>
            </a:r>
            <a:r>
              <a:rPr lang="vi-VN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đất n</a:t>
            </a:r>
            <a:r>
              <a:rPr lang="vi-VN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khiến chúng ta tự hào. Quanh Hà Nội của chúng ta có những cảnh đẹp nổi tiếng nào? Cô trò mình cùng tìm hiểu trong hoạt động tiếp theo nhé!</a:t>
            </a:r>
          </a:p>
        </p:txBody>
      </p:sp>
    </p:spTree>
    <p:extLst>
      <p:ext uri="{BB962C8B-B14F-4D97-AF65-F5344CB8AC3E}">
        <p14:creationId xmlns:p14="http://schemas.microsoft.com/office/powerpoint/2010/main" val="9320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375</Words>
  <Application>Microsoft Office PowerPoint</Application>
  <PresentationFormat>On-screen Show (16:9)</PresentationFormat>
  <Paragraphs>38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Times New Roman</vt:lpstr>
      <vt:lpstr>等线</vt:lpstr>
      <vt:lpstr>Baloo 2</vt:lpstr>
      <vt:lpstr>UTM Cookies</vt:lpstr>
      <vt:lpstr>UTM Androgyne</vt:lpstr>
      <vt:lpstr>HP001 4 hàng</vt:lpstr>
      <vt:lpstr>Arial</vt:lpstr>
      <vt:lpstr>Pangolin</vt:lpstr>
      <vt:lpstr>HP001 5 hàng</vt:lpstr>
      <vt:lpstr>Microsoft YaHei</vt:lpstr>
      <vt:lpstr>SimSun</vt:lpstr>
      <vt:lpstr>Calibri</vt:lpstr>
      <vt:lpstr>Arial-Rounded</vt:lpstr>
      <vt:lpstr>SimSun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34</cp:revision>
  <dcterms:modified xsi:type="dcterms:W3CDTF">2022-04-04T02:09:57Z</dcterms:modified>
</cp:coreProperties>
</file>