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1"/>
  </p:notesMasterIdLst>
  <p:sldIdLst>
    <p:sldId id="2901" r:id="rId2"/>
    <p:sldId id="2902" r:id="rId3"/>
    <p:sldId id="303" r:id="rId4"/>
    <p:sldId id="316" r:id="rId5"/>
    <p:sldId id="2903" r:id="rId6"/>
    <p:sldId id="2904" r:id="rId7"/>
    <p:sldId id="304" r:id="rId8"/>
    <p:sldId id="314" r:id="rId9"/>
    <p:sldId id="315" r:id="rId10"/>
    <p:sldId id="2910" r:id="rId11"/>
    <p:sldId id="275" r:id="rId12"/>
    <p:sldId id="2911" r:id="rId13"/>
    <p:sldId id="2908" r:id="rId14"/>
    <p:sldId id="2912" r:id="rId15"/>
    <p:sldId id="2913" r:id="rId16"/>
    <p:sldId id="309" r:id="rId17"/>
    <p:sldId id="310" r:id="rId18"/>
    <p:sldId id="312" r:id="rId19"/>
    <p:sldId id="2914" r:id="rId20"/>
  </p:sldIdLst>
  <p:sldSz cx="9144000" cy="5143500" type="screen16x9"/>
  <p:notesSz cx="6858000" cy="9144000"/>
  <p:embeddedFontLst>
    <p:embeddedFont>
      <p:font typeface="等线" panose="02010600030101010101" pitchFamily="2" charset="-122"/>
      <p:regular r:id="rId22"/>
      <p:bold r:id="rId23"/>
    </p:embeddedFont>
    <p:embeddedFont>
      <p:font typeface="微软雅黑" panose="020B0503020204020204" pitchFamily="34" charset="-122"/>
      <p:regular r:id="rId24"/>
      <p:bold r:id="rId25"/>
    </p:embeddedFont>
    <p:embeddedFont>
      <p:font typeface="宋体" panose="02010600030101010101" pitchFamily="2" charset="-122"/>
      <p:regular r:id="rId26"/>
    </p:embeddedFont>
    <p:embeddedFont>
      <p:font typeface="Baloo 2" panose="020B0604020202020204" charset="0"/>
      <p:regular r:id="rId27"/>
      <p:bold r:id="rId28"/>
    </p:embeddedFont>
    <p:embeddedFont>
      <p:font typeface="Calibri" panose="020F0502020204030204" pitchFamily="34" charset="0"/>
      <p:regular r:id="rId29"/>
      <p:bold r:id="rId30"/>
      <p:italic r:id="rId31"/>
      <p:boldItalic r:id="rId32"/>
    </p:embeddedFont>
    <p:embeddedFont>
      <p:font typeface="Pangolin"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B47"/>
    <a:srgbClr val="00A651"/>
    <a:srgbClr val="1A8C54"/>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15"/>
  </p:normalViewPr>
  <p:slideViewPr>
    <p:cSldViewPr snapToGrid="0">
      <p:cViewPr varScale="1">
        <p:scale>
          <a:sx n="90" d="100"/>
          <a:sy n="90" d="100"/>
        </p:scale>
        <p:origin x="8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98193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67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867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9155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d1232f88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d1232f88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576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3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787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6458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4212134" y="2071547"/>
            <a:ext cx="4931512" cy="307147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11" y="-7050"/>
            <a:ext cx="4768588" cy="2356541"/>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rot="10800000">
            <a:off x="4345570" y="2181385"/>
            <a:ext cx="4826380" cy="30040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txBox="1">
            <a:spLocks noGrp="1"/>
          </p:cNvSpPr>
          <p:nvPr>
            <p:ph type="title"/>
          </p:nvPr>
        </p:nvSpPr>
        <p:spPr>
          <a:xfrm>
            <a:off x="2125950" y="1116275"/>
            <a:ext cx="4892100" cy="247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1502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2239155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81" r:id="rId1"/>
    <p:sldLayoutId id="2147483673" r:id="rId2"/>
    <p:sldLayoutId id="2147483686" r:id="rId3"/>
    <p:sldLayoutId id="214748368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
            <a:ext cx="9144000" cy="5177368"/>
          </a:xfrm>
          <a:prstGeom prst="rect">
            <a:avLst/>
          </a:prstGeom>
        </p:spPr>
      </p:pic>
      <p:sp>
        <p:nvSpPr>
          <p:cNvPr id="2" name="矩形 1"/>
          <p:cNvSpPr/>
          <p:nvPr/>
        </p:nvSpPr>
        <p:spPr>
          <a:xfrm>
            <a:off x="533815" y="411994"/>
            <a:ext cx="8265526" cy="215975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07" fontAlgn="base">
              <a:spcBef>
                <a:spcPct val="0"/>
              </a:spcBef>
              <a:spcAft>
                <a:spcPct val="0"/>
              </a:spcAft>
            </a:pPr>
            <a:endParaRPr lang="zh-CN" altLang="en-US" sz="1280">
              <a:solidFill>
                <a:prstClr val="white"/>
              </a:solidFill>
              <a:latin typeface="微软雅黑"/>
              <a:ea typeface="微软雅黑"/>
              <a:cs typeface="+mn-ea"/>
              <a:sym typeface="+mn-lt"/>
            </a:endParaRPr>
          </a:p>
        </p:txBody>
      </p:sp>
      <p:sp>
        <p:nvSpPr>
          <p:cNvPr id="6" name="文本框 8"/>
          <p:cNvSpPr txBox="1"/>
          <p:nvPr/>
        </p:nvSpPr>
        <p:spPr>
          <a:xfrm>
            <a:off x="407205" y="1093997"/>
            <a:ext cx="8392136" cy="795750"/>
          </a:xfrm>
          <a:prstGeom prst="rect">
            <a:avLst/>
          </a:prstGeom>
          <a:noFill/>
          <a:ln>
            <a:noFill/>
          </a:ln>
        </p:spPr>
        <p:txBody>
          <a:bodyPr wrap="square" lIns="0" tIns="0" rIns="0" bIns="0" anchor="ctr" anchorCtr="1">
            <a:noAutofit/>
          </a:bodyPr>
          <a:lstStyle/>
          <a:p>
            <a:pPr algn="ctr" defTabSz="685708">
              <a:defRPr/>
            </a:pPr>
            <a:r>
              <a:rPr lang="en-US" altLang="zh-CN" sz="4978" b="1" i="1">
                <a:solidFill>
                  <a:prstClr val="white"/>
                </a:solidFill>
                <a:latin typeface="Times New Roman" panose="02020603050405020304" pitchFamily="18" charset="0"/>
                <a:ea typeface="微软雅黑"/>
                <a:cs typeface="Times New Roman" panose="02020603050405020304" pitchFamily="18" charset="0"/>
                <a:sym typeface="+mn-lt"/>
              </a:rPr>
              <a:t>Chào mừng các con đến với tiết Hoạt động trải nghiệm</a:t>
            </a:r>
            <a:endParaRPr lang="zh-CN" altLang="en-US" sz="4978" b="1" i="1" dirty="0">
              <a:solidFill>
                <a:prstClr val="white"/>
              </a:solidFill>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3200067870"/>
      </p:ext>
    </p:extLst>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5F4DAE-71CD-414D-A312-1FD1CBE6D09A}"/>
              </a:ext>
            </a:extLst>
          </p:cNvPr>
          <p:cNvSpPr txBox="1"/>
          <p:nvPr/>
        </p:nvSpPr>
        <p:spPr>
          <a:xfrm>
            <a:off x="683242" y="1900748"/>
            <a:ext cx="8046089" cy="2246769"/>
          </a:xfrm>
          <a:prstGeom prst="rect">
            <a:avLst/>
          </a:prstGeom>
          <a:noFill/>
        </p:spPr>
        <p:txBody>
          <a:bodyPr wrap="square" rtlCol="0">
            <a:spAutoFit/>
          </a:bodyPr>
          <a:lstStyle/>
          <a:p>
            <a:pPr algn="just" defTabSz="685800">
              <a:buClrTx/>
              <a:defRPr/>
            </a:pPr>
            <a:r>
              <a:rPr lang="en-US" sz="2800" kern="1200">
                <a:solidFill>
                  <a:srgbClr val="0070C0"/>
                </a:solidFill>
                <a:latin typeface="Times New Roman" panose="02020603050405020304" pitchFamily="18" charset="0"/>
                <a:ea typeface="微软雅黑"/>
                <a:cs typeface="Times New Roman" panose="02020603050405020304" pitchFamily="18" charset="0"/>
              </a:rPr>
              <a:t>Các con ạ! Ý nghĩa ngày tết thật đặc biệt. Vì vậy, chúng ta nên tham gia cùng gia đình làm một số công việc phù hợp với khả năng trong dịp tết như: Dọn dẹp, trang hoàng nhà cửa, chuẩn bị phong bao lì xì, lau lá gói bánh trưng, lau và bày bàn thờ, chúc tết họ hàng,…</a:t>
            </a:r>
            <a:endParaRPr lang="en-US" sz="2800" kern="1200" dirty="0">
              <a:solidFill>
                <a:srgbClr val="0070C0"/>
              </a:solidFill>
              <a:latin typeface="Times New Roman" panose="02020603050405020304" pitchFamily="18" charset="0"/>
              <a:ea typeface="微软雅黑"/>
              <a:cs typeface="Times New Roman" panose="02020603050405020304" pitchFamily="18" charset="0"/>
            </a:endParaRPr>
          </a:p>
        </p:txBody>
      </p:sp>
      <p:sp>
        <p:nvSpPr>
          <p:cNvPr id="3" name="TextBox 2">
            <a:extLst>
              <a:ext uri="{FF2B5EF4-FFF2-40B4-BE49-F238E27FC236}">
                <a16:creationId xmlns:a16="http://schemas.microsoft.com/office/drawing/2014/main" id="{6C2DAA32-EE45-4AF0-8BF8-B1C21E35A2F7}"/>
              </a:ext>
            </a:extLst>
          </p:cNvPr>
          <p:cNvSpPr txBox="1"/>
          <p:nvPr/>
        </p:nvSpPr>
        <p:spPr>
          <a:xfrm>
            <a:off x="548955" y="628385"/>
            <a:ext cx="8180376" cy="954107"/>
          </a:xfrm>
          <a:prstGeom prst="rect">
            <a:avLst/>
          </a:prstGeom>
          <a:noFill/>
        </p:spPr>
        <p:txBody>
          <a:bodyPr wrap="square" rtlCol="0">
            <a:spAutoFit/>
          </a:bodyPr>
          <a:lstStyle/>
          <a:p>
            <a:pPr algn="just" defTabSz="685800">
              <a:buClrTx/>
              <a:defRPr/>
            </a:pPr>
            <a:r>
              <a:rPr lang="en-US" sz="2800" kern="1200">
                <a:solidFill>
                  <a:srgbClr val="0070C0"/>
                </a:solidFill>
                <a:latin typeface="Times New Roman" panose="02020603050405020304" pitchFamily="18" charset="0"/>
                <a:ea typeface="微软雅黑"/>
                <a:cs typeface="Times New Roman" panose="02020603050405020304" pitchFamily="18" charset="0"/>
              </a:rPr>
              <a:t>Ngoài những hoạt động trên, các con hãy kể thêm một số hoạt động mà chúng ta đã từng làm trong dịp tết nhé!</a:t>
            </a:r>
            <a:endParaRPr lang="en-US" sz="2800"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003095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0" name="Google Shape;1020;p44"/>
          <p:cNvGrpSpPr/>
          <p:nvPr/>
        </p:nvGrpSpPr>
        <p:grpSpPr>
          <a:xfrm>
            <a:off x="1832898" y="479778"/>
            <a:ext cx="5801491" cy="4071484"/>
            <a:chOff x="1540350" y="826005"/>
            <a:chExt cx="6259025" cy="3378825"/>
          </a:xfrm>
        </p:grpSpPr>
        <p:sp>
          <p:nvSpPr>
            <p:cNvPr id="1021" name="Google Shape;1021;p44"/>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4"/>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44"/>
          <p:cNvSpPr txBox="1">
            <a:spLocks noGrp="1"/>
          </p:cNvSpPr>
          <p:nvPr>
            <p:ph type="title"/>
          </p:nvPr>
        </p:nvSpPr>
        <p:spPr>
          <a:xfrm>
            <a:off x="2125950" y="1116275"/>
            <a:ext cx="4892100" cy="24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latin typeface="Times New Roman" panose="02020603050405020304" pitchFamily="18" charset="0"/>
                <a:cs typeface="Times New Roman" panose="02020603050405020304" pitchFamily="18" charset="0"/>
              </a:rPr>
              <a:t>Nêu cảm xúc của mình sau tham gia một số công việc giúp bố mẹ?</a:t>
            </a:r>
            <a:endParaRPr sz="4000" dirty="0">
              <a:latin typeface="Times New Roman" panose="02020603050405020304" pitchFamily="18" charset="0"/>
              <a:cs typeface="Times New Roman" panose="02020603050405020304" pitchFamily="18" charset="0"/>
            </a:endParaRPr>
          </a:p>
        </p:txBody>
      </p:sp>
      <p:grpSp>
        <p:nvGrpSpPr>
          <p:cNvPr id="1024" name="Google Shape;1024;p44"/>
          <p:cNvGrpSpPr/>
          <p:nvPr/>
        </p:nvGrpSpPr>
        <p:grpSpPr>
          <a:xfrm>
            <a:off x="6389189" y="3344337"/>
            <a:ext cx="1315564" cy="1118517"/>
            <a:chOff x="1168000" y="1750950"/>
            <a:chExt cx="405425" cy="344700"/>
          </a:xfrm>
        </p:grpSpPr>
        <p:sp>
          <p:nvSpPr>
            <p:cNvPr id="1025"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44"/>
          <p:cNvGrpSpPr/>
          <p:nvPr/>
        </p:nvGrpSpPr>
        <p:grpSpPr>
          <a:xfrm>
            <a:off x="1314518" y="508000"/>
            <a:ext cx="1387205" cy="1161840"/>
            <a:chOff x="2391350" y="3583000"/>
            <a:chExt cx="571525" cy="478675"/>
          </a:xfrm>
        </p:grpSpPr>
        <p:sp>
          <p:nvSpPr>
            <p:cNvPr id="1033"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4"/>
          <p:cNvGrpSpPr/>
          <p:nvPr/>
        </p:nvGrpSpPr>
        <p:grpSpPr>
          <a:xfrm>
            <a:off x="7558957" y="3120697"/>
            <a:ext cx="653616" cy="895336"/>
            <a:chOff x="1731150" y="1748550"/>
            <a:chExt cx="228625" cy="313175"/>
          </a:xfrm>
        </p:grpSpPr>
        <p:sp>
          <p:nvSpPr>
            <p:cNvPr id="1043"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023;p44">
            <a:extLst>
              <a:ext uri="{FF2B5EF4-FFF2-40B4-BE49-F238E27FC236}">
                <a16:creationId xmlns:a16="http://schemas.microsoft.com/office/drawing/2014/main" id="{8437AD9D-2EC1-4DEA-B53E-579792D3D2AA}"/>
              </a:ext>
            </a:extLst>
          </p:cNvPr>
          <p:cNvSpPr txBox="1">
            <a:spLocks/>
          </p:cNvSpPr>
          <p:nvPr/>
        </p:nvSpPr>
        <p:spPr>
          <a:xfrm>
            <a:off x="2209020" y="1130455"/>
            <a:ext cx="4892100" cy="247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1pPr>
            <a:lvl2pPr marR="0" lvl="1"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2pPr>
            <a:lvl3pPr marR="0" lvl="2"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3pPr>
            <a:lvl4pPr marR="0" lvl="3"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4pPr>
            <a:lvl5pPr marR="0" lvl="4"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5pPr>
            <a:lvl6pPr marR="0" lvl="5"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6pPr>
            <a:lvl7pPr marR="0" lvl="6"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7pPr>
            <a:lvl8pPr marR="0" lvl="7"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8pPr>
            <a:lvl9pPr marR="0" lvl="8"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9pPr>
          </a:lstStyle>
          <a:p>
            <a:r>
              <a:rPr lang="en-US" sz="4000">
                <a:latin typeface="Times New Roman" panose="02020603050405020304" pitchFamily="18" charset="0"/>
                <a:cs typeface="Times New Roman" panose="02020603050405020304" pitchFamily="18" charset="0"/>
              </a:rPr>
              <a:t>Thái độ của bố mẹ như thế nào sau khi con hoàn thành xong công việc?</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Effect transition="in" filter="wipe(down)">
                                      <p:cBhvr>
                                        <p:cTn id="7" dur="500"/>
                                        <p:tgtEl>
                                          <p:spTgt spid="10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23"/>
                                        </p:tgtEl>
                                      </p:cBhvr>
                                    </p:animEffect>
                                    <p:set>
                                      <p:cBhvr>
                                        <p:cTn id="12" dur="1" fill="hold">
                                          <p:stCondLst>
                                            <p:cond delay="499"/>
                                          </p:stCondLst>
                                        </p:cTn>
                                        <p:tgtEl>
                                          <p:spTgt spid="10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P spid="1023" grpId="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2DAA32-EE45-4AF0-8BF8-B1C21E35A2F7}"/>
              </a:ext>
            </a:extLst>
          </p:cNvPr>
          <p:cNvSpPr txBox="1"/>
          <p:nvPr/>
        </p:nvSpPr>
        <p:spPr>
          <a:xfrm>
            <a:off x="548955" y="628385"/>
            <a:ext cx="8180376" cy="1815882"/>
          </a:xfrm>
          <a:prstGeom prst="rect">
            <a:avLst/>
          </a:prstGeom>
          <a:noFill/>
        </p:spPr>
        <p:txBody>
          <a:bodyPr wrap="square" rtlCol="0">
            <a:spAutoFit/>
          </a:bodyPr>
          <a:lstStyle/>
          <a:p>
            <a:pPr defTabSz="685800">
              <a:buClrTx/>
              <a:defRPr/>
            </a:pPr>
            <a:r>
              <a:rPr lang="en-US" sz="2800" kern="1200">
                <a:solidFill>
                  <a:srgbClr val="0070C0"/>
                </a:solidFill>
                <a:latin typeface="Times New Roman" panose="02020603050405020304" pitchFamily="18" charset="0"/>
                <a:ea typeface="微软雅黑"/>
                <a:cs typeface="Times New Roman" panose="02020603050405020304" pitchFamily="18" charset="0"/>
              </a:rPr>
              <a:t>Cô nghĩ rằng khi các con giúp bố mẹ một số công việc nhà để đón tết thì chúng mình sẽ cảm thấy rất vui, hào hứng, hạnh phúc và đặc biệt là cảm nhận được tình yêu thương đấy các con ạ!</a:t>
            </a:r>
            <a:endParaRPr lang="en-US" sz="2800"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037154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Liên hệ</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7493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9F9151-66CF-3547-8630-4B94FA660C2A}"/>
              </a:ext>
            </a:extLst>
          </p:cNvPr>
          <p:cNvSpPr txBox="1"/>
          <p:nvPr/>
        </p:nvSpPr>
        <p:spPr>
          <a:xfrm>
            <a:off x="627538" y="640275"/>
            <a:ext cx="8011965" cy="1077218"/>
          </a:xfrm>
          <a:prstGeom prst="rect">
            <a:avLst/>
          </a:prstGeom>
          <a:noFill/>
        </p:spPr>
        <p:txBody>
          <a:bodyPr wrap="square" rtlCol="0">
            <a:spAutoFit/>
          </a:bodyPr>
          <a:lstStyle/>
          <a:p>
            <a:pPr algn="just"/>
            <a:r>
              <a:rPr lang="en-US" sz="3200">
                <a:solidFill>
                  <a:srgbClr val="0070C0"/>
                </a:solidFill>
                <a:latin typeface="Times New Roman" panose="02020603050405020304" pitchFamily="18" charset="0"/>
                <a:cs typeface="Times New Roman" panose="02020603050405020304" pitchFamily="18" charset="0"/>
              </a:rPr>
              <a:t>Mời các con cùng tham gia trò chơi: “Nhìn hành động, đoán việc làm”</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6F8D55-31E1-2E4D-976A-F3B85C3D4137}"/>
              </a:ext>
            </a:extLst>
          </p:cNvPr>
          <p:cNvSpPr txBox="1"/>
          <p:nvPr/>
        </p:nvSpPr>
        <p:spPr>
          <a:xfrm>
            <a:off x="627538" y="1634955"/>
            <a:ext cx="8257549" cy="1077218"/>
          </a:xfrm>
          <a:prstGeom prst="rect">
            <a:avLst/>
          </a:prstGeom>
          <a:noFill/>
        </p:spPr>
        <p:txBody>
          <a:bodyPr wrap="square" rtlCol="0">
            <a:spAutoFit/>
          </a:bodyPr>
          <a:lstStyle/>
          <a:p>
            <a:pPr algn="just"/>
            <a:r>
              <a:rPr lang="en-US" sz="3200">
                <a:solidFill>
                  <a:srgbClr val="0070C0"/>
                </a:solidFill>
                <a:latin typeface="Times New Roman" panose="02020603050405020304" pitchFamily="18" charset="0"/>
                <a:cs typeface="Times New Roman" panose="02020603050405020304" pitchFamily="18" charset="0"/>
              </a:rPr>
              <a:t>Chúng mình cùng dự đoán các hoạt động ngày tết trong trò chơi sau nhé!</a:t>
            </a:r>
            <a:endParaRPr lang="vi-VN" sz="3200" dirty="0">
              <a:solidFill>
                <a:srgbClr val="0070C0"/>
              </a:solidFill>
              <a:latin typeface="Times New Roman" panose="02020603050405020304" pitchFamily="18" charset="0"/>
              <a:cs typeface="Times New Roman" panose="02020603050405020304" pitchFamily="18" charset="0"/>
            </a:endParaRPr>
          </a:p>
        </p:txBody>
      </p:sp>
      <p:pic>
        <p:nvPicPr>
          <p:cNvPr id="4098" name="Picture 2" descr="Hoa đào nở vào mùa nào ? Đọc bài Làm việc thật là vui Quanh">
            <a:extLst>
              <a:ext uri="{FF2B5EF4-FFF2-40B4-BE49-F238E27FC236}">
                <a16:creationId xmlns:a16="http://schemas.microsoft.com/office/drawing/2014/main" id="{D038C040-CC99-5E4E-AFB8-E1A7A4CBB16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137" y="2451869"/>
            <a:ext cx="4233863"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3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Vận dụng</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183648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9F9151-66CF-3547-8630-4B94FA660C2A}"/>
              </a:ext>
            </a:extLst>
          </p:cNvPr>
          <p:cNvSpPr txBox="1"/>
          <p:nvPr/>
        </p:nvSpPr>
        <p:spPr>
          <a:xfrm>
            <a:off x="627538" y="861359"/>
            <a:ext cx="8011965" cy="1077218"/>
          </a:xfrm>
          <a:prstGeom prst="rect">
            <a:avLst/>
          </a:prstGeom>
          <a:noFill/>
        </p:spPr>
        <p:txBody>
          <a:bodyPr wrap="square" rtlCol="0">
            <a:spAutoFit/>
          </a:bodyPr>
          <a:lstStyle/>
          <a:p>
            <a:pPr algn="just"/>
            <a:r>
              <a:rPr lang="vi-VN" sz="3200" dirty="0">
                <a:solidFill>
                  <a:srgbClr val="0070C0"/>
                </a:solidFill>
                <a:latin typeface="+mj-lt"/>
              </a:rPr>
              <a:t>- Cùng bố mẹ xem lịch và đánh dấu ngày Tết Nguyên đán năm nay.</a:t>
            </a:r>
          </a:p>
        </p:txBody>
      </p:sp>
      <p:sp>
        <p:nvSpPr>
          <p:cNvPr id="11" name="TextBox 10">
            <a:extLst>
              <a:ext uri="{FF2B5EF4-FFF2-40B4-BE49-F238E27FC236}">
                <a16:creationId xmlns:a16="http://schemas.microsoft.com/office/drawing/2014/main" id="{4E6F8D55-31E1-2E4D-976A-F3B85C3D4137}"/>
              </a:ext>
            </a:extLst>
          </p:cNvPr>
          <p:cNvSpPr txBox="1"/>
          <p:nvPr/>
        </p:nvSpPr>
        <p:spPr>
          <a:xfrm>
            <a:off x="627538" y="1856039"/>
            <a:ext cx="8257549" cy="1077218"/>
          </a:xfrm>
          <a:prstGeom prst="rect">
            <a:avLst/>
          </a:prstGeom>
          <a:noFill/>
        </p:spPr>
        <p:txBody>
          <a:bodyPr wrap="square" rtlCol="0">
            <a:spAutoFit/>
          </a:bodyPr>
          <a:lstStyle/>
          <a:p>
            <a:pPr algn="just"/>
            <a:r>
              <a:rPr lang="vi-VN" sz="3200" dirty="0">
                <a:solidFill>
                  <a:srgbClr val="0070C0"/>
                </a:solidFill>
                <a:latin typeface="+mj-lt"/>
              </a:rPr>
              <a:t>- Tìm hiểu về phong tục truyền thống ngày Tết quê em.</a:t>
            </a:r>
          </a:p>
        </p:txBody>
      </p:sp>
      <p:pic>
        <p:nvPicPr>
          <p:cNvPr id="7" name="Picture 6">
            <a:extLst>
              <a:ext uri="{FF2B5EF4-FFF2-40B4-BE49-F238E27FC236}">
                <a16:creationId xmlns:a16="http://schemas.microsoft.com/office/drawing/2014/main" id="{A2608109-791D-0240-B36D-0723253B20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85" b="92652" l="3659" r="92276">
                        <a14:foregroundMark x1="4065" y1="80192" x2="4065" y2="80192"/>
                        <a14:foregroundMark x1="7724" y1="77955" x2="54065" y2="47604"/>
                        <a14:foregroundMark x1="54065" y1="47604" x2="62195" y2="39297"/>
                        <a14:foregroundMark x1="62195" y1="38978" x2="55691" y2="50479"/>
                        <a14:foregroundMark x1="55691" y1="50479" x2="55691" y2="51438"/>
                        <a14:foregroundMark x1="55691" y1="51118" x2="56504" y2="76677"/>
                        <a14:foregroundMark x1="56504" y1="76677" x2="65041" y2="88179"/>
                        <a14:foregroundMark x1="65041" y1="88179" x2="73577" y2="92652"/>
                        <a14:foregroundMark x1="89837" y1="51118" x2="92276" y2="26518"/>
                        <a14:foregroundMark x1="83740" y1="26518" x2="35366" y2="38019"/>
                        <a14:foregroundMark x1="35366" y1="39617" x2="35772" y2="50479"/>
                        <a14:foregroundMark x1="35772" y1="49840" x2="42276" y2="38658"/>
                        <a14:foregroundMark x1="42276" y1="38658" x2="42276" y2="44409"/>
                        <a14:foregroundMark x1="39431" y1="84345" x2="42276" y2="72204"/>
                        <a14:foregroundMark x1="7724" y1="57508" x2="7724" y2="57508"/>
                        <a14:foregroundMark x1="7724" y1="57508" x2="17073" y2="21086"/>
                        <a14:foregroundMark x1="60976" y1="19808" x2="76829" y2="20128"/>
                        <a14:foregroundMark x1="76829" y1="20128" x2="90244" y2="23642"/>
                        <a14:foregroundMark x1="90244" y1="23323" x2="28862" y2="15016"/>
                      </a14:backgroundRemoval>
                    </a14:imgEffect>
                    <a14:imgEffect>
                      <a14:sharpenSoften amount="57000"/>
                    </a14:imgEffect>
                  </a14:imgLayer>
                </a14:imgProps>
              </a:ext>
            </a:extLst>
          </a:blip>
          <a:stretch>
            <a:fillRect/>
          </a:stretch>
        </p:blipFill>
        <p:spPr>
          <a:xfrm>
            <a:off x="6794545" y="2571750"/>
            <a:ext cx="1844958" cy="2347446"/>
          </a:xfrm>
          <a:prstGeom prst="rect">
            <a:avLst/>
          </a:prstGeom>
        </p:spPr>
      </p:pic>
      <p:pic>
        <p:nvPicPr>
          <p:cNvPr id="4098" name="Picture 2" descr="Hoa đào nở vào mùa nào ? Đọc bài Làm việc thật là vui Quanh">
            <a:extLst>
              <a:ext uri="{FF2B5EF4-FFF2-40B4-BE49-F238E27FC236}">
                <a16:creationId xmlns:a16="http://schemas.microsoft.com/office/drawing/2014/main" id="{D038C040-CC99-5E4E-AFB8-E1A7A4CBB16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890" y="3066162"/>
            <a:ext cx="4233863"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BDE095-3F68-F249-AA10-DC51C4A8E467}"/>
              </a:ext>
            </a:extLst>
          </p:cNvPr>
          <p:cNvSpPr/>
          <p:nvPr/>
        </p:nvSpPr>
        <p:spPr>
          <a:xfrm>
            <a:off x="764429" y="378862"/>
            <a:ext cx="8135022" cy="2219838"/>
          </a:xfrm>
          <a:prstGeom prst="rect">
            <a:avLst/>
          </a:prstGeom>
        </p:spPr>
        <p:txBody>
          <a:bodyPr wrap="square">
            <a:spAutoFit/>
          </a:bodyPr>
          <a:lstStyle/>
          <a:p>
            <a:pPr lvl="0">
              <a:lnSpc>
                <a:spcPct val="150000"/>
              </a:lnSpc>
            </a:pPr>
            <a:r>
              <a:rPr lang="en-US" sz="3200">
                <a:solidFill>
                  <a:srgbClr val="FF0000"/>
                </a:solidFill>
                <a:latin typeface="Times New Roman" panose="02020603050405020304" pitchFamily="18" charset="0"/>
                <a:cs typeface="Times New Roman" panose="02020603050405020304" pitchFamily="18" charset="0"/>
              </a:rPr>
              <a:t>Con hãy </a:t>
            </a:r>
            <a:r>
              <a:rPr lang="en-US" sz="3200" dirty="0">
                <a:solidFill>
                  <a:srgbClr val="FF0000"/>
                </a:solidFill>
                <a:latin typeface="Times New Roman" panose="02020603050405020304" pitchFamily="18" charset="0"/>
                <a:cs typeface="Times New Roman" panose="02020603050405020304" pitchFamily="18" charset="0"/>
              </a:rPr>
              <a:t>g</a:t>
            </a:r>
            <a:r>
              <a:rPr lang="en-US" sz="3200">
                <a:solidFill>
                  <a:srgbClr val="FF0000"/>
                </a:solidFill>
                <a:latin typeface="Times New Roman" panose="02020603050405020304" pitchFamily="18" charset="0"/>
                <a:cs typeface="Times New Roman" panose="02020603050405020304" pitchFamily="18" charset="0"/>
              </a:rPr>
              <a:t>ấp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vẽ</a:t>
            </a:r>
            <a:r>
              <a:rPr lang="en-US" sz="3200" dirty="0">
                <a:solidFill>
                  <a:srgbClr val="FF0000"/>
                </a:solidFill>
                <a:latin typeface="Times New Roman" panose="02020603050405020304" pitchFamily="18" charset="0"/>
                <a:cs typeface="Times New Roman" panose="02020603050405020304" pitchFamily="18" charset="0"/>
              </a:rPr>
              <a:t> bao </a:t>
            </a:r>
            <a:r>
              <a:rPr lang="en-US" sz="3200" err="1">
                <a:solidFill>
                  <a:srgbClr val="FF0000"/>
                </a:solidFill>
                <a:latin typeface="Times New Roman" panose="02020603050405020304" pitchFamily="18" charset="0"/>
                <a:cs typeface="Times New Roman" panose="02020603050405020304" pitchFamily="18" charset="0"/>
              </a:rPr>
              <a:t>lì</a:t>
            </a:r>
            <a:r>
              <a:rPr lang="en-US" sz="3200">
                <a:solidFill>
                  <a:srgbClr val="FF0000"/>
                </a:solidFill>
                <a:latin typeface="Times New Roman" panose="02020603050405020304" pitchFamily="18" charset="0"/>
                <a:cs typeface="Times New Roman" panose="02020603050405020304" pitchFamily="18" charset="0"/>
              </a:rPr>
              <a:t> xì theo clip hướng dẫn sau. Sau đó nhờ bố mẹ hoặc người thân chụp ảnh lại và gửi cho cô nhé!</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82A05A4-A614-9047-806E-7DF31C01E39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1000"/>
                    </a14:imgEffect>
                  </a14:imgLayer>
                </a14:imgProps>
              </a:ext>
            </a:extLst>
          </a:blip>
          <a:stretch>
            <a:fillRect/>
          </a:stretch>
        </p:blipFill>
        <p:spPr>
          <a:xfrm>
            <a:off x="3848986" y="2088560"/>
            <a:ext cx="4783729" cy="2591390"/>
          </a:xfrm>
          <a:prstGeom prst="rect">
            <a:avLst/>
          </a:prstGeom>
        </p:spPr>
      </p:pic>
    </p:spTree>
    <p:extLst>
      <p:ext uri="{BB962C8B-B14F-4D97-AF65-F5344CB8AC3E}">
        <p14:creationId xmlns:p14="http://schemas.microsoft.com/office/powerpoint/2010/main" val="306873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9F9151-66CF-3547-8630-4B94FA660C2A}"/>
              </a:ext>
            </a:extLst>
          </p:cNvPr>
          <p:cNvSpPr txBox="1"/>
          <p:nvPr/>
        </p:nvSpPr>
        <p:spPr>
          <a:xfrm>
            <a:off x="418554" y="368831"/>
            <a:ext cx="8480896" cy="742511"/>
          </a:xfrm>
          <a:prstGeom prst="rect">
            <a:avLst/>
          </a:prstGeom>
          <a:noFill/>
        </p:spPr>
        <p:txBody>
          <a:bodyPr wrap="square" rtlCol="0">
            <a:spAutoFit/>
          </a:bodyPr>
          <a:lstStyle/>
          <a:p>
            <a:pPr algn="just">
              <a:lnSpc>
                <a:spcPct val="150000"/>
              </a:lnSpc>
            </a:pPr>
            <a:r>
              <a:rPr lang="vi-VN" sz="3200" dirty="0">
                <a:solidFill>
                  <a:srgbClr val="FF0000"/>
                </a:solidFill>
                <a:latin typeface="+mj-lt"/>
              </a:rPr>
              <a:t>Cùng người thân chuẩn bị các hoạt động đón Tết.</a:t>
            </a:r>
          </a:p>
        </p:txBody>
      </p:sp>
      <p:pic>
        <p:nvPicPr>
          <p:cNvPr id="1030" name="Picture 6" descr="Đón tết an toàn, khỏe mạnh">
            <a:extLst>
              <a:ext uri="{FF2B5EF4-FFF2-40B4-BE49-F238E27FC236}">
                <a16:creationId xmlns:a16="http://schemas.microsoft.com/office/drawing/2014/main" id="{F55CC6DE-4F96-B34C-BA94-F79E0CA41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146" y="1484305"/>
            <a:ext cx="3933495" cy="29501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ắt đầu chuỗi tranh TẾT mà bấy lâu nay tớ đã thực hiện cho các sản phẩm bao  lì xì. Cảm thấy up tr… | Vietnam art, Happy birthday illustration, Holiday  illustrations">
            <a:extLst>
              <a:ext uri="{FF2B5EF4-FFF2-40B4-BE49-F238E27FC236}">
                <a16:creationId xmlns:a16="http://schemas.microsoft.com/office/drawing/2014/main" id="{9DB4FC6D-DE32-C147-ABED-EC58AEE47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36" y="1484306"/>
            <a:ext cx="3157045" cy="295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2000"/>
                                        <p:tgtEl>
                                          <p:spTgt spid="1032"/>
                                        </p:tgtEl>
                                      </p:cBhvr>
                                    </p:animEffect>
                                    <p:anim calcmode="lin" valueType="num">
                                      <p:cBhvr>
                                        <p:cTn id="13" dur="2000" fill="hold"/>
                                        <p:tgtEl>
                                          <p:spTgt spid="1032"/>
                                        </p:tgtEl>
                                        <p:attrNameLst>
                                          <p:attrName>ppt_w</p:attrName>
                                        </p:attrNameLst>
                                      </p:cBhvr>
                                      <p:tavLst>
                                        <p:tav tm="0" fmla="#ppt_w*sin(2.5*pi*$)">
                                          <p:val>
                                            <p:fltVal val="0"/>
                                          </p:val>
                                        </p:tav>
                                        <p:tav tm="100000">
                                          <p:val>
                                            <p:fltVal val="1"/>
                                          </p:val>
                                        </p:tav>
                                      </p:tavLst>
                                    </p:anim>
                                    <p:anim calcmode="lin" valueType="num">
                                      <p:cBhvr>
                                        <p:cTn id="14" dur="2000" fill="hold"/>
                                        <p:tgtEl>
                                          <p:spTgt spid="103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2000"/>
                                        <p:tgtEl>
                                          <p:spTgt spid="1030"/>
                                        </p:tgtEl>
                                      </p:cBhvr>
                                    </p:animEffect>
                                    <p:anim calcmode="lin" valueType="num">
                                      <p:cBhvr>
                                        <p:cTn id="18" dur="2000" fill="hold"/>
                                        <p:tgtEl>
                                          <p:spTgt spid="1030"/>
                                        </p:tgtEl>
                                        <p:attrNameLst>
                                          <p:attrName>ppt_w</p:attrName>
                                        </p:attrNameLst>
                                      </p:cBhvr>
                                      <p:tavLst>
                                        <p:tav tm="0" fmla="#ppt_w*sin(2.5*pi*$)">
                                          <p:val>
                                            <p:fltVal val="0"/>
                                          </p:val>
                                        </p:tav>
                                        <p:tav tm="100000">
                                          <p:val>
                                            <p:fltVal val="1"/>
                                          </p:val>
                                        </p:tav>
                                      </p:tavLst>
                                    </p:anim>
                                    <p:anim calcmode="lin" valueType="num">
                                      <p:cBhvr>
                                        <p:cTn id="19"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
            <a:ext cx="9144000" cy="5177368"/>
          </a:xfrm>
          <a:prstGeom prst="rect">
            <a:avLst/>
          </a:prstGeom>
        </p:spPr>
      </p:pic>
      <p:sp>
        <p:nvSpPr>
          <p:cNvPr id="2" name="矩形 1"/>
          <p:cNvSpPr/>
          <p:nvPr/>
        </p:nvSpPr>
        <p:spPr>
          <a:xfrm>
            <a:off x="533815" y="411994"/>
            <a:ext cx="8265526" cy="215975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07" fontAlgn="base">
              <a:spcBef>
                <a:spcPct val="0"/>
              </a:spcBef>
              <a:spcAft>
                <a:spcPct val="0"/>
              </a:spcAft>
            </a:pPr>
            <a:endParaRPr lang="zh-CN" altLang="en-US" sz="1280">
              <a:solidFill>
                <a:prstClr val="white"/>
              </a:solidFill>
              <a:latin typeface="微软雅黑"/>
              <a:ea typeface="微软雅黑"/>
              <a:cs typeface="+mn-ea"/>
              <a:sym typeface="+mn-lt"/>
            </a:endParaRPr>
          </a:p>
        </p:txBody>
      </p:sp>
      <p:sp>
        <p:nvSpPr>
          <p:cNvPr id="6" name="文本框 8"/>
          <p:cNvSpPr txBox="1"/>
          <p:nvPr/>
        </p:nvSpPr>
        <p:spPr>
          <a:xfrm>
            <a:off x="407205" y="1093997"/>
            <a:ext cx="8392136" cy="795750"/>
          </a:xfrm>
          <a:prstGeom prst="rect">
            <a:avLst/>
          </a:prstGeom>
          <a:noFill/>
          <a:ln>
            <a:noFill/>
          </a:ln>
        </p:spPr>
        <p:txBody>
          <a:bodyPr wrap="square" lIns="0" tIns="0" rIns="0" bIns="0" anchor="ctr" anchorCtr="1">
            <a:noAutofit/>
          </a:bodyPr>
          <a:lstStyle/>
          <a:p>
            <a:pPr algn="ctr" defTabSz="685708">
              <a:defRPr/>
            </a:pPr>
            <a:endParaRPr lang="zh-CN" altLang="en-US" sz="4978" b="1" i="1" dirty="0">
              <a:solidFill>
                <a:prstClr val="white"/>
              </a:solidFill>
              <a:latin typeface="Times New Roman" panose="02020603050405020304" pitchFamily="18" charset="0"/>
              <a:ea typeface="微软雅黑"/>
              <a:cs typeface="Times New Roman" panose="02020603050405020304" pitchFamily="18" charset="0"/>
              <a:sym typeface="+mn-lt"/>
            </a:endParaRPr>
          </a:p>
        </p:txBody>
      </p:sp>
      <p:sp>
        <p:nvSpPr>
          <p:cNvPr id="5" name="TextBox 4">
            <a:extLst>
              <a:ext uri="{FF2B5EF4-FFF2-40B4-BE49-F238E27FC236}">
                <a16:creationId xmlns:a16="http://schemas.microsoft.com/office/drawing/2014/main" id="{46A65BC8-4153-47FA-9294-C984E9802FEE}"/>
              </a:ext>
            </a:extLst>
          </p:cNvPr>
          <p:cNvSpPr txBox="1"/>
          <p:nvPr/>
        </p:nvSpPr>
        <p:spPr>
          <a:xfrm>
            <a:off x="-163086" y="591850"/>
            <a:ext cx="9659328" cy="1590603"/>
          </a:xfrm>
          <a:prstGeom prst="rect">
            <a:avLst/>
          </a:prstGeom>
          <a:noFill/>
        </p:spPr>
        <p:txBody>
          <a:bodyPr wrap="square" lIns="66461" tIns="33230" rIns="66461" bIns="33230" rtlCol="0">
            <a:spAutoFit/>
          </a:bodyPr>
          <a:lstStyle/>
          <a:p>
            <a:pPr algn="ctr"/>
            <a:r>
              <a:rPr lang="en-US" sz="4950" b="1" i="1" dirty="0" err="1">
                <a:solidFill>
                  <a:schemeClr val="bg1"/>
                </a:solidFill>
                <a:latin typeface="Times New Roman" panose="02020603050405020304" pitchFamily="18" charset="0"/>
                <a:cs typeface="Times New Roman" panose="02020603050405020304" pitchFamily="18" charset="0"/>
              </a:rPr>
              <a:t>Tạm</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biệt</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và</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hẹn</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gặp</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lại</a:t>
            </a:r>
            <a:r>
              <a:rPr lang="en-US" sz="4950" b="1" i="1" dirty="0">
                <a:solidFill>
                  <a:schemeClr val="bg1"/>
                </a:solidFill>
                <a:latin typeface="Times New Roman" panose="02020603050405020304" pitchFamily="18" charset="0"/>
                <a:cs typeface="Times New Roman" panose="02020603050405020304" pitchFamily="18" charset="0"/>
              </a:rPr>
              <a:t> </a:t>
            </a:r>
          </a:p>
          <a:p>
            <a:pPr algn="ctr"/>
            <a:r>
              <a:rPr lang="en-US" sz="4950" b="1" i="1" dirty="0" err="1">
                <a:solidFill>
                  <a:schemeClr val="bg1"/>
                </a:solidFill>
                <a:latin typeface="Times New Roman" panose="02020603050405020304" pitchFamily="18" charset="0"/>
                <a:cs typeface="Times New Roman" panose="02020603050405020304" pitchFamily="18" charset="0"/>
              </a:rPr>
              <a:t>các</a:t>
            </a:r>
            <a:r>
              <a:rPr lang="en-US" sz="4950" b="1" i="1" dirty="0">
                <a:solidFill>
                  <a:schemeClr val="bg1"/>
                </a:solidFill>
                <a:latin typeface="Times New Roman" panose="02020603050405020304" pitchFamily="18" charset="0"/>
                <a:cs typeface="Times New Roman" panose="02020603050405020304" pitchFamily="18" charset="0"/>
              </a:rPr>
              <a:t> con </a:t>
            </a:r>
            <a:r>
              <a:rPr lang="en-US" sz="4950" b="1" i="1" dirty="0" err="1">
                <a:solidFill>
                  <a:schemeClr val="bg1"/>
                </a:solidFill>
                <a:latin typeface="Times New Roman" panose="02020603050405020304" pitchFamily="18" charset="0"/>
                <a:cs typeface="Times New Roman" panose="02020603050405020304" pitchFamily="18" charset="0"/>
              </a:rPr>
              <a:t>vào</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những</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tiết</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học</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sau</a:t>
            </a:r>
            <a:r>
              <a:rPr lang="en-US" sz="4950"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760755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dirty="0" err="1">
                <a:solidFill>
                  <a:srgbClr val="0070C0"/>
                </a:solidFill>
                <a:latin typeface="Times New Roman" panose="02020603050405020304" pitchFamily="18" charset="0"/>
                <a:ea typeface="微软雅黑"/>
                <a:cs typeface="Times New Roman" panose="02020603050405020304" pitchFamily="18" charset="0"/>
              </a:rPr>
              <a:t>Khởi</a:t>
            </a:r>
            <a:r>
              <a:rPr lang="en-US" sz="5400" b="1" kern="1200" dirty="0">
                <a:solidFill>
                  <a:srgbClr val="0070C0"/>
                </a:solidFill>
                <a:latin typeface="Times New Roman" panose="02020603050405020304" pitchFamily="18" charset="0"/>
                <a:ea typeface="微软雅黑"/>
                <a:cs typeface="Times New Roman" panose="02020603050405020304" pitchFamily="18" charset="0"/>
              </a:rPr>
              <a:t> </a:t>
            </a:r>
            <a:r>
              <a:rPr lang="en-US" sz="5400" b="1" kern="1200" dirty="0" err="1">
                <a:solidFill>
                  <a:srgbClr val="0070C0"/>
                </a:solidFill>
                <a:latin typeface="Times New Roman" panose="02020603050405020304" pitchFamily="18" charset="0"/>
                <a:ea typeface="微软雅黑"/>
                <a:cs typeface="Times New Roman" panose="02020603050405020304" pitchFamily="18" charset="0"/>
              </a:rPr>
              <a:t>động</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023998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E4A89A-5D84-744E-8DC4-4103894E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2"/>
            <a:ext cx="729244" cy="805560"/>
          </a:xfrm>
          <a:prstGeom prst="rect">
            <a:avLst/>
          </a:prstGeom>
        </p:spPr>
      </p:pic>
      <p:sp>
        <p:nvSpPr>
          <p:cNvPr id="3" name="TextBox 2">
            <a:extLst>
              <a:ext uri="{FF2B5EF4-FFF2-40B4-BE49-F238E27FC236}">
                <a16:creationId xmlns:a16="http://schemas.microsoft.com/office/drawing/2014/main" id="{1B686FDD-6B8A-144A-A583-7C95509128BD}"/>
              </a:ext>
            </a:extLst>
          </p:cNvPr>
          <p:cNvSpPr txBox="1"/>
          <p:nvPr/>
        </p:nvSpPr>
        <p:spPr>
          <a:xfrm>
            <a:off x="1338943" y="-201190"/>
            <a:ext cx="8077101" cy="1687963"/>
          </a:xfrm>
          <a:prstGeom prst="rect">
            <a:avLst/>
          </a:prstGeom>
          <a:noFill/>
        </p:spPr>
        <p:txBody>
          <a:bodyPr wrap="square" rtlCol="0">
            <a:spAutoFit/>
          </a:bodyPr>
          <a:lstStyle/>
          <a:p>
            <a:pPr>
              <a:lnSpc>
                <a:spcPct val="150000"/>
              </a:lnSpc>
            </a:pPr>
            <a:r>
              <a:rPr lang="en-US" sz="2400" b="1">
                <a:solidFill>
                  <a:srgbClr val="FF7C0A"/>
                </a:solidFill>
                <a:latin typeface="Times New Roman" panose="02020603050405020304" pitchFamily="18" charset="0"/>
                <a:cs typeface="Times New Roman" panose="02020603050405020304" pitchFamily="18" charset="0"/>
              </a:rPr>
              <a:t>         </a:t>
            </a:r>
            <a:endParaRPr lang="en-US" sz="2400" b="1" dirty="0">
              <a:solidFill>
                <a:srgbClr val="FF7C0A"/>
              </a:solidFill>
              <a:latin typeface="Times New Roman" panose="02020603050405020304" pitchFamily="18" charset="0"/>
              <a:cs typeface="Times New Roman" panose="02020603050405020304" pitchFamily="18" charset="0"/>
            </a:endParaRPr>
          </a:p>
          <a:p>
            <a:pPr>
              <a:lnSpc>
                <a:spcPct val="150000"/>
              </a:lnSpc>
            </a:pPr>
            <a:r>
              <a:rPr lang="en-US" sz="2400">
                <a:solidFill>
                  <a:schemeClr val="tx2">
                    <a:lumMod val="10000"/>
                  </a:schemeClr>
                </a:solidFill>
                <a:latin typeface="Times New Roman" panose="02020603050405020304" pitchFamily="18" charset="0"/>
                <a:cs typeface="Times New Roman" panose="02020603050405020304" pitchFamily="18" charset="0"/>
              </a:rPr>
              <a:t>Con hãy hát </a:t>
            </a:r>
            <a:r>
              <a:rPr lang="en-US" sz="2400" dirty="0" err="1">
                <a:solidFill>
                  <a:schemeClr val="tx2">
                    <a:lumMod val="10000"/>
                  </a:schemeClr>
                </a:solidFill>
                <a:latin typeface="Times New Roman" panose="02020603050405020304" pitchFamily="18" charset="0"/>
                <a:cs typeface="Times New Roman" panose="02020603050405020304" pitchFamily="18" charset="0"/>
              </a:rPr>
              <a:t>và</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vận</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err="1">
                <a:solidFill>
                  <a:schemeClr val="tx2">
                    <a:lumMod val="10000"/>
                  </a:schemeClr>
                </a:solidFill>
                <a:latin typeface="Times New Roman" panose="02020603050405020304" pitchFamily="18" charset="0"/>
                <a:cs typeface="Times New Roman" panose="02020603050405020304" pitchFamily="18" charset="0"/>
              </a:rPr>
              <a:t>động</a:t>
            </a:r>
            <a:r>
              <a:rPr lang="en-US" sz="2400">
                <a:solidFill>
                  <a:schemeClr val="tx2">
                    <a:lumMod val="10000"/>
                  </a:schemeClr>
                </a:solidFill>
                <a:latin typeface="Times New Roman" panose="02020603050405020304" pitchFamily="18" charset="0"/>
                <a:cs typeface="Times New Roman" panose="02020603050405020304" pitchFamily="18" charset="0"/>
              </a:rPr>
              <a:t> theo </a:t>
            </a:r>
            <a:r>
              <a:rPr lang="en-US" sz="2400" dirty="0" err="1">
                <a:solidFill>
                  <a:schemeClr val="tx2">
                    <a:lumMod val="10000"/>
                  </a:schemeClr>
                </a:solidFill>
                <a:latin typeface="Times New Roman" panose="02020603050405020304" pitchFamily="18" charset="0"/>
                <a:cs typeface="Times New Roman" panose="02020603050405020304" pitchFamily="18" charset="0"/>
              </a:rPr>
              <a:t>bài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hát</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chủ</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đề</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Ngày</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err="1">
                <a:solidFill>
                  <a:schemeClr val="tx2">
                    <a:lumMod val="10000"/>
                  </a:schemeClr>
                </a:solidFill>
                <a:latin typeface="Times New Roman" panose="02020603050405020304" pitchFamily="18" charset="0"/>
                <a:cs typeface="Times New Roman" panose="02020603050405020304" pitchFamily="18" charset="0"/>
              </a:rPr>
              <a:t>Tết</a:t>
            </a:r>
            <a:r>
              <a:rPr lang="en-US" sz="2400">
                <a:solidFill>
                  <a:schemeClr val="tx2">
                    <a:lumMod val="10000"/>
                  </a:schemeClr>
                </a:solidFill>
                <a:latin typeface="Times New Roman" panose="02020603050405020304" pitchFamily="18" charset="0"/>
                <a:cs typeface="Times New Roman" panose="02020603050405020304" pitchFamily="18" charset="0"/>
              </a:rPr>
              <a:t>”.</a:t>
            </a:r>
          </a:p>
          <a:p>
            <a:pPr>
              <a:lnSpc>
                <a:spcPct val="150000"/>
              </a:lnSpc>
            </a:pPr>
            <a:endParaRPr lang="en-US" sz="24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1D2E009-998C-B649-A37B-D5E1B65F2587}"/>
              </a:ext>
            </a:extLst>
          </p:cNvPr>
          <p:cNvPicPr>
            <a:picLocks noChangeAspect="1"/>
          </p:cNvPicPr>
          <p:nvPr/>
        </p:nvPicPr>
        <p:blipFill>
          <a:blip r:embed="rId3"/>
          <a:stretch>
            <a:fillRect/>
          </a:stretch>
        </p:blipFill>
        <p:spPr>
          <a:xfrm>
            <a:off x="1909160" y="1158949"/>
            <a:ext cx="5936971" cy="3625866"/>
          </a:xfrm>
          <a:prstGeom prst="rect">
            <a:avLst/>
          </a:prstGeom>
        </p:spPr>
      </p:pic>
    </p:spTree>
    <p:extLst>
      <p:ext uri="{BB962C8B-B14F-4D97-AF65-F5344CB8AC3E}">
        <p14:creationId xmlns:p14="http://schemas.microsoft.com/office/powerpoint/2010/main" val="24453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666A7-7977-934B-9550-0194017516FD}"/>
              </a:ext>
            </a:extLst>
          </p:cNvPr>
          <p:cNvSpPr/>
          <p:nvPr/>
        </p:nvSpPr>
        <p:spPr>
          <a:xfrm>
            <a:off x="664127" y="270502"/>
            <a:ext cx="8479873" cy="577850"/>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Bài hát nhắc đến mùa nào?</a:t>
            </a:r>
          </a:p>
        </p:txBody>
      </p:sp>
      <p:sp>
        <p:nvSpPr>
          <p:cNvPr id="4" name="Rectangle 3">
            <a:extLst>
              <a:ext uri="{FF2B5EF4-FFF2-40B4-BE49-F238E27FC236}">
                <a16:creationId xmlns:a16="http://schemas.microsoft.com/office/drawing/2014/main" id="{87EB8C38-6C9E-47C4-9CB2-75D1EDD16147}"/>
              </a:ext>
            </a:extLst>
          </p:cNvPr>
          <p:cNvSpPr/>
          <p:nvPr/>
        </p:nvSpPr>
        <p:spPr>
          <a:xfrm>
            <a:off x="664127" y="667452"/>
            <a:ext cx="8479873" cy="577850"/>
          </a:xfrm>
          <a:prstGeom prst="rect">
            <a:avLst/>
          </a:prstGeom>
        </p:spPr>
        <p:txBody>
          <a:bodyPr wrap="square">
            <a:spAutoFit/>
          </a:bodyPr>
          <a:lstStyle/>
          <a:p>
            <a:pPr lvl="0">
              <a:lnSpc>
                <a:spcPct val="150000"/>
              </a:lnSpc>
            </a:pPr>
            <a:r>
              <a:rPr lang="en-US" sz="2400">
                <a:solidFill>
                  <a:srgbClr val="E3E7EA">
                    <a:lumMod val="10000"/>
                  </a:srgbClr>
                </a:solidFill>
                <a:latin typeface="Times New Roman" panose="02020603050405020304" pitchFamily="18" charset="0"/>
                <a:cs typeface="Times New Roman" panose="02020603050405020304" pitchFamily="18" charset="0"/>
              </a:rPr>
              <a:t>Bài hát nhắc đến mùa xuân.</a:t>
            </a:r>
          </a:p>
        </p:txBody>
      </p:sp>
      <p:sp>
        <p:nvSpPr>
          <p:cNvPr id="5" name="Rectangle 4">
            <a:extLst>
              <a:ext uri="{FF2B5EF4-FFF2-40B4-BE49-F238E27FC236}">
                <a16:creationId xmlns:a16="http://schemas.microsoft.com/office/drawing/2014/main" id="{5EBD8B36-B1F6-4A2A-8820-8D382751D4D2}"/>
              </a:ext>
            </a:extLst>
          </p:cNvPr>
          <p:cNvSpPr/>
          <p:nvPr/>
        </p:nvSpPr>
        <p:spPr>
          <a:xfrm>
            <a:off x="579066" y="1213403"/>
            <a:ext cx="8479873" cy="3349956"/>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Các con ạ! Mùa xuân là mùa trăm hoa đua nở, mùa của cây cối đâm trồi nảy lộc, mùa của tết đoàn viên. Có bánh trưng, có cành mai, cành đào, có những lời chúc, tiếng cười của nhà nhà, người người sum họp, ấm áp.</a:t>
            </a:r>
          </a:p>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Vậy trong ngày tết, con và gia đình thường làm những hoạt động nào? Cô trò mình cùng tìm hiểu trong tiết học ngày hôm nay nhé!</a:t>
            </a:r>
          </a:p>
        </p:txBody>
      </p:sp>
    </p:spTree>
    <p:extLst>
      <p:ext uri="{BB962C8B-B14F-4D97-AF65-F5344CB8AC3E}">
        <p14:creationId xmlns:p14="http://schemas.microsoft.com/office/powerpoint/2010/main" val="28127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85909-FE7B-4344-9AB9-1C1655D64CB0}"/>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227531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Khám phá</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55515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E7CABE-7C5A-D74C-8189-BA0AE44A9FC3}"/>
              </a:ext>
            </a:extLst>
          </p:cNvPr>
          <p:cNvPicPr>
            <a:picLocks noChangeAspect="1"/>
          </p:cNvPicPr>
          <p:nvPr/>
        </p:nvPicPr>
        <p:blipFill>
          <a:blip r:embed="rId2"/>
          <a:stretch>
            <a:fillRect/>
          </a:stretch>
        </p:blipFill>
        <p:spPr>
          <a:xfrm>
            <a:off x="1557150" y="1198179"/>
            <a:ext cx="6029700" cy="3472356"/>
          </a:xfrm>
          <a:prstGeom prst="rect">
            <a:avLst/>
          </a:prstGeom>
        </p:spPr>
      </p:pic>
      <p:sp>
        <p:nvSpPr>
          <p:cNvPr id="2" name="Rectangle 1">
            <a:extLst>
              <a:ext uri="{FF2B5EF4-FFF2-40B4-BE49-F238E27FC236}">
                <a16:creationId xmlns:a16="http://schemas.microsoft.com/office/drawing/2014/main" id="{DD0666A7-7977-934B-9550-0194017516FD}"/>
              </a:ext>
            </a:extLst>
          </p:cNvPr>
          <p:cNvSpPr/>
          <p:nvPr/>
        </p:nvSpPr>
        <p:spPr>
          <a:xfrm>
            <a:off x="664127" y="270502"/>
            <a:ext cx="8479873" cy="579967"/>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cùng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Tết</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B0A9DE-70B6-5F4E-8264-E68174101AFF}"/>
              </a:ext>
            </a:extLst>
          </p:cNvPr>
          <p:cNvSpPr/>
          <p:nvPr/>
        </p:nvSpPr>
        <p:spPr>
          <a:xfrm>
            <a:off x="664127" y="270502"/>
            <a:ext cx="8479873" cy="577850"/>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a:t>
            </a:r>
          </a:p>
        </p:txBody>
      </p:sp>
      <p:pic>
        <p:nvPicPr>
          <p:cNvPr id="2050" name="Picture 2" descr="Dọn dẹp nhà cửa">
            <a:extLst>
              <a:ext uri="{FF2B5EF4-FFF2-40B4-BE49-F238E27FC236}">
                <a16:creationId xmlns:a16="http://schemas.microsoft.com/office/drawing/2014/main" id="{EE74670A-1C3F-6E46-8A74-C16F842557B1}"/>
              </a:ext>
            </a:extLst>
          </p:cNvPr>
          <p:cNvPicPr>
            <a:picLocks noChangeAspect="1" noChangeArrowheads="1"/>
          </p:cNvPicPr>
          <p:nvPr/>
        </p:nvPicPr>
        <p:blipFill>
          <a:blip r:embed="rId2">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384163" y="1147954"/>
            <a:ext cx="4172072" cy="26857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guyễn Hồng Nhung và con đi chợ Tết - VnExpress Giải trí">
            <a:extLst>
              <a:ext uri="{FF2B5EF4-FFF2-40B4-BE49-F238E27FC236}">
                <a16:creationId xmlns:a16="http://schemas.microsoft.com/office/drawing/2014/main" id="{4BF30AAC-BDCA-C144-B5F5-39428A45F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71" y="1147954"/>
            <a:ext cx="4028666" cy="26857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6BCFD50-3785-534F-9DE4-2D316141AB9D}"/>
              </a:ext>
            </a:extLst>
          </p:cNvPr>
          <p:cNvSpPr/>
          <p:nvPr/>
        </p:nvSpPr>
        <p:spPr>
          <a:xfrm>
            <a:off x="1233000" y="3866677"/>
            <a:ext cx="2984819" cy="6626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latin typeface="+mj-lt"/>
              </a:rPr>
              <a:t>Dọn dẹp nhà cửa</a:t>
            </a:r>
          </a:p>
        </p:txBody>
      </p:sp>
      <p:sp>
        <p:nvSpPr>
          <p:cNvPr id="7" name="Rectangle: Rounded Corners 6">
            <a:extLst>
              <a:ext uri="{FF2B5EF4-FFF2-40B4-BE49-F238E27FC236}">
                <a16:creationId xmlns:a16="http://schemas.microsoft.com/office/drawing/2014/main" id="{5518C695-926F-424E-95E2-D2A27FC804B6}"/>
              </a:ext>
            </a:extLst>
          </p:cNvPr>
          <p:cNvSpPr/>
          <p:nvPr/>
        </p:nvSpPr>
        <p:spPr>
          <a:xfrm>
            <a:off x="5776726" y="3931917"/>
            <a:ext cx="1937554" cy="60236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latin typeface="+mj-lt"/>
              </a:rPr>
              <a:t>Đi chợ Tết</a:t>
            </a:r>
          </a:p>
        </p:txBody>
      </p:sp>
    </p:spTree>
    <p:extLst>
      <p:ext uri="{BB962C8B-B14F-4D97-AF65-F5344CB8AC3E}">
        <p14:creationId xmlns:p14="http://schemas.microsoft.com/office/powerpoint/2010/main" val="36556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164DAC7-4006-504B-BB16-D18AF5D78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48" y="961695"/>
            <a:ext cx="4204951" cy="28056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iao thừa là gì? Những phong tục truyền thống cần biết">
            <a:extLst>
              <a:ext uri="{FF2B5EF4-FFF2-40B4-BE49-F238E27FC236}">
                <a16:creationId xmlns:a16="http://schemas.microsoft.com/office/drawing/2014/main" id="{102FA9FF-F9E7-E148-B7A6-809354C37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164" y="1078625"/>
            <a:ext cx="4014788"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5">
            <a:extLst>
              <a:ext uri="{FF2B5EF4-FFF2-40B4-BE49-F238E27FC236}">
                <a16:creationId xmlns:a16="http://schemas.microsoft.com/office/drawing/2014/main" id="{6BE48AE3-C134-C94D-8D57-3957F48C13AD}"/>
              </a:ext>
            </a:extLst>
          </p:cNvPr>
          <p:cNvSpPr/>
          <p:nvPr/>
        </p:nvSpPr>
        <p:spPr>
          <a:xfrm>
            <a:off x="1368673" y="3849313"/>
            <a:ext cx="2713472" cy="72886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Gói bánh chưng</a:t>
            </a:r>
          </a:p>
        </p:txBody>
      </p:sp>
      <p:sp>
        <p:nvSpPr>
          <p:cNvPr id="5" name="Rectangle: Rounded Corners 6">
            <a:extLst>
              <a:ext uri="{FF2B5EF4-FFF2-40B4-BE49-F238E27FC236}">
                <a16:creationId xmlns:a16="http://schemas.microsoft.com/office/drawing/2014/main" id="{AF61B87F-6083-324B-9263-4DBF85CDA1F4}"/>
              </a:ext>
            </a:extLst>
          </p:cNvPr>
          <p:cNvSpPr/>
          <p:nvPr/>
        </p:nvSpPr>
        <p:spPr>
          <a:xfrm>
            <a:off x="5456061" y="3917565"/>
            <a:ext cx="2578884" cy="6626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Đón giao thừa</a:t>
            </a:r>
          </a:p>
        </p:txBody>
      </p:sp>
    </p:spTree>
    <p:extLst>
      <p:ext uri="{BB962C8B-B14F-4D97-AF65-F5344CB8AC3E}">
        <p14:creationId xmlns:p14="http://schemas.microsoft.com/office/powerpoint/2010/main" val="39064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2000"/>
                                        <p:tgtEl>
                                          <p:spTgt spid="3076"/>
                                        </p:tgtEl>
                                      </p:cBhvr>
                                    </p:animEffect>
                                    <p:anim calcmode="lin" valueType="num">
                                      <p:cBhvr>
                                        <p:cTn id="21" dur="2000" fill="hold"/>
                                        <p:tgtEl>
                                          <p:spTgt spid="3076"/>
                                        </p:tgtEl>
                                        <p:attrNameLst>
                                          <p:attrName>ppt_w</p:attrName>
                                        </p:attrNameLst>
                                      </p:cBhvr>
                                      <p:tavLst>
                                        <p:tav tm="0" fmla="#ppt_w*sin(2.5*pi*$)">
                                          <p:val>
                                            <p:fltVal val="0"/>
                                          </p:val>
                                        </p:tav>
                                        <p:tav tm="100000">
                                          <p:val>
                                            <p:fltVal val="1"/>
                                          </p:val>
                                        </p:tav>
                                      </p:tavLst>
                                    </p:anim>
                                    <p:anim calcmode="lin" valueType="num">
                                      <p:cBhvr>
                                        <p:cTn id="22" dur="2000" fill="hold"/>
                                        <p:tgtEl>
                                          <p:spTgt spid="3076"/>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476</Words>
  <Application>Microsoft Office PowerPoint</Application>
  <PresentationFormat>On-screen Show (16:9)</PresentationFormat>
  <Paragraphs>38</Paragraphs>
  <Slides>19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Baloo 2</vt:lpstr>
      <vt:lpstr>UTM Androgyne</vt:lpstr>
      <vt:lpstr>Pangolin</vt:lpstr>
      <vt:lpstr>等线</vt:lpstr>
      <vt:lpstr>微软雅黑</vt:lpstr>
      <vt:lpstr>UTM Cookies</vt:lpstr>
      <vt:lpstr>宋体</vt:lpstr>
      <vt:lpstr>Arial</vt:lpstr>
      <vt:lpstr>Calibri</vt:lpstr>
      <vt:lpstr>Times New Roman</vt:lpstr>
      <vt:lpstr>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Nêu cảm xúc của mình sau tham gia một số công việc giúp bố mẹ?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Admin</cp:lastModifiedBy>
  <cp:revision>69</cp:revision>
  <dcterms:modified xsi:type="dcterms:W3CDTF">2022-02-09T04:19:47Z</dcterms:modified>
</cp:coreProperties>
</file>