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523" r:id="rId3"/>
    <p:sldId id="540" r:id="rId4"/>
    <p:sldId id="517" r:id="rId5"/>
    <p:sldId id="537" r:id="rId6"/>
    <p:sldId id="549" r:id="rId7"/>
    <p:sldId id="564" r:id="rId8"/>
    <p:sldId id="539" r:id="rId9"/>
    <p:sldId id="550" r:id="rId10"/>
    <p:sldId id="566" r:id="rId11"/>
    <p:sldId id="569" r:id="rId12"/>
    <p:sldId id="551" r:id="rId13"/>
    <p:sldId id="535" r:id="rId14"/>
    <p:sldId id="552" r:id="rId15"/>
    <p:sldId id="553" r:id="rId16"/>
    <p:sldId id="565" r:id="rId17"/>
    <p:sldId id="518" r:id="rId18"/>
    <p:sldId id="548" r:id="rId19"/>
    <p:sldId id="557" r:id="rId20"/>
    <p:sldId id="558" r:id="rId21"/>
    <p:sldId id="568" r:id="rId22"/>
    <p:sldId id="514" r:id="rId23"/>
    <p:sldId id="534" r:id="rId24"/>
    <p:sldId id="559" r:id="rId25"/>
    <p:sldId id="560" r:id="rId26"/>
    <p:sldId id="561" r:id="rId27"/>
    <p:sldId id="562" r:id="rId28"/>
    <p:sldId id="563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75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0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5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10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43781" y="261279"/>
            <a:ext cx="6889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25: Sự tích hoa tỉ muội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8813" y="1458232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nghe: </a:t>
            </a:r>
            <a:endParaRPr lang="en-US" sz="4400" b="1" i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43782" y="3082697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 anh em</a:t>
            </a:r>
            <a:endParaRPr 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017" y="6520070"/>
            <a:ext cx="393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GV: Trần Thị Nga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14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625008" y="38071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8180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" r="1111"/>
          <a:stretch/>
        </p:blipFill>
        <p:spPr>
          <a:xfrm>
            <a:off x="371058" y="1249835"/>
            <a:ext cx="6175515" cy="5218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4504" y="2009764"/>
            <a:ext cx="510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những ai? Họ đang ở đâu?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4504" y="2780138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hai anh em. Họ đang ở trên cánh đồng.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4505" y="3859149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đoán xem câu chuyện nói tới sự việc gì?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71646" y="2474066"/>
            <a:ext cx="607043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đống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1646" y="3853157"/>
            <a:ext cx="608002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anh em đồng ý chia lúa </a:t>
            </a:r>
            <a:r>
              <a:rPr lang="en-US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thành 2 đống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bằng nhau.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54698" b="51305"/>
          <a:stretch/>
        </p:blipFill>
        <p:spPr>
          <a:xfrm>
            <a:off x="354266" y="1053247"/>
            <a:ext cx="4718605" cy="4797399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68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5000"/>
                <a:lumOff val="95000"/>
              </a:schemeClr>
            </a:gs>
            <a:gs pos="87000">
              <a:srgbClr val="92D050"/>
            </a:gs>
            <a:gs pos="33000">
              <a:srgbClr val="FFC000"/>
            </a:gs>
            <a:gs pos="5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46956" y="1940806"/>
            <a:ext cx="524473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cảnh lúc nào?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46955" y="2641606"/>
            <a:ext cx="6080027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 vẽ cảnh đêm.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46955" y="3438930"/>
            <a:ext cx="674504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em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 </a:t>
            </a:r>
            <a:r>
              <a:rPr lang="en-US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lại lúa ra sao?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46955" y="4341826"/>
            <a:ext cx="595533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em đã ra đồng lấy lúa của mình bỏ vào phần của anh.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3438" t="-501" r="1260" b="51806"/>
          <a:stretch/>
        </p:blipFill>
        <p:spPr>
          <a:xfrm>
            <a:off x="242086" y="1170672"/>
            <a:ext cx="4146311" cy="451665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067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92D050"/>
            </a:gs>
            <a:gs pos="100000">
              <a:srgbClr val="FFC000"/>
            </a:gs>
            <a:gs pos="5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26583" y="1936889"/>
            <a:ext cx="581549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anh đã làm gì để chia lại lúa?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453" y="3595933"/>
            <a:ext cx="60800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 anh đã ra đồng lấy lúa của mình bỏ thêm vào phần của em.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1" r="1730"/>
          <a:stretch/>
        </p:blipFill>
        <p:spPr>
          <a:xfrm>
            <a:off x="122048" y="1053247"/>
            <a:ext cx="4950823" cy="485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71645" y="2172563"/>
            <a:ext cx="5244739" cy="631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 sao hai anh em ôm nhau?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71645" y="3420798"/>
            <a:ext cx="608002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anh em xúc động ôm nhau vì họ biết rằng người anh (em) của mình rất yêu thương mình.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124883" y="170642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0859" y="78548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3078" t="49811" r="1620" b="1494"/>
          <a:stretch/>
        </p:blipFill>
        <p:spPr>
          <a:xfrm>
            <a:off x="437136" y="872297"/>
            <a:ext cx="4635735" cy="51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91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5299E-1E71-4398-92D0-FE835727A908}"/>
              </a:ext>
            </a:extLst>
          </p:cNvPr>
          <p:cNvGrpSpPr/>
          <p:nvPr/>
        </p:nvGrpSpPr>
        <p:grpSpPr>
          <a:xfrm>
            <a:off x="258193" y="292254"/>
            <a:ext cx="2730501" cy="2006598"/>
            <a:chOff x="3639463" y="532411"/>
            <a:chExt cx="3993881" cy="26608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0992FA-DA56-40D2-BCD8-65B6B4003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755686-31EE-4E38-B5C9-9B3181DA3C2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0FA993-3228-42FC-A3E4-07977236AF29}"/>
              </a:ext>
            </a:extLst>
          </p:cNvPr>
          <p:cNvGrpSpPr/>
          <p:nvPr/>
        </p:nvGrpSpPr>
        <p:grpSpPr>
          <a:xfrm>
            <a:off x="9002228" y="4631910"/>
            <a:ext cx="2716534" cy="2006598"/>
            <a:chOff x="7903959" y="3585899"/>
            <a:chExt cx="4131541" cy="266084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AF712A-7F62-494A-89FA-7D116823F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EAE352-1ABD-462E-8781-6B0243CF6930}"/>
                </a:ext>
              </a:extLst>
            </p:cNvPr>
            <p:cNvSpPr/>
            <p:nvPr/>
          </p:nvSpPr>
          <p:spPr>
            <a:xfrm>
              <a:off x="11088006" y="5744078"/>
              <a:ext cx="498173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99990" y="1813172"/>
            <a:ext cx="2824616" cy="2042719"/>
            <a:chOff x="2499475" y="1866257"/>
            <a:chExt cx="2824616" cy="204271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C126A7-A220-40D1-BC95-B703F413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2499475" y="1866257"/>
              <a:ext cx="2824616" cy="2006598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60CAA0-FAE6-4CD0-B163-311F5D4210D6}"/>
                </a:ext>
              </a:extLst>
            </p:cNvPr>
            <p:cNvSpPr/>
            <p:nvPr/>
          </p:nvSpPr>
          <p:spPr>
            <a:xfrm>
              <a:off x="2978782" y="3529905"/>
              <a:ext cx="340586" cy="37907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B9768E-54D6-43F3-9E7E-E65876EF982E}"/>
              </a:ext>
            </a:extLst>
          </p:cNvPr>
          <p:cNvSpPr txBox="1"/>
          <p:nvPr/>
        </p:nvSpPr>
        <p:spPr>
          <a:xfrm>
            <a:off x="3149075" y="1015235"/>
            <a:ext cx="402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BA3D97-93C8-495E-B171-389C9C6780BC}"/>
              </a:ext>
            </a:extLst>
          </p:cNvPr>
          <p:cNvSpPr txBox="1"/>
          <p:nvPr/>
        </p:nvSpPr>
        <p:spPr>
          <a:xfrm>
            <a:off x="5324606" y="2208548"/>
            <a:ext cx="6676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4784F-D2CC-45E9-9D8C-F22B747A0963}"/>
              </a:ext>
            </a:extLst>
          </p:cNvPr>
          <p:cNvSpPr txBox="1"/>
          <p:nvPr/>
        </p:nvSpPr>
        <p:spPr>
          <a:xfrm>
            <a:off x="2124623" y="5582032"/>
            <a:ext cx="7078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C84FF-DA7B-4B5B-BD92-FCD445C93CA3}"/>
              </a:ext>
            </a:extLst>
          </p:cNvPr>
          <p:cNvSpPr txBox="1"/>
          <p:nvPr/>
        </p:nvSpPr>
        <p:spPr>
          <a:xfrm>
            <a:off x="449712" y="4092245"/>
            <a:ext cx="6326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912298" y="88292"/>
            <a:ext cx="38185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50473" y="3162655"/>
            <a:ext cx="2705485" cy="2072301"/>
            <a:chOff x="6378093" y="3228231"/>
            <a:chExt cx="2705485" cy="207230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0F22B1-BC20-4E09-B9E6-0FD93F0D7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6378093" y="3228231"/>
              <a:ext cx="2705485" cy="207230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053D432-1EDE-43FD-A329-43156698C4D3}"/>
                </a:ext>
              </a:extLst>
            </p:cNvPr>
            <p:cNvSpPr/>
            <p:nvPr/>
          </p:nvSpPr>
          <p:spPr>
            <a:xfrm>
              <a:off x="8411147" y="4856008"/>
              <a:ext cx="340586" cy="37907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61103" y="1177497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Lỗi</a:t>
            </a:r>
            <a:r>
              <a:rPr lang="en-US" dirty="0" smtClean="0">
                <a:solidFill>
                  <a:srgbClr val="FF0000"/>
                </a:solidFill>
              </a:rPr>
              <a:t> font </a:t>
            </a:r>
            <a:r>
              <a:rPr lang="en-US" dirty="0" err="1" smtClean="0">
                <a:solidFill>
                  <a:srgbClr val="FF0000"/>
                </a:solidFill>
              </a:rPr>
              <a:t>chữ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chỉ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để</a:t>
            </a:r>
            <a:r>
              <a:rPr lang="en-US" dirty="0" smtClean="0">
                <a:solidFill>
                  <a:srgbClr val="FF0000"/>
                </a:solidFill>
              </a:rPr>
              <a:t> font time new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1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>
                <a:solidFill>
                  <a:srgbClr val="FF0000"/>
                </a:solidFill>
              </a:rPr>
              <a:t>2</a:t>
            </a:r>
            <a:r>
              <a:rPr lang="en-US" sz="7200">
                <a:solidFill>
                  <a:srgbClr val="FF0000"/>
                </a:solidFill>
              </a:rPr>
              <a:t>. </a:t>
            </a:r>
            <a:r>
              <a:rPr lang="en-US" sz="7200" dirty="0" err="1">
                <a:solidFill>
                  <a:srgbClr val="FF0000"/>
                </a:solidFill>
              </a:rPr>
              <a:t>Nghe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kể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351" y="0"/>
            <a:ext cx="10512801" cy="1628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009900"/>
                </a:solidFill>
              </a:rPr>
              <a:t>Con xem video và lắng nghe cô kể câu chuyện nhé: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</a:rPr>
              <a:t>                                   </a:t>
            </a: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hai anh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49" y="1386691"/>
            <a:ext cx="10772701" cy="49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706884" y="665918"/>
            <a:ext cx="7977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anh em cày chung một đám ruộng. Ngày mùa đến, họ gặt lúa và chất thành hai đống bằng nhau, để cả ngoài đồng.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68A6D-0D5E-483A-B776-AB06A663AE48}"/>
              </a:ext>
            </a:extLst>
          </p:cNvPr>
          <p:cNvSpPr txBox="1"/>
          <p:nvPr/>
        </p:nvSpPr>
        <p:spPr>
          <a:xfrm>
            <a:off x="3898586" y="3167390"/>
            <a:ext cx="815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 hôm ấy, người em nghĩ gì?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4698" b="62919"/>
          <a:stretch/>
        </p:blipFill>
        <p:spPr>
          <a:xfrm>
            <a:off x="124691" y="368301"/>
            <a:ext cx="3457502" cy="23748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438" t="-501" r="1260" b="62829"/>
          <a:stretch/>
        </p:blipFill>
        <p:spPr>
          <a:xfrm>
            <a:off x="140804" y="3040816"/>
            <a:ext cx="3582193" cy="38171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898586" y="3701191"/>
            <a:ext cx="7977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em nghĩ : “Anh mình còn phải nuôi vợ con. Nếu phần lúa của mình cũng bằng của anh ấy thì thật không công bằng.”.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68A6D-0D5E-483A-B776-AB06A663AE48}"/>
              </a:ext>
            </a:extLst>
          </p:cNvPr>
          <p:cNvSpPr txBox="1"/>
          <p:nvPr/>
        </p:nvSpPr>
        <p:spPr>
          <a:xfrm>
            <a:off x="3898585" y="5170531"/>
            <a:ext cx="8152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 vậy, người em đã làm gì?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8506D-F29B-4566-8396-A2A7E1893FD9}"/>
              </a:ext>
            </a:extLst>
          </p:cNvPr>
          <p:cNvSpPr txBox="1"/>
          <p:nvPr/>
        </p:nvSpPr>
        <p:spPr>
          <a:xfrm>
            <a:off x="3898585" y="5767349"/>
            <a:ext cx="7977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em đã ra đồng lấy lúa của mình bỏ thêm vào phần của anh.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22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1267880"/>
            <a:ext cx="6469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 trong đêm đó, người anh đã nói gì với vợ?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0" y="2393977"/>
            <a:ext cx="6589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anh nói: “Em ta sống một mình vất vả. Nếu phần lúa của chúng ta cũng bằng phần của chú ấy thì thật không công bằng.”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4267423"/>
            <a:ext cx="807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anh đã làm gì?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5032690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 anh đã ra đồng lấy lúa của mình bỏ thêm vào phần của người em.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211" r="1730" b="21640"/>
          <a:stretch/>
        </p:blipFill>
        <p:spPr>
          <a:xfrm>
            <a:off x="331650" y="1023215"/>
            <a:ext cx="4536185" cy="496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00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4689" y="2251414"/>
            <a:ext cx="7002807" cy="1803751"/>
          </a:xfrm>
          <a:scene3d>
            <a:camera prst="isometricOffAxis1Right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>
                <a:solidFill>
                  <a:srgbClr val="FF00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84966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1267880"/>
            <a:ext cx="6469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hôm sau, hai anh em ngạc nhiên vì chuyện gì?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2393977"/>
            <a:ext cx="609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 ngạc nhiên khi thấy hai đống lúa vẫn bằng nhau.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3551952"/>
            <a:ext cx="665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một đêm, họ ra đồng rình và phát hiện ra chuyện gì?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9BF853-1706-4A2E-A1CE-C3A334B69FE7}"/>
              </a:ext>
            </a:extLst>
          </p:cNvPr>
          <p:cNvSpPr txBox="1"/>
          <p:nvPr/>
        </p:nvSpPr>
        <p:spPr>
          <a:xfrm>
            <a:off x="5298141" y="4678049"/>
            <a:ext cx="6655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 thấy mỗi người đều cầm trên tay những bó lúa định bỏ thêm vào phần của người kia. Cả hai xúc động, ôm chầm lấy nhau.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3078" t="49811" r="1620" b="14075"/>
          <a:stretch/>
        </p:blipFill>
        <p:spPr>
          <a:xfrm>
            <a:off x="387236" y="1267880"/>
            <a:ext cx="4225105" cy="45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7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tint val="50000"/>
                <a:satMod val="300000"/>
              </a:schemeClr>
            </a:gs>
            <a:gs pos="67500">
              <a:srgbClr val="FFC000"/>
            </a:gs>
            <a:gs pos="27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953" y="660145"/>
            <a:ext cx="4240344" cy="7403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anh em</a:t>
            </a:r>
            <a:endParaRPr lang="en-US" sz="48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1656521" y="127702"/>
            <a:ext cx="8480687" cy="1095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chọn kể 1-2 đoạn của câu chuyện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8100" y="6249769"/>
            <a:ext cx="8343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(Con ghi âm hoặc quay lại clip con kể  1-2 đoạn  của câu chuyện và gửi cho cô giáo nhé)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3" r="1111"/>
          <a:stretch/>
        </p:blipFill>
        <p:spPr>
          <a:xfrm>
            <a:off x="1258251" y="1400473"/>
            <a:ext cx="10059106" cy="48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95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32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95" y="2747064"/>
            <a:ext cx="2798307" cy="27800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3056983" cy="959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341" y="3997306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lo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57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18136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33071" y="2170213"/>
            <a:ext cx="111022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một số việc em đã làm thể hiện sự quan tâm với anh, chị, em trong gia đình mình?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51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967516" y="337337"/>
            <a:ext cx="3513938" cy="13735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710837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4" y="1786790"/>
            <a:ext cx="8098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65335" y="3211946"/>
            <a:ext cx="11826665" cy="2543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55289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2" y="558723"/>
            <a:ext cx="1629316" cy="2629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9131" y="2389302"/>
            <a:ext cx="7233737" cy="2586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889506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083"/>
            <a:ext cx="2129246" cy="50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44850" y="47900"/>
            <a:ext cx="4729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hát:Anh chị em 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y2mate.com - Anh Chị Em Candy Ngọc Hà ft Ngô Quốc Dương Những Nốt Nhạc Vui Tập 1 Nhạc Thiếu Nhi Vui Nhộn_360p.mp4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001" y="869583"/>
            <a:ext cx="10793998" cy="5988417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561463" y="-213594"/>
            <a:ext cx="5476851" cy="2498873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T</a:t>
            </a:r>
            <a:r>
              <a:rPr lang="en-US" sz="2400" smtClean="0"/>
              <a:t>rong lời bài hát, anh, chị, em trong gia đình cần phải đối xử với nhau như thế nào?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61596" y="609817"/>
            <a:ext cx="2020592" cy="2887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71" y="3628879"/>
            <a:ext cx="2798307" cy="278001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02361" y="145429"/>
            <a:ext cx="5388630" cy="2544418"/>
          </a:xfrm>
          <a:prstGeom prst="cloudCallout">
            <a:avLst>
              <a:gd name="adj1" fmla="val -67748"/>
              <a:gd name="adj2" fmla="val 40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702360" y="3319324"/>
            <a:ext cx="6488561" cy="2544418"/>
          </a:xfrm>
          <a:prstGeom prst="cloudCallout">
            <a:avLst>
              <a:gd name="adj1" fmla="val -67748"/>
              <a:gd name="adj2" fmla="val 406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750" y="0"/>
            <a:ext cx="144257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r="520" b="1459"/>
          <a:stretch/>
        </p:blipFill>
        <p:spPr>
          <a:xfrm>
            <a:off x="2084295" y="1692277"/>
            <a:ext cx="8254957" cy="2825936"/>
          </a:xfrm>
        </p:spPr>
      </p:pic>
    </p:spTree>
    <p:extLst>
      <p:ext uri="{BB962C8B-B14F-4D97-AF65-F5344CB8AC3E}">
        <p14:creationId xmlns:p14="http://schemas.microsoft.com/office/powerpoint/2010/main" val="13362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750" y="0"/>
            <a:ext cx="144257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7997" y="4168572"/>
            <a:ext cx="8476129" cy="11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 b="1" i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. Học sinh hình thành được năng lực</a:t>
            </a:r>
            <a:r>
              <a:rPr lang="vi-VN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 học, giải quyết vấn đề, ngôn ngữ. </a:t>
            </a:r>
            <a:r>
              <a:rPr lang="vi-VN" sz="2400" b="1" i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phẩm </a:t>
            </a:r>
            <a:r>
              <a:rPr lang="vi-VN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vi-VN" sz="2400">
                <a:latin typeface="Times New Roman" panose="02020603050405020304" pitchFamily="18" charset="0"/>
                <a:ea typeface="Times New Roman" panose="02020603050405020304" pitchFamily="18" charset="0"/>
              </a:rPr>
              <a:t>  chăm chỉ, trách nhiệm, nhân </a:t>
            </a:r>
            <a:r>
              <a:rPr lang="vi-VN" sz="2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4468" y="472063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 CẦU CẦN ĐẠT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999" y="1236806"/>
            <a:ext cx="8476129" cy="1833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1. Học sinh thực hiện được: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dựa vào tranh và những câu hỏi gợi ý để nói về các nhân vật, sự việc trong tranh.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pl-PL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Biết chọn và kể lại 1, 2 đoạn của câu chuyện theo </a:t>
            </a:r>
            <a:r>
              <a:rPr lang="pl-PL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4209" y="3173289"/>
            <a:ext cx="8583706" cy="94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Học sinh vận dụng được: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được 1- 2 đoạn của câu chuyện Hai anh em. Phân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 lời các nhân vật trong bài.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7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767" y="2847705"/>
            <a:ext cx="6374674" cy="17373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1500">
                <a:solidFill>
                  <a:srgbClr val="FF0000"/>
                </a:solidFill>
              </a:rPr>
              <a:t>Khám phá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10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36" y="0"/>
            <a:ext cx="9518072" cy="1413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7030A0"/>
                </a:solidFill>
              </a:rPr>
              <a:t>1</a:t>
            </a:r>
            <a:r>
              <a:rPr lang="en-US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Dựa vào câu hỏi gợi ý, đoán nội dung của từng tranh.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236793" y="504225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anh 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1292" y="1007492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3" r="1111"/>
          <a:stretch/>
        </p:blipFill>
        <p:spPr>
          <a:xfrm>
            <a:off x="471268" y="1709147"/>
            <a:ext cx="8666923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4625008" y="38071"/>
            <a:ext cx="3403401" cy="701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smtClean="0">
                <a:solidFill>
                  <a:srgbClr val="FF0000"/>
                </a:solidFill>
              </a:rPr>
              <a:t>Hai anh em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8180"/>
            <a:ext cx="56212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(Theo 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 Việt 2</a:t>
            </a:r>
            <a:r>
              <a:rPr lang="en-US" sz="240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NXB Giáo dục, 2006</a:t>
            </a:r>
            <a:r>
              <a:rPr lang="en-US" sz="2400" i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endParaRPr lang="en-US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3" r="1111"/>
          <a:stretch/>
        </p:blipFill>
        <p:spPr>
          <a:xfrm>
            <a:off x="371058" y="1249835"/>
            <a:ext cx="6175515" cy="5218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4504" y="2009764"/>
            <a:ext cx="510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vẽ những ai? Họ đang ở đâu?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4504" y="2780138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 vẽ hai anh em. Họ đang ở trên cánh đồng.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4505" y="3859149"/>
            <a:ext cx="510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đoán xem câu chuyện nói tới sự việc gì?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8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c42cc6a021c7ea54b76c686cb2a730e5a7d6e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1041</Words>
  <Application>Microsoft Office PowerPoint</Application>
  <PresentationFormat>Widescreen</PresentationFormat>
  <Paragraphs>99</Paragraphs>
  <Slides>27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等线</vt:lpstr>
      <vt:lpstr>等线 Light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228</cp:revision>
  <dcterms:created xsi:type="dcterms:W3CDTF">2021-06-19T03:09:12Z</dcterms:created>
  <dcterms:modified xsi:type="dcterms:W3CDTF">2021-12-07T05:53:46Z</dcterms:modified>
</cp:coreProperties>
</file>