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19"/>
  </p:notesMasterIdLst>
  <p:sldIdLst>
    <p:sldId id="356" r:id="rId3"/>
    <p:sldId id="357" r:id="rId4"/>
    <p:sldId id="368" r:id="rId5"/>
    <p:sldId id="369" r:id="rId6"/>
    <p:sldId id="287" r:id="rId7"/>
    <p:sldId id="289" r:id="rId8"/>
    <p:sldId id="271" r:id="rId9"/>
    <p:sldId id="376" r:id="rId10"/>
    <p:sldId id="372" r:id="rId11"/>
    <p:sldId id="373" r:id="rId12"/>
    <p:sldId id="366" r:id="rId13"/>
    <p:sldId id="358" r:id="rId14"/>
    <p:sldId id="374" r:id="rId15"/>
    <p:sldId id="367" r:id="rId16"/>
    <p:sldId id="375" r:id="rId17"/>
    <p:sldId id="35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AC898-10C9-42A7-9E5B-C59D7BB89F87}"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5EDFF-BCF8-4D50-83CD-FF513EFF4F5A}" type="slidenum">
              <a:rPr lang="en-US" smtClean="0"/>
              <a:t>‹#›</a:t>
            </a:fld>
            <a:endParaRPr lang="en-US"/>
          </a:p>
        </p:txBody>
      </p:sp>
    </p:spTree>
    <p:extLst>
      <p:ext uri="{BB962C8B-B14F-4D97-AF65-F5344CB8AC3E}">
        <p14:creationId xmlns:p14="http://schemas.microsoft.com/office/powerpoint/2010/main" val="347722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5594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665EDFF-BCF8-4D50-83CD-FF513EFF4F5A}" type="slidenum">
              <a:rPr lang="en-US" smtClean="0"/>
              <a:t>6</a:t>
            </a:fld>
            <a:endParaRPr lang="en-US"/>
          </a:p>
        </p:txBody>
      </p:sp>
    </p:spTree>
    <p:extLst>
      <p:ext uri="{BB962C8B-B14F-4D97-AF65-F5344CB8AC3E}">
        <p14:creationId xmlns:p14="http://schemas.microsoft.com/office/powerpoint/2010/main" val="3772341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30504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065990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55676764"/>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2325033"/>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889507"/>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73912154"/>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506427336"/>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171483"/>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12616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575090"/>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608616"/>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944988"/>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67532962"/>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169891"/>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0100258"/>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240091"/>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814835"/>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491785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2903234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p:cu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654831"/>
      </p:ext>
    </p:extLst>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4092" y="557588"/>
            <a:ext cx="11380763" cy="4524315"/>
          </a:xfrm>
          <a:prstGeom prst="rect">
            <a:avLst/>
          </a:prstGeom>
          <a:noFill/>
        </p:spPr>
        <p:txBody>
          <a:bodyPr wrap="square" rtlCol="0">
            <a:spAutoFit/>
          </a:bodyPr>
          <a:lstStyle/>
          <a:p>
            <a:r>
              <a:rPr lang="en-US" sz="3600">
                <a:latin typeface="Times New Roman" pitchFamily="18" charset="0"/>
                <a:cs typeface="Times New Roman" pitchFamily="18" charset="0"/>
              </a:rPr>
              <a:t>Em hãy chia sẻ với người thân: </a:t>
            </a:r>
          </a:p>
          <a:p>
            <a:pPr marL="571500" indent="-571500">
              <a:buFontTx/>
              <a:buChar char="-"/>
            </a:pPr>
            <a:r>
              <a:rPr lang="en-US" sz="3600">
                <a:latin typeface="Times New Roman" pitchFamily="18" charset="0"/>
                <a:cs typeface="Times New Roman" pitchFamily="18" charset="0"/>
              </a:rPr>
              <a:t>Trường chúng ta có những nơi nào? Phòng ban nào?</a:t>
            </a:r>
          </a:p>
          <a:p>
            <a:pPr marL="571500" indent="-571500">
              <a:buFontTx/>
              <a:buChar char="-"/>
            </a:pPr>
            <a:endParaRPr lang="en-US" sz="3600">
              <a:latin typeface="Times New Roman" pitchFamily="18" charset="0"/>
              <a:cs typeface="Times New Roman" pitchFamily="18" charset="0"/>
            </a:endParaRPr>
          </a:p>
          <a:p>
            <a:pPr marL="571500" indent="-571500">
              <a:buFontTx/>
              <a:buChar char="-"/>
            </a:pPr>
            <a:endParaRPr lang="en-US" sz="3600">
              <a:latin typeface="Times New Roman" pitchFamily="18" charset="0"/>
              <a:cs typeface="Times New Roman" pitchFamily="18" charset="0"/>
            </a:endParaRPr>
          </a:p>
          <a:p>
            <a:pPr marL="571500" indent="-571500">
              <a:buFontTx/>
              <a:buChar char="-"/>
            </a:pPr>
            <a:r>
              <a:rPr lang="en-US" sz="3600">
                <a:latin typeface="Times New Roman" pitchFamily="18" charset="0"/>
                <a:cs typeface="Times New Roman" pitchFamily="18" charset="0"/>
              </a:rPr>
              <a:t>Nơi nào, hoạt động nào ở trường làm em thấy hạnh phúc?</a:t>
            </a:r>
          </a:p>
          <a:p>
            <a:pPr marL="571500" indent="-571500">
              <a:buFontTx/>
              <a:buChar char="-"/>
            </a:pPr>
            <a:r>
              <a:rPr lang="en-US" sz="3600">
                <a:latin typeface="Times New Roman" pitchFamily="18" charset="0"/>
                <a:cs typeface="Times New Roman" pitchFamily="18" charset="0"/>
              </a:rPr>
              <a:t>Em không thích nơi nào trong trường?</a:t>
            </a:r>
          </a:p>
          <a:p>
            <a:pPr marL="571500" indent="-571500">
              <a:buFontTx/>
              <a:buChar char="-"/>
            </a:pPr>
            <a:r>
              <a:rPr lang="en-US" sz="3600">
                <a:latin typeface="Times New Roman" pitchFamily="18" charset="0"/>
                <a:cs typeface="Times New Roman" pitchFamily="18" charset="0"/>
              </a:rPr>
              <a:t>Em có muốn thay đổi điều em không thích ở trường không?</a:t>
            </a:r>
          </a:p>
        </p:txBody>
      </p:sp>
      <p:sp>
        <p:nvSpPr>
          <p:cNvPr id="2" name="TextBox 1">
            <a:extLst>
              <a:ext uri="{FF2B5EF4-FFF2-40B4-BE49-F238E27FC236}">
                <a16:creationId xmlns:a16="http://schemas.microsoft.com/office/drawing/2014/main" id="{6C0F6737-F4B6-4763-A24E-94AAAE3F167D}"/>
              </a:ext>
            </a:extLst>
          </p:cNvPr>
          <p:cNvSpPr txBox="1"/>
          <p:nvPr/>
        </p:nvSpPr>
        <p:spPr>
          <a:xfrm>
            <a:off x="1066799" y="1619416"/>
            <a:ext cx="11577710" cy="1200329"/>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Tr</a:t>
            </a:r>
            <a:r>
              <a:rPr lang="vi-VN" sz="3600">
                <a:solidFill>
                  <a:srgbClr val="FF0000"/>
                </a:solidFill>
                <a:latin typeface="Times New Roman" panose="02020603050405020304" pitchFamily="18" charset="0"/>
                <a:cs typeface="Times New Roman" panose="02020603050405020304" pitchFamily="18" charset="0"/>
              </a:rPr>
              <a:t>ư</a:t>
            </a:r>
            <a:r>
              <a:rPr lang="en-US" sz="3600">
                <a:solidFill>
                  <a:srgbClr val="FF0000"/>
                </a:solidFill>
                <a:latin typeface="Times New Roman" panose="02020603050405020304" pitchFamily="18" charset="0"/>
                <a:cs typeface="Times New Roman" panose="02020603050405020304" pitchFamily="18" charset="0"/>
              </a:rPr>
              <a:t>ờng chúng ta có: 30 phòng học, 11 phòng chức năng, phòng ăn, nhà giáo dục thể chất,…</a:t>
            </a:r>
          </a:p>
        </p:txBody>
      </p:sp>
    </p:spTree>
    <p:extLst>
      <p:ext uri="{BB962C8B-B14F-4D97-AF65-F5344CB8AC3E}">
        <p14:creationId xmlns:p14="http://schemas.microsoft.com/office/powerpoint/2010/main" val="33185576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2123658"/>
          </a:xfrm>
          <a:prstGeom prst="rect">
            <a:avLst/>
          </a:prstGeom>
          <a:noFill/>
          <a:ln w="9525">
            <a:noFill/>
          </a:ln>
        </p:spPr>
        <p:txBody>
          <a:bodyPr wrap="square">
            <a:spAutoFit/>
          </a:bodyPr>
          <a:lstStyle/>
          <a:p>
            <a:pPr lvl="0" algn="ctr"/>
            <a:r>
              <a:rPr lang="en-US" sz="4400">
                <a:solidFill>
                  <a:prstClr val="black"/>
                </a:solidFill>
                <a:latin typeface="Times New Roman" panose="02020603050405020304" pitchFamily="18" charset="0"/>
                <a:cs typeface="Times New Roman" panose="02020603050405020304" pitchFamily="18" charset="0"/>
              </a:rPr>
              <a:t>Mỗi học sinh sẽ có một nơi yêu thích trong trường, điều đó tạo niềm vui cho các em mỗi ngày tới trường.</a:t>
            </a:r>
            <a:endParaRPr kumimoji="0" lang="en-US" sz="4400" b="0" i="0" u="none" strike="noStrike" kern="1200" cap="none" spc="0" normalizeH="0" baseline="0" noProof="0">
              <a:ln>
                <a:noFill/>
              </a:ln>
              <a:solidFill>
                <a:srgbClr val="4F81BD"/>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
        <p:nvSpPr>
          <p:cNvPr id="2" name="Text Box 1"/>
          <p:cNvSpPr txBox="1"/>
          <p:nvPr/>
        </p:nvSpPr>
        <p:spPr>
          <a:xfrm>
            <a:off x="1875367" y="939307"/>
            <a:ext cx="808291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err="1">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Kết</a:t>
            </a:r>
            <a:r>
              <a:rPr kumimoji="0" lang="en-US" sz="8000" b="0" i="0" u="none" strike="noStrike" kern="1200" cap="none" spc="0" normalizeH="0" baseline="0" noProof="0">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 </a:t>
            </a:r>
            <a:r>
              <a:rPr kumimoji="0" lang="en-US" sz="8000" b="0" i="0" u="none" strike="noStrike" kern="1200" cap="none" spc="0" normalizeH="0" baseline="0" noProof="0" err="1">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luận</a:t>
            </a:r>
            <a:endParaRPr kumimoji="0" lang="en-US" sz="8000" b="0" i="0" u="none" strike="noStrike" kern="1200" cap="none" spc="0" normalizeH="0" baseline="0" noProof="0">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84003602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042450" y="672851"/>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a:solidFill>
                  <a:srgbClr val="7030A0"/>
                </a:solidFill>
                <a:latin typeface="Times New Roman" panose="02020603050405020304" pitchFamily="18" charset="0"/>
                <a:cs typeface="Times New Roman" panose="02020603050405020304" pitchFamily="18" charset="0"/>
              </a:rPr>
              <a:t>Liên hệ</a:t>
            </a:r>
            <a:endParaRPr kumimoji="0" lang="en-US" sz="88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5" name="Picture 2" descr="Free Vector | International group of young happy children the concept of  kids holiday cute cartoon characters">
            <a:extLst>
              <a:ext uri="{FF2B5EF4-FFF2-40B4-BE49-F238E27FC236}">
                <a16:creationId xmlns:a16="http://schemas.microsoft.com/office/drawing/2014/main" id="{C438F11F-BEF2-49C4-85F1-08C7A8DE79A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66" t="4528" r="5566" b="12967"/>
          <a:stretch/>
        </p:blipFill>
        <p:spPr bwMode="auto">
          <a:xfrm>
            <a:off x="3042450" y="2103121"/>
            <a:ext cx="6449945" cy="345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43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BF91E0-37EE-4A13-A9C9-99049B91DC62}"/>
              </a:ext>
            </a:extLst>
          </p:cNvPr>
          <p:cNvSpPr txBox="1"/>
          <p:nvPr/>
        </p:nvSpPr>
        <p:spPr>
          <a:xfrm>
            <a:off x="140676" y="1024422"/>
            <a:ext cx="12196689" cy="2308324"/>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Con hãy vẽ ra giấy n</a:t>
            </a:r>
            <a:r>
              <a:rPr lang="vi-VN" sz="4800">
                <a:latin typeface="Times New Roman" panose="02020603050405020304" pitchFamily="18" charset="0"/>
                <a:cs typeface="Times New Roman" panose="02020603050405020304" pitchFamily="18" charset="0"/>
              </a:rPr>
              <a:t>ơ</a:t>
            </a:r>
            <a:r>
              <a:rPr lang="en-US" sz="4800">
                <a:latin typeface="Times New Roman" panose="02020603050405020304" pitchFamily="18" charset="0"/>
                <a:cs typeface="Times New Roman" panose="02020603050405020304" pitchFamily="18" charset="0"/>
              </a:rPr>
              <a:t>i mà con cảm thấy hạnh phúc nhất ở tr</a:t>
            </a:r>
            <a:r>
              <a:rPr lang="vi-VN" sz="4800">
                <a:latin typeface="Times New Roman" panose="02020603050405020304" pitchFamily="18" charset="0"/>
                <a:cs typeface="Times New Roman" panose="02020603050405020304" pitchFamily="18" charset="0"/>
              </a:rPr>
              <a:t>ư</a:t>
            </a:r>
            <a:r>
              <a:rPr lang="en-US" sz="4800">
                <a:latin typeface="Times New Roman" panose="02020603050405020304" pitchFamily="18" charset="0"/>
                <a:cs typeface="Times New Roman" panose="02020603050405020304" pitchFamily="18" charset="0"/>
              </a:rPr>
              <a:t>ờng, sau đó nhờ bố mẹ chụp ảnh và gửi lại cho cô nhé!</a:t>
            </a:r>
            <a:endParaRPr lang="vi-VN"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860211"/>
      </p:ext>
    </p:extLst>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676" y="1024422"/>
            <a:ext cx="12196689" cy="1569660"/>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Để tham gia xây dựng “Tr</a:t>
            </a:r>
            <a:r>
              <a:rPr lang="vi-VN" sz="4800">
                <a:latin typeface="Times New Roman" panose="02020603050405020304" pitchFamily="18" charset="0"/>
                <a:cs typeface="Times New Roman" panose="02020603050405020304" pitchFamily="18" charset="0"/>
              </a:rPr>
              <a:t>ư</a:t>
            </a:r>
            <a:r>
              <a:rPr lang="en-US" sz="4800">
                <a:latin typeface="Times New Roman" panose="02020603050405020304" pitchFamily="18" charset="0"/>
                <a:cs typeface="Times New Roman" panose="02020603050405020304" pitchFamily="18" charset="0"/>
              </a:rPr>
              <a:t>ờng học hạnh phúc” thì các con sẽ làm những việc gì?</a:t>
            </a:r>
            <a:endParaRPr lang="vi-VN" sz="48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57737A7-537D-4D63-BD61-B8BE19EC318F}"/>
              </a:ext>
            </a:extLst>
          </p:cNvPr>
          <p:cNvSpPr txBox="1"/>
          <p:nvPr/>
        </p:nvSpPr>
        <p:spPr>
          <a:xfrm>
            <a:off x="140676" y="2644170"/>
            <a:ext cx="12196689" cy="1569660"/>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Con hãy chia sẻ với ng</a:t>
            </a:r>
            <a:r>
              <a:rPr lang="vi-VN" sz="4800">
                <a:latin typeface="Times New Roman" panose="02020603050405020304" pitchFamily="18" charset="0"/>
                <a:cs typeface="Times New Roman" panose="02020603050405020304" pitchFamily="18" charset="0"/>
              </a:rPr>
              <a:t>ư</a:t>
            </a:r>
            <a:r>
              <a:rPr lang="en-US" sz="4800">
                <a:latin typeface="Times New Roman" panose="02020603050405020304" pitchFamily="18" charset="0"/>
                <a:cs typeface="Times New Roman" panose="02020603050405020304" pitchFamily="18" charset="0"/>
              </a:rPr>
              <a:t>ời thân về những việc con sẽ làm nhé!</a:t>
            </a:r>
            <a:endParaRPr lang="vi-VN"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3824816"/>
      </p:ext>
    </p:extLst>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2800767"/>
          </a:xfrm>
          <a:prstGeom prst="rect">
            <a:avLst/>
          </a:prstGeom>
          <a:noFill/>
          <a:ln w="9525">
            <a:noFill/>
          </a:ln>
        </p:spPr>
        <p:txBody>
          <a:bodyPr wrap="square">
            <a:spAutoFit/>
          </a:bodyPr>
          <a:lstStyle/>
          <a:p>
            <a:pPr lvl="0" algn="ctr"/>
            <a:r>
              <a:rPr lang="en-US" sz="4400">
                <a:solidFill>
                  <a:prstClr val="black"/>
                </a:solidFill>
                <a:latin typeface="Times New Roman" panose="02020603050405020304" pitchFamily="18" charset="0"/>
                <a:cs typeface="Times New Roman" panose="02020603050405020304" pitchFamily="18" charset="0"/>
              </a:rPr>
              <a:t>Trường học hạnh phúc là nơi học sinh cảm thấy có hứng thú với những giờ học, không có áp lực, căng thẳng, mệt mỏi, được thỏa sức vui đùa.</a:t>
            </a:r>
            <a:endParaRPr kumimoji="0" lang="en-US" sz="4400" b="0" i="0" u="none" strike="noStrike" kern="1200" cap="none" spc="0" normalizeH="0" baseline="0" noProof="0">
              <a:ln>
                <a:noFill/>
              </a:ln>
              <a:solidFill>
                <a:srgbClr val="4F81BD"/>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
        <p:nvSpPr>
          <p:cNvPr id="2" name="Text Box 1"/>
          <p:cNvSpPr txBox="1"/>
          <p:nvPr/>
        </p:nvSpPr>
        <p:spPr>
          <a:xfrm>
            <a:off x="1875367" y="939307"/>
            <a:ext cx="808291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err="1">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Kết</a:t>
            </a:r>
            <a:r>
              <a:rPr kumimoji="0" lang="en-US" sz="8000" b="0" i="0" u="none" strike="noStrike" kern="1200" cap="none" spc="0" normalizeH="0" baseline="0" noProof="0">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 </a:t>
            </a:r>
            <a:r>
              <a:rPr kumimoji="0" lang="en-US" sz="8000" b="0" i="0" u="none" strike="noStrike" kern="1200" cap="none" spc="0" normalizeH="0" baseline="0" noProof="0" err="1">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luận</a:t>
            </a:r>
            <a:endParaRPr kumimoji="0" lang="en-US" sz="8000" b="0" i="0" u="none" strike="noStrike" kern="1200" cap="none" spc="0" normalizeH="0" baseline="0" noProof="0">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216379877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err="1">
                <a:solidFill>
                  <a:schemeClr val="bg1"/>
                </a:solidFill>
                <a:latin typeface="UTM Avo" charset="0"/>
              </a:rPr>
              <a:t>HẸN</a:t>
            </a:r>
            <a:r>
              <a:rPr lang="en-US" sz="6600">
                <a:solidFill>
                  <a:schemeClr val="bg1"/>
                </a:solidFill>
                <a:latin typeface="UTM Avo" charset="0"/>
              </a:rPr>
              <a:t> </a:t>
            </a:r>
            <a:r>
              <a:rPr lang="en-US" sz="6600" err="1">
                <a:solidFill>
                  <a:schemeClr val="bg1"/>
                </a:solidFill>
                <a:latin typeface="UTM Avo" charset="0"/>
              </a:rPr>
              <a:t>GẶP</a:t>
            </a:r>
            <a:r>
              <a:rPr lang="en-US" sz="6600">
                <a:solidFill>
                  <a:schemeClr val="bg1"/>
                </a:solidFill>
                <a:latin typeface="UTM Avo" charset="0"/>
              </a:rPr>
              <a:t> </a:t>
            </a:r>
            <a:r>
              <a:rPr lang="en-US" sz="6600" err="1">
                <a:solidFill>
                  <a:schemeClr val="bg1"/>
                </a:solidFill>
                <a:latin typeface="UTM Avo" charset="0"/>
              </a:rPr>
              <a:t>LẠI</a:t>
            </a:r>
            <a:endParaRPr lang="en-US" sz="660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4435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2786575" y="333668"/>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err="1">
                <a:ln>
                  <a:noFill/>
                </a:ln>
                <a:solidFill>
                  <a:srgbClr val="7030A0"/>
                </a:solidFill>
                <a:effectLst/>
                <a:uLnTx/>
                <a:uFillTx/>
                <a:latin typeface="Times New Roman" panose="02020603050405020304" pitchFamily="18" charset="0"/>
                <a:cs typeface="Times New Roman" panose="02020603050405020304" pitchFamily="18" charset="0"/>
              </a:rPr>
              <a:t>Khởi</a:t>
            </a:r>
            <a:r>
              <a:rPr kumimoji="0" lang="en-US" sz="88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err="1">
                <a:ln>
                  <a:noFill/>
                </a:ln>
                <a:solidFill>
                  <a:srgbClr val="7030A0"/>
                </a:solidFill>
                <a:effectLst/>
                <a:uLnTx/>
                <a:uFillTx/>
                <a:latin typeface="Times New Roman" panose="02020603050405020304" pitchFamily="18" charset="0"/>
                <a:cs typeface="Times New Roman" panose="02020603050405020304" pitchFamily="18" charset="0"/>
              </a:rPr>
              <a:t>động</a:t>
            </a:r>
            <a:endParaRPr kumimoji="0" lang="en-US" sz="88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245659" y="2425941"/>
            <a:ext cx="12058882" cy="1938992"/>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Con hãy hát theo nhạc và vận động theo lời bài hát, sau đó cho cô biết các bạn nhỏ cảm thấy nh</a:t>
            </a:r>
            <a:r>
              <a:rPr lang="vi-VN" sz="4000">
                <a:latin typeface="Times New Roman" panose="02020603050405020304" pitchFamily="18" charset="0"/>
                <a:cs typeface="Times New Roman" panose="02020603050405020304" pitchFamily="18" charset="0"/>
              </a:rPr>
              <a:t>ư</a:t>
            </a:r>
            <a:r>
              <a:rPr lang="en-US" sz="4000">
                <a:latin typeface="Times New Roman" panose="02020603050405020304" pitchFamily="18" charset="0"/>
                <a:cs typeface="Times New Roman" panose="02020603050405020304" pitchFamily="18" charset="0"/>
              </a:rPr>
              <a:t> tế nào khi tới tr</a:t>
            </a:r>
            <a:r>
              <a:rPr lang="vi-VN" sz="4000">
                <a:latin typeface="Times New Roman" panose="02020603050405020304" pitchFamily="18" charset="0"/>
                <a:cs typeface="Times New Roman" panose="02020603050405020304" pitchFamily="18" charset="0"/>
              </a:rPr>
              <a:t>ư</a:t>
            </a:r>
            <a:r>
              <a:rPr lang="en-US" sz="4000">
                <a:latin typeface="Times New Roman" panose="02020603050405020304" pitchFamily="18" charset="0"/>
                <a:cs typeface="Times New Roman" panose="02020603050405020304" pitchFamily="18" charset="0"/>
              </a:rPr>
              <a:t>ờng học?</a:t>
            </a:r>
          </a:p>
        </p:txBody>
      </p:sp>
    </p:spTree>
    <p:extLst>
      <p:ext uri="{BB962C8B-B14F-4D97-AF65-F5344CB8AC3E}">
        <p14:creationId xmlns:p14="http://schemas.microsoft.com/office/powerpoint/2010/main" val="319520690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ui Đến Trường - Nhóm Hoa Tay - Nhạc Thiếu Nhi Sôi Động Remix">
            <a:hlinkClick r:id="" action="ppaction://media"/>
            <a:extLst>
              <a:ext uri="{FF2B5EF4-FFF2-40B4-BE49-F238E27FC236}">
                <a16:creationId xmlns:a16="http://schemas.microsoft.com/office/drawing/2014/main" id="{5825BE21-3221-47F7-9F5D-A5B6674FF3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2211531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1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00" y="-135366"/>
            <a:ext cx="11484044" cy="132343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Con hãy cho cô biết các bạn nhỏ cảm thấy nh</a:t>
            </a:r>
            <a:r>
              <a:rPr lang="vi-VN" sz="4000">
                <a:latin typeface="Times New Roman" panose="02020603050405020304" pitchFamily="18" charset="0"/>
                <a:cs typeface="Times New Roman" panose="02020603050405020304" pitchFamily="18" charset="0"/>
              </a:rPr>
              <a:t>ư</a:t>
            </a:r>
            <a:r>
              <a:rPr lang="en-US" sz="4000">
                <a:latin typeface="Times New Roman" panose="02020603050405020304" pitchFamily="18" charset="0"/>
                <a:cs typeface="Times New Roman" panose="02020603050405020304" pitchFamily="18" charset="0"/>
              </a:rPr>
              <a:t> thế nào khi tới tr</a:t>
            </a:r>
            <a:r>
              <a:rPr lang="vi-VN" sz="4000">
                <a:latin typeface="Times New Roman" panose="02020603050405020304" pitchFamily="18" charset="0"/>
                <a:cs typeface="Times New Roman" panose="02020603050405020304" pitchFamily="18" charset="0"/>
              </a:rPr>
              <a:t>ư</a:t>
            </a:r>
            <a:r>
              <a:rPr lang="en-US" sz="4000">
                <a:latin typeface="Times New Roman" panose="02020603050405020304" pitchFamily="18" charset="0"/>
                <a:cs typeface="Times New Roman" panose="02020603050405020304" pitchFamily="18" charset="0"/>
              </a:rPr>
              <a:t>ờng học?</a:t>
            </a:r>
          </a:p>
        </p:txBody>
      </p:sp>
      <p:sp>
        <p:nvSpPr>
          <p:cNvPr id="3" name="TextBox 2"/>
          <p:cNvSpPr txBox="1"/>
          <p:nvPr/>
        </p:nvSpPr>
        <p:spPr>
          <a:xfrm>
            <a:off x="0" y="1178203"/>
            <a:ext cx="11382444" cy="1323439"/>
          </a:xfrm>
          <a:prstGeom prst="rect">
            <a:avLst/>
          </a:prstGeom>
          <a:noFill/>
        </p:spPr>
        <p:txBody>
          <a:bodyPr wrap="square" rtlCol="0">
            <a:spAutoFit/>
          </a:bodyPr>
          <a:lstStyle/>
          <a:p>
            <a:r>
              <a:rPr lang="en-US" sz="4000">
                <a:solidFill>
                  <a:srgbClr val="FF0000"/>
                </a:solidFill>
                <a:latin typeface="Times New Roman" panose="02020603050405020304" pitchFamily="18" charset="0"/>
                <a:cs typeface="Times New Roman" panose="02020603050405020304" pitchFamily="18" charset="0"/>
              </a:rPr>
              <a:t>Các bạn rất vui vẻ vì được chơi cùng các bạn và được học những bài học bổ ích.</a:t>
            </a:r>
            <a:endParaRPr lang="vi-VN" sz="400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 y="2394884"/>
            <a:ext cx="12453257" cy="3785652"/>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Các con cũng cảm thấy rất vui khi được đến trường đúng không nào! Ngôi trường là nơi chúng ta được vui chơi, học tập. Vậy để ngôi trường của chúng mình trở thành một ngôi trường hạnh phúc thì các con cần làm như thế nào nhỉ? Chúng mình cùng vào tiết học ngày hôm nay để tìm hiểu nhé!</a:t>
            </a:r>
          </a:p>
        </p:txBody>
      </p:sp>
    </p:spTree>
    <p:extLst>
      <p:ext uri="{BB962C8B-B14F-4D97-AF65-F5344CB8AC3E}">
        <p14:creationId xmlns:p14="http://schemas.microsoft.com/office/powerpoint/2010/main" val="171347252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0363" y="4764800"/>
            <a:ext cx="4825912" cy="1658646"/>
          </a:xfrm>
          <a:prstGeom prst="rect">
            <a:avLst/>
          </a:prstGeom>
        </p:spPr>
      </p:pic>
      <p:pic>
        <p:nvPicPr>
          <p:cNvPr id="349" name="Craig Duncan - Battle Hymn Of The Republic">
            <a:hlinkClick r:id="" action="ppaction://media"/>
            <a:extLst>
              <a:ext uri="{FF2B5EF4-FFF2-40B4-BE49-F238E27FC236}">
                <a16:creationId xmlns:a16="http://schemas.microsoft.com/office/drawing/2014/main" id="{F644EB09-1A23-4B95-B65B-41BD706716B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 y="-1181100"/>
            <a:ext cx="609600" cy="609600"/>
          </a:xfrm>
          <a:prstGeom prst="rect">
            <a:avLst/>
          </a:prstGeom>
        </p:spPr>
      </p:pic>
      <p:pic>
        <p:nvPicPr>
          <p:cNvPr id="20" name="图片 337">
            <a:extLst>
              <a:ext uri="{FF2B5EF4-FFF2-40B4-BE49-F238E27FC236}">
                <a16:creationId xmlns:a16="http://schemas.microsoft.com/office/drawing/2014/main" id="{B18620E4-EE9E-4014-9E5F-00D69CB5B6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1048" y="-191276"/>
            <a:ext cx="8711808" cy="1785066"/>
          </a:xfrm>
          <a:prstGeom prst="rect">
            <a:avLst/>
          </a:prstGeom>
        </p:spPr>
      </p:pic>
      <p:pic>
        <p:nvPicPr>
          <p:cNvPr id="21" name="图片 329">
            <a:extLst>
              <a:ext uri="{FF2B5EF4-FFF2-40B4-BE49-F238E27FC236}">
                <a16:creationId xmlns:a16="http://schemas.microsoft.com/office/drawing/2014/main" id="{7E344B9E-4235-4D99-9C68-220C40C5DD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60696" y="3787636"/>
            <a:ext cx="3842216" cy="3079542"/>
          </a:xfrm>
          <a:prstGeom prst="rect">
            <a:avLst/>
          </a:prstGeom>
        </p:spPr>
      </p:pic>
      <p:pic>
        <p:nvPicPr>
          <p:cNvPr id="7" name="Picture 6">
            <a:extLst>
              <a:ext uri="{FF2B5EF4-FFF2-40B4-BE49-F238E27FC236}">
                <a16:creationId xmlns:a16="http://schemas.microsoft.com/office/drawing/2014/main" id="{94652EA9-36E1-41D0-834F-98B6D51FB6DB}"/>
              </a:ext>
            </a:extLst>
          </p:cNvPr>
          <p:cNvPicPr>
            <a:picLocks noChangeAspect="1"/>
          </p:cNvPicPr>
          <p:nvPr/>
        </p:nvPicPr>
        <p:blipFill>
          <a:blip r:embed="rId12"/>
          <a:stretch>
            <a:fillRect/>
          </a:stretch>
        </p:blipFill>
        <p:spPr>
          <a:xfrm>
            <a:off x="1200887" y="1389816"/>
            <a:ext cx="9867503" cy="2807955"/>
          </a:xfrm>
          <a:prstGeom prst="rect">
            <a:avLst/>
          </a:prstGeom>
        </p:spPr>
      </p:pic>
      <p:pic>
        <p:nvPicPr>
          <p:cNvPr id="17" name="图片 331">
            <a:extLst>
              <a:ext uri="{FF2B5EF4-FFF2-40B4-BE49-F238E27FC236}">
                <a16:creationId xmlns:a16="http://schemas.microsoft.com/office/drawing/2014/main" id="{0FB8260A-F4DD-4855-BD45-4FB152A44A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18" name="图片 333">
            <a:extLst>
              <a:ext uri="{FF2B5EF4-FFF2-40B4-BE49-F238E27FC236}">
                <a16:creationId xmlns:a16="http://schemas.microsoft.com/office/drawing/2014/main" id="{D05D70C7-ABB6-42E6-9544-B5E0FA8F62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19" name="图片 329">
            <a:extLst>
              <a:ext uri="{FF2B5EF4-FFF2-40B4-BE49-F238E27FC236}">
                <a16:creationId xmlns:a16="http://schemas.microsoft.com/office/drawing/2014/main" id="{955B6BDB-B8AC-4320-B45A-A55D0AB7EB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3096" y="3940036"/>
            <a:ext cx="3842216" cy="3079542"/>
          </a:xfrm>
          <a:prstGeom prst="rect">
            <a:avLst/>
          </a:prstGeom>
        </p:spPr>
      </p:pic>
    </p:spTree>
    <p:extLst>
      <p:ext uri="{BB962C8B-B14F-4D97-AF65-F5344CB8AC3E}">
        <p14:creationId xmlns:p14="http://schemas.microsoft.com/office/powerpoint/2010/main" val="241767762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49"/>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336"/>
                                        </p:tgtEl>
                                        <p:attrNameLst>
                                          <p:attrName>style.visibility</p:attrName>
                                        </p:attrNameLst>
                                      </p:cBhvr>
                                      <p:to>
                                        <p:strVal val="visible"/>
                                      </p:to>
                                    </p:set>
                                    <p:animEffect transition="in" filter="wipe(down)">
                                      <p:cBhvr>
                                        <p:cTn id="10" dur="500"/>
                                        <p:tgtEl>
                                          <p:spTgt spid="33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342"/>
                                        </p:tgtEl>
                                        <p:attrNameLst>
                                          <p:attrName>style.visibility</p:attrName>
                                        </p:attrNameLst>
                                      </p:cBhvr>
                                      <p:to>
                                        <p:strVal val="visible"/>
                                      </p:to>
                                    </p:set>
                                    <p:anim calcmode="lin" valueType="num">
                                      <p:cBhvr>
                                        <p:cTn id="14" dur="500" fill="hold"/>
                                        <p:tgtEl>
                                          <p:spTgt spid="342"/>
                                        </p:tgtEl>
                                        <p:attrNameLst>
                                          <p:attrName>ppt_w</p:attrName>
                                        </p:attrNameLst>
                                      </p:cBhvr>
                                      <p:tavLst>
                                        <p:tav tm="0">
                                          <p:val>
                                            <p:fltVal val="0"/>
                                          </p:val>
                                        </p:tav>
                                        <p:tav tm="100000">
                                          <p:val>
                                            <p:strVal val="#ppt_w"/>
                                          </p:val>
                                        </p:tav>
                                      </p:tavLst>
                                    </p:anim>
                                    <p:anim calcmode="lin" valueType="num">
                                      <p:cBhvr>
                                        <p:cTn id="15" dur="500" fill="hold"/>
                                        <p:tgtEl>
                                          <p:spTgt spid="342"/>
                                        </p:tgtEl>
                                        <p:attrNameLst>
                                          <p:attrName>ppt_h</p:attrName>
                                        </p:attrNameLst>
                                      </p:cBhvr>
                                      <p:tavLst>
                                        <p:tav tm="0">
                                          <p:val>
                                            <p:fltVal val="0"/>
                                          </p:val>
                                        </p:tav>
                                        <p:tav tm="100000">
                                          <p:val>
                                            <p:strVal val="#ppt_h"/>
                                          </p:val>
                                        </p:tav>
                                      </p:tavLst>
                                    </p:anim>
                                    <p:animEffect transition="in" filter="fade">
                                      <p:cBhvr>
                                        <p:cTn id="16" dur="500"/>
                                        <p:tgtEl>
                                          <p:spTgt spid="342"/>
                                        </p:tgtEl>
                                      </p:cBhvr>
                                    </p:animEffect>
                                  </p:childTnLst>
                                </p:cTn>
                              </p:par>
                            </p:childTnLst>
                          </p:cTn>
                        </p:par>
                        <p:par>
                          <p:cTn id="17" fill="hold">
                            <p:stCondLst>
                              <p:cond delay="1000"/>
                            </p:stCondLst>
                            <p:childTnLst>
                              <p:par>
                                <p:cTn id="18" presetID="47"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1+#ppt_w/2"/>
                                          </p:val>
                                        </p:tav>
                                        <p:tav tm="100000">
                                          <p:val>
                                            <p:strVal val="#ppt_x"/>
                                          </p:val>
                                        </p:tav>
                                      </p:tavLst>
                                    </p:anim>
                                    <p:anim calcmode="lin" valueType="num">
                                      <p:cBhvr additive="base">
                                        <p:cTn id="27" dur="5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4" repeatCount="indefinite" fill="hold" display="0">
                  <p:stCondLst>
                    <p:cond delay="indefinite"/>
                  </p:stCondLst>
                  <p:endCondLst>
                    <p:cond evt="onStopAudio" delay="0">
                      <p:tgtEl>
                        <p:sldTgt/>
                      </p:tgtEl>
                    </p:cond>
                  </p:endCondLst>
                </p:cTn>
                <p:tgtEl>
                  <p:spTgt spid="34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888EE-05C7-4779-ABB0-E630643B495B}"/>
              </a:ext>
            </a:extLst>
          </p:cNvPr>
          <p:cNvSpPr txBox="1"/>
          <p:nvPr/>
        </p:nvSpPr>
        <p:spPr>
          <a:xfrm>
            <a:off x="391885" y="1713995"/>
            <a:ext cx="11590317" cy="2485745"/>
          </a:xfrm>
          <a:prstGeom prst="rect">
            <a:avLst/>
          </a:prstGeom>
          <a:noFill/>
        </p:spPr>
        <p:txBody>
          <a:bodyPr wrap="square" rtlCol="0">
            <a:spAutoFit/>
          </a:bodyPr>
          <a:lstStyle/>
          <a:p>
            <a:pPr algn="just">
              <a:lnSpc>
                <a:spcPct val="150000"/>
              </a:lnSpc>
            </a:pPr>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Chia sẻ được nơi mình yêu thích ở trường học.</a:t>
            </a:r>
            <a:endParaRPr lang="vi-VN" sz="3600">
              <a:latin typeface="Times New Roman" panose="02020603050405020304" pitchFamily="18" charset="0"/>
              <a:cs typeface="Times New Roman" panose="02020603050405020304" pitchFamily="18" charset="0"/>
            </a:endParaRPr>
          </a:p>
          <a:p>
            <a:pPr algn="just">
              <a:lnSpc>
                <a:spcPct val="150000"/>
              </a:lnSpc>
            </a:pPr>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Nêu được một số việc làm thể hiện việc xây dựng “Trường học hạnh phúc”</a:t>
            </a:r>
          </a:p>
        </p:txBody>
      </p:sp>
      <p:sp>
        <p:nvSpPr>
          <p:cNvPr id="3" name="Rectangle 2">
            <a:extLst>
              <a:ext uri="{FF2B5EF4-FFF2-40B4-BE49-F238E27FC236}">
                <a16:creationId xmlns:a16="http://schemas.microsoft.com/office/drawing/2014/main" id="{6CEAF8DE-5331-4B15-9990-DFE0D38BE2A9}"/>
              </a:ext>
            </a:extLst>
          </p:cNvPr>
          <p:cNvSpPr/>
          <p:nvPr/>
        </p:nvSpPr>
        <p:spPr>
          <a:xfrm>
            <a:off x="3954483" y="791442"/>
            <a:ext cx="3800104" cy="7362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Yêu cầu cần đạt</a:t>
            </a:r>
          </a:p>
        </p:txBody>
      </p:sp>
    </p:spTree>
    <p:extLst>
      <p:ext uri="{BB962C8B-B14F-4D97-AF65-F5344CB8AC3E}">
        <p14:creationId xmlns:p14="http://schemas.microsoft.com/office/powerpoint/2010/main" val="13514305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096904" y="193201"/>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err="1">
                <a:ln>
                  <a:noFill/>
                </a:ln>
                <a:solidFill>
                  <a:srgbClr val="7030A0"/>
                </a:solidFill>
                <a:effectLst/>
                <a:uLnTx/>
                <a:uFillTx/>
                <a:latin typeface="Times New Roman" panose="02020603050405020304" pitchFamily="18" charset="0"/>
                <a:cs typeface="Times New Roman" panose="02020603050405020304" pitchFamily="18" charset="0"/>
              </a:rPr>
              <a:t>Khám</a:t>
            </a:r>
            <a:r>
              <a:rPr kumimoji="0" lang="en-US" sz="88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err="1">
                <a:ln>
                  <a:noFill/>
                </a:ln>
                <a:solidFill>
                  <a:srgbClr val="7030A0"/>
                </a:solidFill>
                <a:effectLst/>
                <a:uLnTx/>
                <a:uFillTx/>
                <a:latin typeface="Times New Roman" panose="02020603050405020304" pitchFamily="18" charset="0"/>
                <a:cs typeface="Times New Roman" panose="02020603050405020304" pitchFamily="18" charset="0"/>
              </a:rPr>
              <a:t>phá</a:t>
            </a:r>
            <a:endParaRPr kumimoji="0" lang="en-US" sz="88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7B9C258-215D-4400-9173-C7510416E2D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06721" y="1867131"/>
            <a:ext cx="9811335" cy="3575436"/>
          </a:xfrm>
          <a:prstGeom prst="rect">
            <a:avLst/>
          </a:prstGeom>
        </p:spPr>
      </p:pic>
    </p:spTree>
    <p:extLst>
      <p:ext uri="{BB962C8B-B14F-4D97-AF65-F5344CB8AC3E}">
        <p14:creationId xmlns:p14="http://schemas.microsoft.com/office/powerpoint/2010/main" val="188150269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096904" y="193201"/>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err="1">
                <a:ln>
                  <a:noFill/>
                </a:ln>
                <a:solidFill>
                  <a:srgbClr val="7030A0"/>
                </a:solidFill>
                <a:effectLst/>
                <a:uLnTx/>
                <a:uFillTx/>
                <a:latin typeface="Times New Roman" panose="02020603050405020304" pitchFamily="18" charset="0"/>
                <a:cs typeface="Times New Roman" panose="02020603050405020304" pitchFamily="18" charset="0"/>
              </a:rPr>
              <a:t>Khám</a:t>
            </a:r>
            <a:r>
              <a:rPr kumimoji="0" lang="en-US" sz="88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err="1">
                <a:ln>
                  <a:noFill/>
                </a:ln>
                <a:solidFill>
                  <a:srgbClr val="7030A0"/>
                </a:solidFill>
                <a:effectLst/>
                <a:uLnTx/>
                <a:uFillTx/>
                <a:latin typeface="Times New Roman" panose="02020603050405020304" pitchFamily="18" charset="0"/>
                <a:cs typeface="Times New Roman" panose="02020603050405020304" pitchFamily="18" charset="0"/>
              </a:rPr>
              <a:t>phá</a:t>
            </a:r>
            <a:endParaRPr kumimoji="0" lang="en-US" sz="88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405618" y="1809612"/>
            <a:ext cx="11380763" cy="3970318"/>
          </a:xfrm>
          <a:prstGeom prst="rect">
            <a:avLst/>
          </a:prstGeom>
          <a:noFill/>
        </p:spPr>
        <p:txBody>
          <a:bodyPr wrap="square" rtlCol="0">
            <a:spAutoFit/>
          </a:bodyPr>
          <a:lstStyle/>
          <a:p>
            <a:r>
              <a:rPr lang="en-US" sz="3600">
                <a:latin typeface="Times New Roman" pitchFamily="18" charset="0"/>
                <a:cs typeface="Times New Roman" pitchFamily="18" charset="0"/>
              </a:rPr>
              <a:t>Em hãy xem đoạn video sau về trường mình và trả lời các câu hỏi:</a:t>
            </a:r>
          </a:p>
          <a:p>
            <a:pPr marL="571500" indent="-571500">
              <a:buFontTx/>
              <a:buChar char="-"/>
            </a:pPr>
            <a:r>
              <a:rPr lang="en-US" sz="3600">
                <a:latin typeface="Times New Roman" pitchFamily="18" charset="0"/>
                <a:cs typeface="Times New Roman" pitchFamily="18" charset="0"/>
              </a:rPr>
              <a:t>Trường chúng ta có những nơi nào? Phòng ban nào?</a:t>
            </a:r>
          </a:p>
          <a:p>
            <a:pPr marL="571500" indent="-571500">
              <a:buFontTx/>
              <a:buChar char="-"/>
            </a:pPr>
            <a:r>
              <a:rPr lang="en-US" sz="3600">
                <a:latin typeface="Times New Roman" pitchFamily="18" charset="0"/>
                <a:cs typeface="Times New Roman" pitchFamily="18" charset="0"/>
              </a:rPr>
              <a:t>Nơi nào, hoạt động nào ở trường làm em thấy hạnh phúc?</a:t>
            </a:r>
          </a:p>
          <a:p>
            <a:pPr marL="571500" indent="-571500">
              <a:buFontTx/>
              <a:buChar char="-"/>
            </a:pPr>
            <a:r>
              <a:rPr lang="en-US" sz="3600">
                <a:latin typeface="Times New Roman" pitchFamily="18" charset="0"/>
                <a:cs typeface="Times New Roman" pitchFamily="18" charset="0"/>
              </a:rPr>
              <a:t>Em không thích nơi nào trong trường?</a:t>
            </a:r>
          </a:p>
          <a:p>
            <a:pPr marL="571500" indent="-571500">
              <a:buFontTx/>
              <a:buChar char="-"/>
            </a:pPr>
            <a:r>
              <a:rPr lang="en-US" sz="3600">
                <a:latin typeface="Times New Roman" pitchFamily="18" charset="0"/>
                <a:cs typeface="Times New Roman" pitchFamily="18" charset="0"/>
              </a:rPr>
              <a:t>Em có muốn thay đổi điều em không thích ở trường không?</a:t>
            </a:r>
          </a:p>
        </p:txBody>
      </p:sp>
    </p:spTree>
    <p:extLst>
      <p:ext uri="{BB962C8B-B14F-4D97-AF65-F5344CB8AC3E}">
        <p14:creationId xmlns:p14="http://schemas.microsoft.com/office/powerpoint/2010/main" val="366239676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ường">
            <a:hlinkClick r:id="" action="ppaction://media"/>
            <a:extLst>
              <a:ext uri="{FF2B5EF4-FFF2-40B4-BE49-F238E27FC236}">
                <a16:creationId xmlns:a16="http://schemas.microsoft.com/office/drawing/2014/main" id="{DB5470CC-5FA4-4A48-A8C1-E10CA61794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8475"/>
            <a:ext cx="12192000" cy="6760399"/>
          </a:xfrm>
          <a:prstGeom prst="rect">
            <a:avLst/>
          </a:prstGeom>
        </p:spPr>
      </p:pic>
    </p:spTree>
    <p:extLst>
      <p:ext uri="{BB962C8B-B14F-4D97-AF65-F5344CB8AC3E}">
        <p14:creationId xmlns:p14="http://schemas.microsoft.com/office/powerpoint/2010/main" val="262785651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1581</TotalTime>
  <Words>477</Words>
  <Application>Microsoft Office PowerPoint</Application>
  <PresentationFormat>Widescreen</PresentationFormat>
  <Paragraphs>37</Paragraphs>
  <Slides>16</Slides>
  <Notes>4</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等线</vt:lpstr>
      <vt:lpstr>Microsoft YaHei</vt:lpstr>
      <vt:lpstr>SimSun</vt:lpstr>
      <vt:lpstr>Arial</vt:lpstr>
      <vt:lpstr>Calibri</vt:lpstr>
      <vt:lpstr>HP001 4 hàng</vt:lpstr>
      <vt:lpstr>Times New Roman</vt:lpstr>
      <vt:lpstr>UTM Avo</vt:lpstr>
      <vt:lpstr>字魂17号-萌趣果冻体</vt:lpstr>
      <vt:lpstr>包图主题2</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36</cp:revision>
  <dcterms:created xsi:type="dcterms:W3CDTF">2021-06-11T14:30:21Z</dcterms:created>
  <dcterms:modified xsi:type="dcterms:W3CDTF">2021-11-12T07:31:24Z</dcterms:modified>
</cp:coreProperties>
</file>