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523" r:id="rId3"/>
    <p:sldId id="296" r:id="rId4"/>
    <p:sldId id="497" r:id="rId5"/>
    <p:sldId id="517" r:id="rId6"/>
    <p:sldId id="299" r:id="rId7"/>
    <p:sldId id="518" r:id="rId8"/>
    <p:sldId id="519" r:id="rId9"/>
    <p:sldId id="531" r:id="rId10"/>
    <p:sldId id="530" r:id="rId11"/>
    <p:sldId id="520" r:id="rId12"/>
    <p:sldId id="532" r:id="rId13"/>
    <p:sldId id="501" r:id="rId14"/>
    <p:sldId id="514" r:id="rId15"/>
    <p:sldId id="534" r:id="rId16"/>
    <p:sldId id="504" r:id="rId17"/>
    <p:sldId id="51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3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04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79842" y="383495"/>
            <a:ext cx="6049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41693" y="1276276"/>
            <a:ext cx="5215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Nói</a:t>
            </a:r>
            <a:r>
              <a:rPr lang="en-US" sz="4400" b="1" i="1" dirty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b="1" i="1" dirty="0" err="1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4400" b="1" i="1" dirty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b="1" i="1" dirty="0" err="1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nghe</a:t>
            </a:r>
            <a:endParaRPr lang="en-US" sz="4400" b="1" i="1" dirty="0">
              <a:solidFill>
                <a:srgbClr val="0099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73595" y="2898728"/>
            <a:ext cx="5955477" cy="250953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Họa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 mi,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vẹt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quạ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84147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51941" y="2586603"/>
            <a:ext cx="6096000" cy="1155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Mấy ngày đầu, hoàng oanh dạy các bạn luyện giọng.</a:t>
            </a:r>
          </a:p>
        </p:txBody>
      </p:sp>
      <p:sp>
        <p:nvSpPr>
          <p:cNvPr id="7" name="Rectangle 6"/>
          <p:cNvSpPr/>
          <p:nvPr/>
        </p:nvSpPr>
        <p:spPr>
          <a:xfrm>
            <a:off x="5151941" y="1271496"/>
            <a:ext cx="6652132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Mấy ngày đầu, hoàng oanh dạy các bạn làm gì?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04341" y="3842459"/>
            <a:ext cx="6096000" cy="6317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Vì sao quạ bỏ các bạn bay đi?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51940" y="4578041"/>
            <a:ext cx="6776823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</a:rPr>
              <a:t>    Quạ bỏ các bạn bay đi vì quạ không kiên nhẫn luyện giọng được.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" t="49011" r="47410" b="2585"/>
          <a:stretch/>
        </p:blipFill>
        <p:spPr>
          <a:xfrm>
            <a:off x="282720" y="1447890"/>
            <a:ext cx="4552515" cy="50637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871" y="208213"/>
            <a:ext cx="1219305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8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59760" y="3176860"/>
            <a:ext cx="6485876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Họa mi và vẹt hát được giọng êm ái còn quạ chỉ biết phát ra âm thanh buồn bã: quạ… quạ … quạ…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5609140" y="1972266"/>
            <a:ext cx="6096000" cy="6317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Câu chuyện kết thúc thế nào?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8" t="50891" r="657" b="705"/>
          <a:stretch/>
        </p:blipFill>
        <p:spPr>
          <a:xfrm>
            <a:off x="345553" y="1139128"/>
            <a:ext cx="4806387" cy="55110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253" y="127577"/>
            <a:ext cx="1219305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6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C họa mi, vẹt và qu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96112"/>
            <a:ext cx="12185650" cy="596188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2014021" y="0"/>
            <a:ext cx="11322361" cy="1095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smtClean="0">
                <a:solidFill>
                  <a:srgbClr val="FF0000"/>
                </a:solidFill>
              </a:rPr>
              <a:t> Con nghe cô kể lại toàn bộ câu chuyện.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5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397499" y="1558021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9195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"/>
          <a:stretch/>
        </p:blipFill>
        <p:spPr>
          <a:xfrm>
            <a:off x="1183818" y="1717766"/>
            <a:ext cx="10295419" cy="514023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7988" y="879466"/>
            <a:ext cx="10256261" cy="1761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err="1">
                <a:solidFill>
                  <a:srgbClr val="009900"/>
                </a:solidFill>
              </a:rPr>
              <a:t>Họa</a:t>
            </a:r>
            <a:r>
              <a:rPr lang="en-US" sz="4800" dirty="0">
                <a:solidFill>
                  <a:srgbClr val="009900"/>
                </a:solidFill>
              </a:rPr>
              <a:t> mi, </a:t>
            </a:r>
            <a:r>
              <a:rPr lang="en-US" sz="4800" dirty="0" err="1">
                <a:solidFill>
                  <a:srgbClr val="009900"/>
                </a:solidFill>
              </a:rPr>
              <a:t>vẹt</a:t>
            </a:r>
            <a:r>
              <a:rPr lang="en-US" sz="4800" dirty="0">
                <a:solidFill>
                  <a:srgbClr val="009900"/>
                </a:solidFill>
              </a:rPr>
              <a:t> </a:t>
            </a:r>
            <a:r>
              <a:rPr lang="en-US" sz="4800" dirty="0" err="1">
                <a:solidFill>
                  <a:srgbClr val="009900"/>
                </a:solidFill>
              </a:rPr>
              <a:t>và</a:t>
            </a:r>
            <a:r>
              <a:rPr lang="en-US" sz="4800" dirty="0">
                <a:solidFill>
                  <a:srgbClr val="009900"/>
                </a:solidFill>
              </a:rPr>
              <a:t> </a:t>
            </a:r>
            <a:r>
              <a:rPr lang="en-US" sz="4800" dirty="0" err="1">
                <a:solidFill>
                  <a:srgbClr val="009900"/>
                </a:solidFill>
              </a:rPr>
              <a:t>quạ</a:t>
            </a:r>
            <a:endParaRPr lang="en-US" sz="4800" dirty="0">
              <a:solidFill>
                <a:srgbClr val="0099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564839" y="137091"/>
            <a:ext cx="8480687" cy="1095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smtClean="0">
                <a:solidFill>
                  <a:srgbClr val="FF0000"/>
                </a:solidFill>
              </a:rPr>
              <a:t>2. Con chọn kể 1-2 đoạn của câu chuyện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5951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55" y="272401"/>
            <a:ext cx="6622471" cy="5130872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221674" y="407196"/>
            <a:ext cx="4994563" cy="3879273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 rot="21432686">
            <a:off x="6411290" y="1243847"/>
            <a:ext cx="5224723" cy="3288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smtClean="0">
                <a:solidFill>
                  <a:srgbClr val="FF0000"/>
                </a:solidFill>
                <a:cs typeface="HP001 5H" panose="020B0603050302020204" pitchFamily="34" charset="0"/>
              </a:rPr>
              <a:t>Câu</a:t>
            </a:r>
            <a:r>
              <a:rPr lang="en-US" sz="4400" dirty="0">
                <a:solidFill>
                  <a:srgbClr val="FF0000"/>
                </a:solidFill>
                <a:cs typeface="HP001 5H" panose="020B0603050302020204" pitchFamily="34" charset="0"/>
              </a:rPr>
              <a:t> </a:t>
            </a:r>
            <a:r>
              <a:rPr lang="en-US" sz="4400" smtClean="0">
                <a:solidFill>
                  <a:srgbClr val="FF0000"/>
                </a:solidFill>
                <a:cs typeface="HP001 5H" panose="020B0603050302020204" pitchFamily="34" charset="0"/>
              </a:rPr>
              <a:t>chuyện </a:t>
            </a:r>
            <a:r>
              <a:rPr lang="en-US" sz="4400" dirty="0" err="1">
                <a:solidFill>
                  <a:srgbClr val="FF0000"/>
                </a:solidFill>
                <a:cs typeface="HP001 5H" panose="020B0603050302020204" pitchFamily="34" charset="0"/>
              </a:rPr>
              <a:t>khuyên</a:t>
            </a:r>
            <a:r>
              <a:rPr lang="en-US" sz="4400" dirty="0">
                <a:solidFill>
                  <a:srgbClr val="FF0000"/>
                </a:solidFill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cs typeface="HP001 5H" panose="020B0603050302020204" pitchFamily="34" charset="0"/>
              </a:rPr>
              <a:t>chúng</a:t>
            </a:r>
            <a:r>
              <a:rPr lang="en-US" sz="4400" dirty="0">
                <a:solidFill>
                  <a:srgbClr val="FF0000"/>
                </a:solidFill>
                <a:cs typeface="HP001 5H" panose="020B0603050302020204" pitchFamily="34" charset="0"/>
              </a:rPr>
              <a:t> ta</a:t>
            </a:r>
            <a:r>
              <a:rPr lang="en-US" sz="4400">
                <a:solidFill>
                  <a:srgbClr val="FF0000"/>
                </a:solidFill>
                <a:cs typeface="HP001 5H" panose="020B0603050302020204" pitchFamily="34" charset="0"/>
              </a:rPr>
              <a:t>: Những người kiên trì,  </a:t>
            </a:r>
            <a:r>
              <a:rPr lang="en-US" sz="4400" dirty="0" err="1">
                <a:solidFill>
                  <a:srgbClr val="FF0000"/>
                </a:solidFill>
                <a:cs typeface="HP001 5H" panose="020B0603050302020204" pitchFamily="34" charset="0"/>
              </a:rPr>
              <a:t>chăm</a:t>
            </a:r>
            <a:r>
              <a:rPr lang="en-US" sz="4400" dirty="0">
                <a:solidFill>
                  <a:srgbClr val="FF0000"/>
                </a:solidFill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cs typeface="HP001 5H" panose="020B0603050302020204" pitchFamily="34" charset="0"/>
              </a:rPr>
              <a:t>chỉ</a:t>
            </a:r>
            <a:r>
              <a:rPr lang="en-US" sz="4400" dirty="0">
                <a:solidFill>
                  <a:srgbClr val="FF0000"/>
                </a:solidFill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cs typeface="HP001 5H" panose="020B0603050302020204" pitchFamily="34" charset="0"/>
              </a:rPr>
              <a:t>sẽ</a:t>
            </a:r>
            <a:r>
              <a:rPr lang="en-US" sz="4400" dirty="0">
                <a:solidFill>
                  <a:srgbClr val="FF0000"/>
                </a:solidFill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cs typeface="HP001 5H" panose="020B0603050302020204" pitchFamily="34" charset="0"/>
              </a:rPr>
              <a:t>thành</a:t>
            </a:r>
            <a:r>
              <a:rPr lang="en-US" sz="4400" dirty="0">
                <a:solidFill>
                  <a:srgbClr val="FF0000"/>
                </a:solidFill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cs typeface="HP001 5H" panose="020B0603050302020204" pitchFamily="34" charset="0"/>
              </a:rPr>
              <a:t>công</a:t>
            </a:r>
            <a:r>
              <a:rPr lang="en-US" sz="4400" dirty="0">
                <a:solidFill>
                  <a:srgbClr val="FF0000"/>
                </a:solidFill>
                <a:cs typeface="HP001 5H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26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60618" y="0"/>
            <a:ext cx="480698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Vận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dụng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8012" y="3288212"/>
            <a:ext cx="971073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388012" y="4760884"/>
            <a:ext cx="971073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195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2072" y="2298989"/>
            <a:ext cx="7572375" cy="3268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Khởi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động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716FBE-277A-4E2D-9AD6-A06CF26591E6}"/>
              </a:ext>
            </a:extLst>
          </p:cNvPr>
          <p:cNvSpPr txBox="1"/>
          <p:nvPr/>
        </p:nvSpPr>
        <p:spPr>
          <a:xfrm>
            <a:off x="8958470" y="6215270"/>
            <a:ext cx="212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ighlight>
                  <a:srgbClr val="FFFF00"/>
                </a:highlight>
              </a:rPr>
              <a:t>Góc phải vẫn có logo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10844784" y="256032"/>
            <a:ext cx="1112831" cy="1267324"/>
          </a:xfrm>
          <a:prstGeom prst="star5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20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 t="22491" r="4106" b="13016"/>
          <a:stretch/>
        </p:blipFill>
        <p:spPr>
          <a:xfrm>
            <a:off x="1322363" y="654804"/>
            <a:ext cx="8880234" cy="5591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05243" y="823616"/>
            <a:ext cx="4360985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Trò</a:t>
            </a:r>
            <a:r>
              <a:rPr lang="en-US" sz="5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chơi</a:t>
            </a:r>
            <a:r>
              <a:rPr lang="en-US" sz="5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014" y="3634046"/>
            <a:ext cx="3934691" cy="210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06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819979"/>
            <a:ext cx="12192000" cy="2038021"/>
          </a:xfrm>
          <a:custGeom>
            <a:avLst/>
            <a:gdLst>
              <a:gd name="connsiteX0" fmla="*/ 0 w 12192000"/>
              <a:gd name="connsiteY0" fmla="*/ 0 h 2004646"/>
              <a:gd name="connsiteX1" fmla="*/ 12192000 w 12192000"/>
              <a:gd name="connsiteY1" fmla="*/ 0 h 2004646"/>
              <a:gd name="connsiteX2" fmla="*/ 12192000 w 12192000"/>
              <a:gd name="connsiteY2" fmla="*/ 2004646 h 2004646"/>
              <a:gd name="connsiteX3" fmla="*/ 0 w 12192000"/>
              <a:gd name="connsiteY3" fmla="*/ 2004646 h 2004646"/>
              <a:gd name="connsiteX4" fmla="*/ 0 w 12192000"/>
              <a:gd name="connsiteY4" fmla="*/ 0 h 2004646"/>
              <a:gd name="connsiteX0" fmla="*/ 0 w 12192000"/>
              <a:gd name="connsiteY0" fmla="*/ 464234 h 2468880"/>
              <a:gd name="connsiteX1" fmla="*/ 3812345 w 12192000"/>
              <a:gd name="connsiteY1" fmla="*/ 0 h 2468880"/>
              <a:gd name="connsiteX2" fmla="*/ 12192000 w 12192000"/>
              <a:gd name="connsiteY2" fmla="*/ 464234 h 2468880"/>
              <a:gd name="connsiteX3" fmla="*/ 12192000 w 12192000"/>
              <a:gd name="connsiteY3" fmla="*/ 2468880 h 2468880"/>
              <a:gd name="connsiteX4" fmla="*/ 0 w 12192000"/>
              <a:gd name="connsiteY4" fmla="*/ 2468880 h 2468880"/>
              <a:gd name="connsiteX5" fmla="*/ 0 w 12192000"/>
              <a:gd name="connsiteY5" fmla="*/ 464234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468880">
                <a:moveTo>
                  <a:pt x="0" y="464234"/>
                </a:moveTo>
                <a:cubicBezTo>
                  <a:pt x="1275471" y="459545"/>
                  <a:pt x="2536874" y="4689"/>
                  <a:pt x="3812345" y="0"/>
                </a:cubicBezTo>
                <a:lnTo>
                  <a:pt x="12192000" y="464234"/>
                </a:lnTo>
                <a:lnTo>
                  <a:pt x="12192000" y="2468880"/>
                </a:lnTo>
                <a:lnTo>
                  <a:pt x="0" y="2468880"/>
                </a:lnTo>
                <a:lnTo>
                  <a:pt x="0" y="46423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504" y="-553879"/>
            <a:ext cx="4051495" cy="741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7"/>
          <p:cNvSpPr/>
          <p:nvPr/>
        </p:nvSpPr>
        <p:spPr bwMode="auto">
          <a:xfrm>
            <a:off x="3244850" y="345281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044824" y="921543"/>
            <a:ext cx="7457844" cy="30469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Chim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Chim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gì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la?</a:t>
            </a:r>
          </a:p>
          <a:p>
            <a:pPr algn="ctr">
              <a:lnSpc>
                <a:spcPct val="150000"/>
              </a:lnSpc>
            </a:pP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Chim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Chim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gì có áo nhuộm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màu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32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258" y="4729259"/>
            <a:ext cx="2972201" cy="2043190"/>
            <a:chOff x="49258" y="4729259"/>
            <a:chExt cx="2972201" cy="204319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93" y="4792758"/>
              <a:ext cx="2953866" cy="197969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9258" y="4729259"/>
              <a:ext cx="1279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</a:rPr>
                <a:t>1. Vẹt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084680" y="4763585"/>
            <a:ext cx="2921106" cy="1981644"/>
            <a:chOff x="3084680" y="4763585"/>
            <a:chExt cx="2921106" cy="198164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680" y="4819979"/>
              <a:ext cx="2921106" cy="192525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183145" y="4763585"/>
              <a:ext cx="1279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</a:rPr>
                <a:t>2. Quạ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38665" y="4870373"/>
            <a:ext cx="2999827" cy="2038537"/>
            <a:chOff x="6038665" y="4870373"/>
            <a:chExt cx="2999827" cy="203853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870373"/>
              <a:ext cx="2942492" cy="194066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038665" y="6324135"/>
              <a:ext cx="19124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</a:rPr>
                <a:t>3. Họa mi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128705" y="4845412"/>
            <a:ext cx="3063295" cy="2103308"/>
            <a:chOff x="9128705" y="4845412"/>
            <a:chExt cx="3063295" cy="210330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1585" y="4845412"/>
              <a:ext cx="3030415" cy="198715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128705" y="6363945"/>
              <a:ext cx="29157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</a:rPr>
                <a:t>4. Hoàng oanh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305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769" y="2738434"/>
            <a:ext cx="7572375" cy="1667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Khám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phá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10588752" y="329184"/>
            <a:ext cx="1444752" cy="1225296"/>
          </a:xfrm>
          <a:prstGeom prst="star5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98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3781" y="1864291"/>
            <a:ext cx="6986589" cy="10959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7200" dirty="0">
                <a:solidFill>
                  <a:srgbClr val="FF0000"/>
                </a:solidFill>
              </a:rPr>
              <a:t>1. </a:t>
            </a:r>
            <a:r>
              <a:rPr lang="en-US" sz="7200" dirty="0" err="1">
                <a:solidFill>
                  <a:srgbClr val="FF0000"/>
                </a:solidFill>
              </a:rPr>
              <a:t>Nghe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kể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chuyện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125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"/>
          <a:stretch/>
        </p:blipFill>
        <p:spPr>
          <a:xfrm>
            <a:off x="564839" y="1434904"/>
            <a:ext cx="10861963" cy="542309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417" y="324415"/>
            <a:ext cx="10256261" cy="1761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 err="1">
                <a:solidFill>
                  <a:srgbClr val="FF0000"/>
                </a:solidFill>
              </a:rPr>
              <a:t>Họa</a:t>
            </a:r>
            <a:r>
              <a:rPr lang="en-US" sz="6600" dirty="0">
                <a:solidFill>
                  <a:srgbClr val="FF0000"/>
                </a:solidFill>
              </a:rPr>
              <a:t> mi, </a:t>
            </a:r>
            <a:r>
              <a:rPr lang="en-US" sz="6600" dirty="0" err="1">
                <a:solidFill>
                  <a:srgbClr val="FF0000"/>
                </a:solidFill>
              </a:rPr>
              <a:t>vẹt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và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quạ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7" name="hoa-mi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0717" y="4958032"/>
            <a:ext cx="609600" cy="609600"/>
          </a:xfrm>
          <a:prstGeom prst="rect">
            <a:avLst/>
          </a:prstGeom>
        </p:spPr>
      </p:pic>
      <p:pic>
        <p:nvPicPr>
          <p:cNvPr id="8" name="MorningCoffee-KimYoon_45ex6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0717" y="6013206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731" y="109466"/>
            <a:ext cx="531007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107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70" numSld="4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27273" numSld="4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" r="47905" b="49814"/>
          <a:stretch/>
        </p:blipFill>
        <p:spPr>
          <a:xfrm>
            <a:off x="185738" y="1122240"/>
            <a:ext cx="4876259" cy="513357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90486" y="2304023"/>
            <a:ext cx="6096000" cy="16722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 nói: “Tôi thấy chim hoàng oanh hót hay lắm nhé! Thật đáng ngưỡng mộ!”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5290486" y="1447890"/>
            <a:ext cx="6096000" cy="6317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32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 nói gì với các bạn?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90486" y="3976276"/>
            <a:ext cx="6096000" cy="12741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Nghe họa mi nói vậy, ý kiến của vẹt thế nào?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18975" y="5250471"/>
            <a:ext cx="6096000" cy="11264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</a:rPr>
              <a:t>Vẹt nói: “Hay chúng ta đến gặp hoàng oanh nhờ cậu ấy dạy hát cho.”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871" y="208213"/>
            <a:ext cx="1219305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23292" y="1646473"/>
            <a:ext cx="6096000" cy="12741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vẹt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oanh vì chuyện gì?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3" t="1366" r="-321" b="50230"/>
          <a:stretch/>
        </p:blipFill>
        <p:spPr>
          <a:xfrm>
            <a:off x="185738" y="1289559"/>
            <a:ext cx="4564239" cy="48895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547983" y="3601113"/>
            <a:ext cx="6096000" cy="18651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vẹt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oanh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để nhờ hoàng oanh dạy hát cho.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871" y="208213"/>
            <a:ext cx="1219305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5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</TotalTime>
  <Words>384</Words>
  <Application>Microsoft Office PowerPoint</Application>
  <PresentationFormat>Widescreen</PresentationFormat>
  <Paragraphs>40</Paragraphs>
  <Slides>16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微软雅黑</vt:lpstr>
      <vt:lpstr>Arial</vt:lpstr>
      <vt:lpstr>Calibri</vt:lpstr>
      <vt:lpstr>等线</vt:lpstr>
      <vt:lpstr>等线 Light</vt:lpstr>
      <vt:lpstr>HP001 5H</vt:lpstr>
      <vt:lpstr>Times New Roman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137</cp:revision>
  <dcterms:created xsi:type="dcterms:W3CDTF">2021-06-19T03:09:12Z</dcterms:created>
  <dcterms:modified xsi:type="dcterms:W3CDTF">2021-10-27T01:01:05Z</dcterms:modified>
</cp:coreProperties>
</file>