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24"/>
  </p:notesMasterIdLst>
  <p:sldIdLst>
    <p:sldId id="294" r:id="rId3"/>
    <p:sldId id="305" r:id="rId4"/>
    <p:sldId id="331" r:id="rId5"/>
    <p:sldId id="311" r:id="rId6"/>
    <p:sldId id="265" r:id="rId7"/>
    <p:sldId id="269" r:id="rId8"/>
    <p:sldId id="306" r:id="rId9"/>
    <p:sldId id="330" r:id="rId10"/>
    <p:sldId id="310" r:id="rId11"/>
    <p:sldId id="321" r:id="rId12"/>
    <p:sldId id="322" r:id="rId13"/>
    <p:sldId id="323" r:id="rId14"/>
    <p:sldId id="324" r:id="rId15"/>
    <p:sldId id="325" r:id="rId16"/>
    <p:sldId id="326" r:id="rId17"/>
    <p:sldId id="327" r:id="rId18"/>
    <p:sldId id="328" r:id="rId19"/>
    <p:sldId id="307" r:id="rId20"/>
    <p:sldId id="291" r:id="rId21"/>
    <p:sldId id="300" r:id="rId22"/>
    <p:sldId id="26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1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FFABEF-6893-4471-8405-40038D9BD553}" type="datetimeFigureOut">
              <a:rPr lang="en-US" smtClean="0"/>
              <a:t>10/1/2021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7A4C8C-F171-4760-B764-16E889D678B1}" type="slidenum">
              <a:rPr lang="en-US" smtClean="0"/>
              <a:t>‹#›</a:t>
            </a:fld>
            <a:endParaRPr lang="en-US"/>
          </a:p>
        </p:txBody>
      </p:sp>
    </p:spTree>
    <p:extLst>
      <p:ext uri="{BB962C8B-B14F-4D97-AF65-F5344CB8AC3E}">
        <p14:creationId xmlns:p14="http://schemas.microsoft.com/office/powerpoint/2010/main" val="2615944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690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bấm vào mảnh ghép để mở câu hỏi &gt; sau khi HS trả lời bấm tiếp vào mảnh ghép màu đen để lật mảnh ghépp</a:t>
            </a:r>
          </a:p>
          <a:p>
            <a:r>
              <a:rPr lang="en-US"/>
              <a:t>- HS lật được mảnh ghép mời HS xem 1 đoạn clip về hoạt động rất vui nhộn trong ngày Tết Trung thu (bấm vào dấu mũi tên để chuyển slide)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11</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46859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71039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70126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133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3</a:t>
            </a:fld>
            <a:endParaRPr/>
          </a:p>
        </p:txBody>
      </p:sp>
    </p:spTree>
    <p:extLst>
      <p:ext uri="{BB962C8B-B14F-4D97-AF65-F5344CB8AC3E}">
        <p14:creationId xmlns:p14="http://schemas.microsoft.com/office/powerpoint/2010/main" val="215827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Trò chơi này là phần khởi động để dẫn vào bài: </a:t>
            </a:r>
          </a:p>
          <a:p>
            <a:pPr>
              <a:buAutoNum type="arabicPeriod"/>
            </a:pPr>
            <a:r>
              <a:rPr lang="en-US"/>
              <a:t>Bánh trung thu</a:t>
            </a:r>
          </a:p>
          <a:p>
            <a:pPr>
              <a:buAutoNum type="arabicPeriod"/>
            </a:pPr>
            <a:r>
              <a:rPr lang="en-US"/>
              <a:t>Thỏ</a:t>
            </a:r>
          </a:p>
          <a:p>
            <a:pPr>
              <a:buAutoNum type="arabicPeriod"/>
            </a:pPr>
            <a:r>
              <a:rPr lang="en-US"/>
              <a:t>Chị Hằng – Chú Cuội</a:t>
            </a:r>
          </a:p>
          <a:p>
            <a:pPr marL="228600" indent="0">
              <a:buNone/>
            </a:pPr>
            <a:r>
              <a:rPr lang="en-US"/>
              <a:t>Các con có biết những sự vật này liên quan đến chủ đề gì ko nào? -&gt;&gt;&gt; Tết Trung thu</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4</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1871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993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a:defRPr/>
            </a:pPr>
            <a:fld id="{0E505E7F-62A9-4701-BFC2-BAF91B9808FB}"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90033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chữ để mở video.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altLang="zh-CN" sz="1200" b="0" i="0" u="none" strike="noStrike" cap="none" smtClean="0">
                <a:solidFill>
                  <a:schemeClr val="dk1"/>
                </a:solidFill>
                <a:latin typeface="Arial"/>
                <a:ea typeface="Arial"/>
                <a:cs typeface="Arial"/>
                <a:sym typeface="Arial"/>
              </a:rPr>
              <a:t>8</a:t>
            </a:fld>
            <a:endParaRPr lang="zh-CN"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50786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131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10</a:t>
            </a:fld>
            <a:endParaRPr/>
          </a:p>
        </p:txBody>
      </p:sp>
    </p:spTree>
    <p:extLst>
      <p:ext uri="{BB962C8B-B14F-4D97-AF65-F5344CB8AC3E}">
        <p14:creationId xmlns:p14="http://schemas.microsoft.com/office/powerpoint/2010/main" val="883831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215564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31155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8929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alphaModFix/>
          </a:blip>
          <a:srcRect/>
          <a:stretch/>
        </p:blipFill>
        <p:spPr>
          <a:xfrm>
            <a:off x="249376" y="244286"/>
            <a:ext cx="695047" cy="695047"/>
          </a:xfrm>
          <a:prstGeom prst="rect">
            <a:avLst/>
          </a:prstGeom>
          <a:noFill/>
          <a:ln>
            <a:noFill/>
          </a:ln>
        </p:spPr>
      </p:pic>
    </p:spTree>
    <p:extLst>
      <p:ext uri="{BB962C8B-B14F-4D97-AF65-F5344CB8AC3E}">
        <p14:creationId xmlns:p14="http://schemas.microsoft.com/office/powerpoint/2010/main" val="4003578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122510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0641907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383132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265963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076110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02297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39478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56435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99612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8627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334241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2021/10/1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242307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400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和内容">
  <p:cSld name="标题和内容">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4"/>
          <p:cNvPicPr preferRelativeResize="0"/>
          <p:nvPr/>
        </p:nvPicPr>
        <p:blipFill rotWithShape="1">
          <a:blip r:embed="rId3">
            <a:alphaModFix/>
          </a:blip>
          <a:srcRect/>
          <a:stretch/>
        </p:blipFill>
        <p:spPr>
          <a:xfrm>
            <a:off x="249376" y="244286"/>
            <a:ext cx="695047" cy="695047"/>
          </a:xfrm>
          <a:prstGeom prst="rect">
            <a:avLst/>
          </a:prstGeom>
          <a:noFill/>
          <a:ln>
            <a:noFill/>
          </a:ln>
        </p:spPr>
      </p:pic>
    </p:spTree>
    <p:extLst>
      <p:ext uri="{BB962C8B-B14F-4D97-AF65-F5344CB8AC3E}">
        <p14:creationId xmlns:p14="http://schemas.microsoft.com/office/powerpoint/2010/main" val="2513276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70501575"/>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8497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81838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35764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34666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8915838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77438932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23855647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8" r:id="rId12"/>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2021/10/1</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5"/>
          <a:stretch>
            <a:fillRect/>
          </a:stretch>
        </p:blipFill>
        <p:spPr>
          <a:xfrm>
            <a:off x="-8256" y="3810"/>
            <a:ext cx="12208511" cy="6851015"/>
          </a:xfrm>
          <a:prstGeom prst="rect">
            <a:avLst/>
          </a:prstGeom>
        </p:spPr>
      </p:pic>
    </p:spTree>
    <p:extLst>
      <p:ext uri="{BB962C8B-B14F-4D97-AF65-F5344CB8AC3E}">
        <p14:creationId xmlns:p14="http://schemas.microsoft.com/office/powerpoint/2010/main" val="339338137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audio" Target="../media/audio10.wav"/><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gif"/><Relationship Id="rId18" Type="http://schemas.openxmlformats.org/officeDocument/2006/relationships/image" Target="../media/image35.png"/><Relationship Id="rId26" Type="http://schemas.openxmlformats.org/officeDocument/2006/relationships/image" Target="../media/image39.png"/><Relationship Id="rId3" Type="http://schemas.openxmlformats.org/officeDocument/2006/relationships/audio" Target="../media/audio2.wav"/><Relationship Id="rId21" Type="http://schemas.openxmlformats.org/officeDocument/2006/relationships/slide" Target="slide13.xml"/><Relationship Id="rId7" Type="http://schemas.openxmlformats.org/officeDocument/2006/relationships/image" Target="../media/image25.png"/><Relationship Id="rId12" Type="http://schemas.openxmlformats.org/officeDocument/2006/relationships/image" Target="../media/image30.gif"/><Relationship Id="rId17" Type="http://schemas.openxmlformats.org/officeDocument/2006/relationships/slide" Target="slide18.xml"/><Relationship Id="rId25" Type="http://schemas.openxmlformats.org/officeDocument/2006/relationships/slide" Target="slide15.xml"/><Relationship Id="rId2" Type="http://schemas.openxmlformats.org/officeDocument/2006/relationships/notesSlide" Target="../notesSlides/notesSlide10.xml"/><Relationship Id="rId16" Type="http://schemas.openxmlformats.org/officeDocument/2006/relationships/image" Target="../media/image34.gif"/><Relationship Id="rId20" Type="http://schemas.openxmlformats.org/officeDocument/2006/relationships/image" Target="../media/image36.png"/><Relationship Id="rId29"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38.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slide" Target="slide14.xml"/><Relationship Id="rId28" Type="http://schemas.openxmlformats.org/officeDocument/2006/relationships/image" Target="../media/image40.png"/><Relationship Id="rId10" Type="http://schemas.openxmlformats.org/officeDocument/2006/relationships/image" Target="../media/image28.png"/><Relationship Id="rId19" Type="http://schemas.openxmlformats.org/officeDocument/2006/relationships/slide" Target="slide12.xml"/><Relationship Id="rId4" Type="http://schemas.openxmlformats.org/officeDocument/2006/relationships/image" Target="../media/image22.jpg"/><Relationship Id="rId9" Type="http://schemas.openxmlformats.org/officeDocument/2006/relationships/image" Target="../media/image27.png"/><Relationship Id="rId14" Type="http://schemas.openxmlformats.org/officeDocument/2006/relationships/image" Target="../media/image32.gif"/><Relationship Id="rId22" Type="http://schemas.openxmlformats.org/officeDocument/2006/relationships/image" Target="../media/image37.png"/><Relationship Id="rId27" Type="http://schemas.openxmlformats.org/officeDocument/2006/relationships/slide" Target="slide16.xml"/><Relationship Id="rId30"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44.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 Target="slide11.xml"/><Relationship Id="rId7" Type="http://schemas.openxmlformats.org/officeDocument/2006/relationships/image" Target="../media/image46.jpeg"/><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5.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5.wdp"/><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hyperlink" Target="https://www.youtube.com/watch?v=vidrJtGTkdI"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5244" b="10434"/>
          <a:stretch>
            <a:fillRect/>
          </a:stretch>
        </p:blipFill>
        <p:spPr bwMode="auto">
          <a:xfrm>
            <a:off x="0" y="0"/>
            <a:ext cx="1219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rcRect t="35313" b="20813"/>
          <a:stretch>
            <a:fillRect/>
          </a:stretch>
        </p:blipFill>
        <p:spPr bwMode="auto">
          <a:xfrm>
            <a:off x="-7938" y="-136525"/>
            <a:ext cx="1220787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527050" y="4214813"/>
            <a:ext cx="106029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ctr" eaLnBrk="1" hangingPunct="1"/>
            <a:r>
              <a:rPr lang="en-US" altLang="zh-CN" sz="7200" b="1" dirty="0" err="1">
                <a:latin typeface="HP001 4 hàng" panose="020B0603050302020204" pitchFamily="34" charset="0"/>
                <a:ea typeface="字魂17号-萌趣果冻体"/>
                <a:cs typeface="Times New Roman" panose="02020603050405020304" pitchFamily="18" charset="0"/>
              </a:rPr>
              <a:t>Xin</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chào</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tất</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cả</a:t>
            </a:r>
            <a:r>
              <a:rPr lang="en-US" altLang="zh-CN" sz="7200" b="1" dirty="0">
                <a:latin typeface="HP001 4 hàng" panose="020B0603050302020204" pitchFamily="34" charset="0"/>
                <a:ea typeface="字魂17号-萌趣果冻体"/>
                <a:cs typeface="Times New Roman" panose="02020603050405020304" pitchFamily="18" charset="0"/>
              </a:rPr>
              <a:t> </a:t>
            </a:r>
            <a:r>
              <a:rPr lang="en-US" altLang="zh-CN" sz="7200" b="1" dirty="0" err="1">
                <a:latin typeface="HP001 4 hàng" panose="020B0603050302020204" pitchFamily="34" charset="0"/>
                <a:ea typeface="字魂17号-萌趣果冻体"/>
                <a:cs typeface="Times New Roman" panose="02020603050405020304" pitchFamily="18" charset="0"/>
              </a:rPr>
              <a:t>các</a:t>
            </a:r>
            <a:r>
              <a:rPr lang="en-US" altLang="zh-CN" sz="7200" b="1" dirty="0">
                <a:latin typeface="HP001 4 hàng" panose="020B0603050302020204" pitchFamily="34" charset="0"/>
                <a:ea typeface="字魂17号-萌趣果冻体"/>
                <a:cs typeface="Times New Roman" panose="02020603050405020304" pitchFamily="18" charset="0"/>
              </a:rPr>
              <a:t> con!</a:t>
            </a:r>
            <a:endParaRPr lang="zh-CN" altLang="en-US" sz="7200" b="1" dirty="0">
              <a:latin typeface="HP001 4 hàng" panose="020B0603050302020204" pitchFamily="34" charset="0"/>
              <a:ea typeface="字魂17号-萌趣果冻体"/>
              <a:cs typeface="Times New Roman" panose="02020603050405020304" pitchFamily="18" charset="0"/>
            </a:endParaRPr>
          </a:p>
        </p:txBody>
      </p:sp>
    </p:spTree>
    <p:extLst>
      <p:ext uri="{BB962C8B-B14F-4D97-AF65-F5344CB8AC3E}">
        <p14:creationId xmlns:p14="http://schemas.microsoft.com/office/powerpoint/2010/main" val="3709501387"/>
      </p:ext>
    </p:extLst>
  </p:cSld>
  <p:clrMapOvr>
    <a:masterClrMapping/>
  </p:clrMapOvr>
  <mc:AlternateContent xmlns:mc="http://schemas.openxmlformats.org/markup-compatibility/2006" xmlns:p14="http://schemas.microsoft.com/office/powerpoint/2010/main">
    <mc:Choice Requires="p14">
      <p:transition p14:dur="100">
        <p:cut/>
        <p:sndAc>
          <p:stSnd>
            <p:snd r:embed="rId2" name="applause.wav"/>
          </p:stSnd>
        </p:sndAc>
      </p:transition>
    </mc:Choice>
    <mc:Fallback xmlns="">
      <p:transition>
        <p:cut/>
        <p:sndAc>
          <p:stSnd>
            <p:snd r:embed="rId5"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25" name="图片 87">
            <a:extLst>
              <a:ext uri="{FF2B5EF4-FFF2-40B4-BE49-F238E27FC236}">
                <a16:creationId xmlns:a16="http://schemas.microsoft.com/office/drawing/2014/main" xmlns="" id="{43869B86-8722-447C-BC4F-8E5452EF02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xmlns=""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59768" y="-391168"/>
            <a:ext cx="682166" cy="1715746"/>
          </a:xfrm>
          <a:prstGeom prst="rect">
            <a:avLst/>
          </a:prstGeom>
        </p:spPr>
      </p:pic>
      <p:pic>
        <p:nvPicPr>
          <p:cNvPr id="8" name="图片 3">
            <a:extLst>
              <a:ext uri="{FF2B5EF4-FFF2-40B4-BE49-F238E27FC236}">
                <a16:creationId xmlns:a16="http://schemas.microsoft.com/office/drawing/2014/main" xmlns="" id="{B60DE15E-1C0D-42B8-9028-4430D1A2FC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6686" y="1210736"/>
            <a:ext cx="8420936" cy="5118757"/>
          </a:xfrm>
          <a:prstGeom prst="rect">
            <a:avLst/>
          </a:prstGeom>
        </p:spPr>
      </p:pic>
      <p:sp>
        <p:nvSpPr>
          <p:cNvPr id="9" name="Google Shape;720;p36">
            <a:extLst>
              <a:ext uri="{FF2B5EF4-FFF2-40B4-BE49-F238E27FC236}">
                <a16:creationId xmlns:a16="http://schemas.microsoft.com/office/drawing/2014/main" xmlns="" id="{5CF92458-3CC1-48F1-9A43-6BA8E15E4C51}"/>
              </a:ext>
            </a:extLst>
          </p:cNvPr>
          <p:cNvSpPr txBox="1">
            <a:spLocks/>
          </p:cNvSpPr>
          <p:nvPr/>
        </p:nvSpPr>
        <p:spPr>
          <a:xfrm>
            <a:off x="3734828" y="2354521"/>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err="1">
                <a:latin typeface="Times New Roman" panose="02020603050405020304" pitchFamily="18" charset="0"/>
                <a:cs typeface="Times New Roman" panose="02020603050405020304" pitchFamily="18" charset="0"/>
              </a:rPr>
              <a:t>Hướng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dẫn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chơi</a:t>
            </a:r>
            <a:r>
              <a:rPr lang="en-US" sz="3600" b="1" dirty="0">
                <a:latin typeface="Times New Roman" panose="02020603050405020304" pitchFamily="18" charset="0"/>
                <a:cs typeface="Times New Roman" panose="02020603050405020304" pitchFamily="18" charset="0"/>
              </a:rPr>
              <a:t>:</a:t>
            </a:r>
          </a:p>
        </p:txBody>
      </p:sp>
      <p:sp>
        <p:nvSpPr>
          <p:cNvPr id="10" name="Google Shape;720;p36">
            <a:extLst>
              <a:ext uri="{FF2B5EF4-FFF2-40B4-BE49-F238E27FC236}">
                <a16:creationId xmlns:a16="http://schemas.microsoft.com/office/drawing/2014/main" xmlns="" id="{F645C7AB-1CC0-40C6-B353-6A5E4F31F919}"/>
              </a:ext>
            </a:extLst>
          </p:cNvPr>
          <p:cNvSpPr txBox="1">
            <a:spLocks/>
          </p:cNvSpPr>
          <p:nvPr/>
        </p:nvSpPr>
        <p:spPr>
          <a:xfrm>
            <a:off x="2048757" y="3865464"/>
            <a:ext cx="7623433"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dirty="0" err="1">
                <a:solidFill>
                  <a:srgbClr val="48958D"/>
                </a:solidFill>
                <a:latin typeface="Times New Roman" panose="02020603050405020304" pitchFamily="18" charset="0"/>
                <a:cs typeface="Times New Roman" panose="02020603050405020304" pitchFamily="18" charset="0"/>
              </a:rPr>
              <a:t>Học</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sinh</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chọn</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mảnh</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ghép</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bất</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kì</a:t>
            </a:r>
            <a:endParaRPr lang="en-US" sz="3600" i="1" dirty="0">
              <a:solidFill>
                <a:srgbClr val="48958D"/>
              </a:solidFill>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3600" i="1" dirty="0" err="1">
                <a:solidFill>
                  <a:srgbClr val="48958D"/>
                </a:solidFill>
                <a:latin typeface="Times New Roman" panose="02020603050405020304" pitchFamily="18" charset="0"/>
                <a:cs typeface="Times New Roman" panose="02020603050405020304" pitchFamily="18" charset="0"/>
              </a:rPr>
              <a:t>Trả</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lời</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câu</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hỏi</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trong</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mảnh</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ghép</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để</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mở</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được</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bức</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tranh</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bí</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ẩn</a:t>
            </a:r>
            <a:r>
              <a:rPr lang="en-US" sz="3600" i="1" dirty="0">
                <a:solidFill>
                  <a:srgbClr val="48958D"/>
                </a:solidFill>
                <a:latin typeface="Times New Roman" panose="02020603050405020304" pitchFamily="18" charset="0"/>
                <a:cs typeface="Times New Roman" panose="02020603050405020304" pitchFamily="18" charset="0"/>
              </a:rPr>
              <a:t>. </a:t>
            </a:r>
          </a:p>
        </p:txBody>
      </p:sp>
      <p:sp>
        <p:nvSpPr>
          <p:cNvPr id="11" name="Rectangle: Rounded Corners 2">
            <a:extLst>
              <a:ext uri="{FF2B5EF4-FFF2-40B4-BE49-F238E27FC236}">
                <a16:creationId xmlns:a16="http://schemas.microsoft.com/office/drawing/2014/main" xmlns="" id="{A7E18C26-60DB-40D9-86F7-DDF1637FC6C9}"/>
              </a:ext>
            </a:extLst>
          </p:cNvPr>
          <p:cNvSpPr/>
          <p:nvPr/>
        </p:nvSpPr>
        <p:spPr>
          <a:xfrm>
            <a:off x="2847315" y="153771"/>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Times New Roman" panose="02020603050405020304" pitchFamily="18" charset="0"/>
                <a:cs typeface="Times New Roman" panose="02020603050405020304" pitchFamily="18" charset="0"/>
              </a:rPr>
              <a:t>Tìm</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hiểu</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về</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ngày</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Tết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Trung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thu</a:t>
            </a:r>
            <a:endParaRPr lang="en-US" sz="3600" b="1" dirty="0">
              <a:latin typeface="Times New Roman" panose="02020603050405020304" pitchFamily="18" charset="0"/>
              <a:cs typeface="Times New Roman" panose="02020603050405020304" pitchFamily="18" charset="0"/>
            </a:endParaRPr>
          </a:p>
        </p:txBody>
      </p:sp>
      <p:sp>
        <p:nvSpPr>
          <p:cNvPr id="12" name="Rectangle: Rounded Corners 2">
            <a:extLst>
              <a:ext uri="{FF2B5EF4-FFF2-40B4-BE49-F238E27FC236}">
                <a16:creationId xmlns:a16="http://schemas.microsoft.com/office/drawing/2014/main" xmlns="" id="{A7E18C26-60DB-40D9-86F7-DDF1637FC6C9}"/>
              </a:ext>
            </a:extLst>
          </p:cNvPr>
          <p:cNvSpPr/>
          <p:nvPr/>
        </p:nvSpPr>
        <p:spPr>
          <a:xfrm>
            <a:off x="2847315" y="146788"/>
            <a:ext cx="7394711" cy="718448"/>
          </a:xfrm>
          <a:prstGeom prst="roundRect">
            <a:avLst/>
          </a:prstGeom>
          <a:solidFill>
            <a:schemeClr val="bg1"/>
          </a:solidFill>
          <a:ln>
            <a:solidFill>
              <a:srgbClr val="C00000"/>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TRÒ CHƠI: LẬT MẢNH GHÉP</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8701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4305959" y="738002"/>
            <a:ext cx="7677150" cy="5334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08" y="64349"/>
            <a:ext cx="12187269" cy="6858767"/>
          </a:xfrm>
          <a:prstGeom prst="rect">
            <a:avLst/>
          </a:prstGeom>
        </p:spPr>
      </p:pic>
      <p:pic>
        <p:nvPicPr>
          <p:cNvPr id="124" name="den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25" name="den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27377" y="5534517"/>
            <a:ext cx="647700" cy="904875"/>
          </a:xfrm>
          <a:prstGeom prst="rect">
            <a:avLst/>
          </a:prstGeom>
        </p:spPr>
      </p:pic>
      <p:pic>
        <p:nvPicPr>
          <p:cNvPr id="159" name="Picture 158">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625420" y="5537553"/>
            <a:ext cx="1647827" cy="1393009"/>
          </a:xfrm>
          <a:prstGeom prst="rect">
            <a:avLst/>
          </a:prstGeom>
        </p:spPr>
      </p:pic>
      <p:pic>
        <p:nvPicPr>
          <p:cNvPr id="139" name="mau1">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58199" y="739513"/>
            <a:ext cx="2651990" cy="2651990"/>
          </a:xfrm>
          <a:prstGeom prst="rect">
            <a:avLst/>
          </a:prstGeom>
        </p:spPr>
      </p:pic>
      <p:pic>
        <p:nvPicPr>
          <p:cNvPr id="140" name="mau2">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4326" y="1090663"/>
            <a:ext cx="2633741" cy="2639810"/>
          </a:xfrm>
          <a:prstGeom prst="rect">
            <a:avLst/>
          </a:prstGeom>
        </p:spPr>
      </p:pic>
      <p:pic>
        <p:nvPicPr>
          <p:cNvPr id="141" name="mau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230378" y="738002"/>
            <a:ext cx="2639810" cy="2639810"/>
          </a:xfrm>
          <a:prstGeom prst="rect">
            <a:avLst/>
          </a:prstGeom>
        </p:spPr>
      </p:pic>
      <p:pic>
        <p:nvPicPr>
          <p:cNvPr id="142" name="mau4">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43" name="mau5">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00992" y="3381011"/>
            <a:ext cx="2633741" cy="2639810"/>
          </a:xfrm>
          <a:prstGeom prst="rect">
            <a:avLst/>
          </a:prstGeom>
        </p:spPr>
      </p:pic>
      <p:pic>
        <p:nvPicPr>
          <p:cNvPr id="144" name="mau6">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sp>
        <p:nvSpPr>
          <p:cNvPr id="3" name="Cloud Callout 2"/>
          <p:cNvSpPr/>
          <p:nvPr/>
        </p:nvSpPr>
        <p:spPr>
          <a:xfrm>
            <a:off x="3236686" y="6234057"/>
            <a:ext cx="2395268" cy="62394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p:cNvSpPr/>
          <p:nvPr/>
        </p:nvSpPr>
        <p:spPr>
          <a:xfrm>
            <a:off x="246743" y="5805714"/>
            <a:ext cx="1233714" cy="42834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017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4"/>
                                        </p:tgtEl>
                                      </p:cBhvr>
                                    </p:animEffect>
                                    <p:set>
                                      <p:cBhvr>
                                        <p:cTn id="16"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17" restart="whenNotActive" fill="hold" evtFilter="cancelBubble" nodeType="interactiveSeq">
                <p:stCondLst>
                  <p:cond evt="onClick" delay="0">
                    <p:tgtEl>
                      <p:spTgt spid="12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5"/>
                                        </p:tgtEl>
                                      </p:cBhvr>
                                    </p:animEffect>
                                    <p:set>
                                      <p:cBhvr>
                                        <p:cTn id="22"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3" restart="whenNotActive" fill="hold" evtFilter="cancelBubble" nodeType="interactiveSeq">
                <p:stCondLst>
                  <p:cond evt="onClick" delay="0">
                    <p:tgtEl>
                      <p:spTgt spid="1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26"/>
                                        </p:tgtEl>
                                      </p:cBhvr>
                                    </p:animEffect>
                                    <p:set>
                                      <p:cBhvr>
                                        <p:cTn id="28"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29" restart="whenNotActive" fill="hold" evtFilter="cancelBubble" nodeType="interactiveSeq">
                <p:stCondLst>
                  <p:cond evt="onClick" delay="0">
                    <p:tgtEl>
                      <p:spTgt spid="12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27"/>
                                        </p:tgtEl>
                                      </p:cBhvr>
                                    </p:animEffect>
                                    <p:set>
                                      <p:cBhvr>
                                        <p:cTn id="34"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5" restart="whenNotActive" fill="hold" evtFilter="cancelBubble" nodeType="interactiveSeq">
                <p:stCondLst>
                  <p:cond evt="onClick" delay="0">
                    <p:tgtEl>
                      <p:spTgt spid="12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128"/>
                                        </p:tgtEl>
                                      </p:cBhvr>
                                    </p:animEffect>
                                    <p:set>
                                      <p:cBhvr>
                                        <p:cTn id="40"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1" restart="whenNotActive" fill="hold" evtFilter="cancelBubble" nodeType="interactiveSeq">
                <p:stCondLst>
                  <p:cond evt="onClick" delay="0">
                    <p:tgtEl>
                      <p:spTgt spid="129"/>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9"/>
                                        </p:tgtEl>
                                      </p:cBhvr>
                                    </p:animEffect>
                                    <p:set>
                                      <p:cBhvr>
                                        <p:cTn id="46"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47" restart="whenNotActive" fill="hold" evtFilter="cancelBubble" nodeType="interactiveSeq">
                <p:stCondLst>
                  <p:cond evt="onClick" delay="0">
                    <p:tgtEl>
                      <p:spTgt spid="139"/>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39"/>
                                        </p:tgtEl>
                                      </p:cBhvr>
                                    </p:animEffect>
                                    <p:set>
                                      <p:cBhvr>
                                        <p:cTn id="52"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3" restart="whenNotActive" fill="hold" evtFilter="cancelBubble" nodeType="interactiveSeq">
                <p:stCondLst>
                  <p:cond evt="onClick" delay="0">
                    <p:tgtEl>
                      <p:spTgt spid="14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40"/>
                                        </p:tgtEl>
                                      </p:cBhvr>
                                    </p:animEffect>
                                    <p:set>
                                      <p:cBhvr>
                                        <p:cTn id="58"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59" restart="whenNotActive" fill="hold" evtFilter="cancelBubble" nodeType="interactiveSeq">
                <p:stCondLst>
                  <p:cond evt="onClick" delay="0">
                    <p:tgtEl>
                      <p:spTgt spid="141"/>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41"/>
                                        </p:tgtEl>
                                      </p:cBhvr>
                                    </p:animEffect>
                                    <p:set>
                                      <p:cBhvr>
                                        <p:cTn id="64"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5" restart="whenNotActive" fill="hold" evtFilter="cancelBubble" nodeType="interactiveSeq">
                <p:stCondLst>
                  <p:cond evt="onClick" delay="0">
                    <p:tgtEl>
                      <p:spTgt spid="14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1" restart="whenNotActive" fill="hold" evtFilter="cancelBubble" nodeType="interactiveSeq">
                <p:stCondLst>
                  <p:cond evt="onClick" delay="0">
                    <p:tgtEl>
                      <p:spTgt spid="143"/>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43"/>
                                        </p:tgtEl>
                                      </p:cBhvr>
                                    </p:animEffect>
                                    <p:set>
                                      <p:cBhvr>
                                        <p:cTn id="76"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7" restart="whenNotActive" fill="hold" evtFilter="cancelBubble" nodeType="interactiveSeq">
                <p:stCondLst>
                  <p:cond evt="onClick" delay="0">
                    <p:tgtEl>
                      <p:spTgt spid="144"/>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44"/>
                                        </p:tgtEl>
                                      </p:cBhvr>
                                    </p:animEffect>
                                    <p:set>
                                      <p:cBhvr>
                                        <p:cTn id="82"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3" name="Group 2">
            <a:extLst>
              <a:ext uri="{FF2B5EF4-FFF2-40B4-BE49-F238E27FC236}">
                <a16:creationId xmlns:a16="http://schemas.microsoft.com/office/drawing/2014/main" xmlns="" id="{9F700188-98FB-4D71-A0AE-192308B44FD2}"/>
              </a:ext>
            </a:extLst>
          </p:cNvPr>
          <p:cNvGrpSpPr/>
          <p:nvPr/>
        </p:nvGrpSpPr>
        <p:grpSpPr>
          <a:xfrm>
            <a:off x="1810905" y="-1591435"/>
            <a:ext cx="8570190" cy="6450786"/>
            <a:chOff x="1810905" y="-1591435"/>
            <a:chExt cx="8570190" cy="6450786"/>
          </a:xfrm>
        </p:grpSpPr>
        <p:pic>
          <p:nvPicPr>
            <p:cNvPr id="5" name="图片 11">
              <a:extLst>
                <a:ext uri="{FF2B5EF4-FFF2-40B4-BE49-F238E27FC236}">
                  <a16:creationId xmlns:a16="http://schemas.microsoft.com/office/drawing/2014/main" xmlns="" id="{51C20660-E8C3-44CC-BC4B-753AAC714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2" name="TextBox 1">
              <a:extLst>
                <a:ext uri="{FF2B5EF4-FFF2-40B4-BE49-F238E27FC236}">
                  <a16:creationId xmlns:a16="http://schemas.microsoft.com/office/drawing/2014/main" xmlns="" id="{7E6B4CF5-4BAE-43AC-9F4C-46C9CA5A4097}"/>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còn có tên gọi khác là gì?</a:t>
              </a:r>
            </a:p>
          </p:txBody>
        </p:sp>
      </p:grpSp>
      <p:pic>
        <p:nvPicPr>
          <p:cNvPr id="7" name="Google Shape;21;p1">
            <a:extLst>
              <a:ext uri="{FF2B5EF4-FFF2-40B4-BE49-F238E27FC236}">
                <a16:creationId xmlns:a16="http://schemas.microsoft.com/office/drawing/2014/main" xmlns="" id="{2816526F-9356-4E80-A5CB-5351E1FFAA05}"/>
              </a:ext>
            </a:extLst>
          </p:cNvPr>
          <p:cNvPicPr preferRelativeResize="0"/>
          <p:nvPr/>
        </p:nvPicPr>
        <p:blipFill rotWithShape="1">
          <a:blip r:embed="rId6">
            <a:alphaModFix/>
          </a:blip>
          <a:srcRect/>
          <a:stretch/>
        </p:blipFill>
        <p:spPr>
          <a:xfrm>
            <a:off x="38100" y="4499429"/>
            <a:ext cx="2693512" cy="2356979"/>
          </a:xfrm>
          <a:prstGeom prst="rect">
            <a:avLst/>
          </a:prstGeom>
          <a:noFill/>
          <a:ln>
            <a:noFill/>
          </a:ln>
        </p:spPr>
      </p:pic>
      <p:grpSp>
        <p:nvGrpSpPr>
          <p:cNvPr id="8" name="组合 5">
            <a:extLst>
              <a:ext uri="{FF2B5EF4-FFF2-40B4-BE49-F238E27FC236}">
                <a16:creationId xmlns:a16="http://schemas.microsoft.com/office/drawing/2014/main" xmlns="" id="{1F99E325-2C20-4958-9BBD-2B33E3CCF7DA}"/>
              </a:ext>
            </a:extLst>
          </p:cNvPr>
          <p:cNvGrpSpPr/>
          <p:nvPr/>
        </p:nvGrpSpPr>
        <p:grpSpPr>
          <a:xfrm>
            <a:off x="2678526" y="4375315"/>
            <a:ext cx="6834948" cy="917804"/>
            <a:chOff x="2454195" y="4579774"/>
            <a:chExt cx="6834948" cy="917804"/>
          </a:xfrm>
        </p:grpSpPr>
        <p:pic>
          <p:nvPicPr>
            <p:cNvPr id="9" name="图片 18">
              <a:extLst>
                <a:ext uri="{FF2B5EF4-FFF2-40B4-BE49-F238E27FC236}">
                  <a16:creationId xmlns:a16="http://schemas.microsoft.com/office/drawing/2014/main" xmlns="" id="{DAA928F0-26FE-45BE-B98D-59F030EEB6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54195" y="4766385"/>
              <a:ext cx="431893" cy="705501"/>
            </a:xfrm>
            <a:prstGeom prst="rect">
              <a:avLst/>
            </a:prstGeom>
          </p:spPr>
        </p:pic>
        <p:sp>
          <p:nvSpPr>
            <p:cNvPr id="10" name="矩形 15">
              <a:extLst>
                <a:ext uri="{FF2B5EF4-FFF2-40B4-BE49-F238E27FC236}">
                  <a16:creationId xmlns:a16="http://schemas.microsoft.com/office/drawing/2014/main" xmlns="" id="{8B410382-8FCE-4E24-8555-16D9C415E387}"/>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xmlns="" id="{9F6C4839-B98C-4758-A1AA-EB8388C2E02D}"/>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xmlns="" id="{1B948350-B6F1-4F2C-A795-599F618E42DA}"/>
                </a:ext>
              </a:extLst>
            </p:cNvPr>
            <p:cNvSpPr/>
            <p:nvPr/>
          </p:nvSpPr>
          <p:spPr>
            <a:xfrm>
              <a:off x="2954954" y="4579774"/>
              <a:ext cx="6247871" cy="75238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Tết Thiếu nhi, Tết Đoàn viên</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2785822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13" name="Group 12">
            <a:extLst>
              <a:ext uri="{FF2B5EF4-FFF2-40B4-BE49-F238E27FC236}">
                <a16:creationId xmlns:a16="http://schemas.microsoft.com/office/drawing/2014/main" xmlns="" id="{7B447619-7ADF-4ABB-9B37-05C4194CD653}"/>
              </a:ext>
            </a:extLst>
          </p:cNvPr>
          <p:cNvGrpSpPr/>
          <p:nvPr/>
        </p:nvGrpSpPr>
        <p:grpSpPr>
          <a:xfrm>
            <a:off x="1810905" y="-1591435"/>
            <a:ext cx="8570190" cy="6450786"/>
            <a:chOff x="1810905" y="-1591435"/>
            <a:chExt cx="8570190" cy="6450786"/>
          </a:xfrm>
        </p:grpSpPr>
        <p:pic>
          <p:nvPicPr>
            <p:cNvPr id="14" name="图片 11">
              <a:extLst>
                <a:ext uri="{FF2B5EF4-FFF2-40B4-BE49-F238E27FC236}">
                  <a16:creationId xmlns:a16="http://schemas.microsoft.com/office/drawing/2014/main" xmlns="" id="{AA92BAED-6D55-449E-8C14-8187B36437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15" name="TextBox 14">
              <a:extLst>
                <a:ext uri="{FF2B5EF4-FFF2-40B4-BE49-F238E27FC236}">
                  <a16:creationId xmlns:a16="http://schemas.microsoft.com/office/drawing/2014/main" xmlns="" id="{F823D5FA-D8EC-4175-A590-212E7DFD07BC}"/>
                </a:ext>
              </a:extLst>
            </p:cNvPr>
            <p:cNvSpPr txBox="1"/>
            <p:nvPr/>
          </p:nvSpPr>
          <p:spPr>
            <a:xfrm>
              <a:off x="3439885" y="1822644"/>
              <a:ext cx="5529943"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Tết Trung thu diễn ra vào khi nào?</a:t>
              </a:r>
            </a:p>
          </p:txBody>
        </p:sp>
      </p:grpSp>
      <p:pic>
        <p:nvPicPr>
          <p:cNvPr id="16" name="Google Shape;21;p1">
            <a:extLst>
              <a:ext uri="{FF2B5EF4-FFF2-40B4-BE49-F238E27FC236}">
                <a16:creationId xmlns:a16="http://schemas.microsoft.com/office/drawing/2014/main" xmlns="" id="{A23CDCDE-BF40-4888-B0CD-BDD8CA889651}"/>
              </a:ext>
            </a:extLst>
          </p:cNvPr>
          <p:cNvPicPr preferRelativeResize="0"/>
          <p:nvPr/>
        </p:nvPicPr>
        <p:blipFill rotWithShape="1">
          <a:blip r:embed="rId6">
            <a:alphaModFix/>
          </a:blip>
          <a:srcRect/>
          <a:stretch/>
        </p:blipFill>
        <p:spPr>
          <a:xfrm>
            <a:off x="38100" y="4499429"/>
            <a:ext cx="2693512" cy="2356979"/>
          </a:xfrm>
          <a:prstGeom prst="rect">
            <a:avLst/>
          </a:prstGeom>
          <a:noFill/>
          <a:ln>
            <a:noFill/>
          </a:ln>
        </p:spPr>
      </p:pic>
      <p:grpSp>
        <p:nvGrpSpPr>
          <p:cNvPr id="17" name="组合 5">
            <a:extLst>
              <a:ext uri="{FF2B5EF4-FFF2-40B4-BE49-F238E27FC236}">
                <a16:creationId xmlns:a16="http://schemas.microsoft.com/office/drawing/2014/main" xmlns="" id="{1A3D4E38-796F-4A41-8269-32BCA974BC6E}"/>
              </a:ext>
            </a:extLst>
          </p:cNvPr>
          <p:cNvGrpSpPr/>
          <p:nvPr/>
        </p:nvGrpSpPr>
        <p:grpSpPr>
          <a:xfrm>
            <a:off x="3071896" y="4419903"/>
            <a:ext cx="6341420" cy="1702403"/>
            <a:chOff x="2947723" y="4332717"/>
            <a:chExt cx="6341420" cy="1702403"/>
          </a:xfrm>
        </p:grpSpPr>
        <p:sp>
          <p:nvSpPr>
            <p:cNvPr id="19" name="矩形 15">
              <a:extLst>
                <a:ext uri="{FF2B5EF4-FFF2-40B4-BE49-F238E27FC236}">
                  <a16:creationId xmlns:a16="http://schemas.microsoft.com/office/drawing/2014/main" xmlns="" id="{AC26683C-45A5-41E2-BF5E-EB8A9A8F1EB8}"/>
                </a:ext>
              </a:extLst>
            </p:cNvPr>
            <p:cNvSpPr/>
            <p:nvPr/>
          </p:nvSpPr>
          <p:spPr>
            <a:xfrm>
              <a:off x="3048503" y="4805889"/>
              <a:ext cx="6240640" cy="122923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7">
              <a:extLst>
                <a:ext uri="{FF2B5EF4-FFF2-40B4-BE49-F238E27FC236}">
                  <a16:creationId xmlns:a16="http://schemas.microsoft.com/office/drawing/2014/main" xmlns="" id="{1996EDED-441F-4E44-8B38-3007F2756584}"/>
                </a:ext>
              </a:extLst>
            </p:cNvPr>
            <p:cNvSpPr/>
            <p:nvPr/>
          </p:nvSpPr>
          <p:spPr>
            <a:xfrm>
              <a:off x="2954954" y="4503367"/>
              <a:ext cx="6240640" cy="1323439"/>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19">
              <a:extLst>
                <a:ext uri="{FF2B5EF4-FFF2-40B4-BE49-F238E27FC236}">
                  <a16:creationId xmlns:a16="http://schemas.microsoft.com/office/drawing/2014/main" xmlns="" id="{BA06898F-2A1C-4F8F-BCBA-45B6481929B4}"/>
                </a:ext>
              </a:extLst>
            </p:cNvPr>
            <p:cNvSpPr/>
            <p:nvPr/>
          </p:nvSpPr>
          <p:spPr>
            <a:xfrm>
              <a:off x="2947723" y="4332717"/>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Rằm tháng 8 hằng năm</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(Ngày 15 tháng 8 âm lịch)</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248421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xmlns="" id="{687A99B3-48CC-4F17-9CAB-489DA7C872A5}"/>
              </a:ext>
            </a:extLst>
          </p:cNvPr>
          <p:cNvGrpSpPr/>
          <p:nvPr/>
        </p:nvGrpSpPr>
        <p:grpSpPr>
          <a:xfrm>
            <a:off x="1506105" y="-1745626"/>
            <a:ext cx="8570190" cy="6450786"/>
            <a:chOff x="1810905" y="-1591435"/>
            <a:chExt cx="8570190" cy="6450786"/>
          </a:xfrm>
        </p:grpSpPr>
        <p:pic>
          <p:nvPicPr>
            <p:cNvPr id="6" name="图片 11">
              <a:extLst>
                <a:ext uri="{FF2B5EF4-FFF2-40B4-BE49-F238E27FC236}">
                  <a16:creationId xmlns:a16="http://schemas.microsoft.com/office/drawing/2014/main" xmlns="" id="{87F3EBC3-347E-41A2-B79B-273CD999C03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xmlns="" id="{A8BCCED8-9058-4C1E-9C4E-1BFEA63A1B59}"/>
                </a:ext>
              </a:extLst>
            </p:cNvPr>
            <p:cNvSpPr txBox="1"/>
            <p:nvPr/>
          </p:nvSpPr>
          <p:spPr>
            <a:xfrm>
              <a:off x="3172676" y="1776377"/>
              <a:ext cx="6313715"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Loại bánh nào xuất hiện nhiều trong Tết Trung thu?</a:t>
              </a:r>
            </a:p>
          </p:txBody>
        </p:sp>
      </p:grpSp>
      <p:pic>
        <p:nvPicPr>
          <p:cNvPr id="8" name="Google Shape;21;p1">
            <a:extLst>
              <a:ext uri="{FF2B5EF4-FFF2-40B4-BE49-F238E27FC236}">
                <a16:creationId xmlns:a16="http://schemas.microsoft.com/office/drawing/2014/main" xmlns="" id="{F9A667A1-C4A7-4E70-AF7B-285CF00887C5}"/>
              </a:ext>
            </a:extLst>
          </p:cNvPr>
          <p:cNvPicPr preferRelativeResize="0"/>
          <p:nvPr/>
        </p:nvPicPr>
        <p:blipFill rotWithShape="1">
          <a:blip r:embed="rId6">
            <a:alphaModFix/>
          </a:blip>
          <a:srcRect/>
          <a:stretch/>
        </p:blipFill>
        <p:spPr>
          <a:xfrm>
            <a:off x="38100" y="4499429"/>
            <a:ext cx="2693512" cy="2356979"/>
          </a:xfrm>
          <a:prstGeom prst="rect">
            <a:avLst/>
          </a:prstGeom>
          <a:noFill/>
          <a:ln>
            <a:noFill/>
          </a:ln>
        </p:spPr>
      </p:pic>
      <p:pic>
        <p:nvPicPr>
          <p:cNvPr id="2050" name="Picture 2" descr="Nguồn gốc, ý nghĩa hình dạng của bánh nướng, bánh dẻo Trung Thu">
            <a:extLst>
              <a:ext uri="{FF2B5EF4-FFF2-40B4-BE49-F238E27FC236}">
                <a16:creationId xmlns:a16="http://schemas.microsoft.com/office/drawing/2014/main" xmlns="" id="{EDFA1703-22C4-4AB6-93C7-4E1D49CDB5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3259" y="3139353"/>
            <a:ext cx="4083369" cy="27201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xmlns="" id="{A2D26F0B-CDE0-4C55-A35B-A8257D394B33}"/>
              </a:ext>
            </a:extLst>
          </p:cNvPr>
          <p:cNvGrpSpPr/>
          <p:nvPr/>
        </p:nvGrpSpPr>
        <p:grpSpPr>
          <a:xfrm>
            <a:off x="3393879" y="4635722"/>
            <a:ext cx="4300586" cy="1045033"/>
            <a:chOff x="2954954" y="4503367"/>
            <a:chExt cx="6334189" cy="1045033"/>
          </a:xfrm>
        </p:grpSpPr>
        <p:sp>
          <p:nvSpPr>
            <p:cNvPr id="15" name="矩形 15">
              <a:extLst>
                <a:ext uri="{FF2B5EF4-FFF2-40B4-BE49-F238E27FC236}">
                  <a16:creationId xmlns:a16="http://schemas.microsoft.com/office/drawing/2014/main" xmlns="" id="{1C20A3AC-78F8-41A1-A6F1-3435901DCCAE}"/>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xmlns="" id="{719AA55E-779B-4EDF-9B89-C08018E09931}"/>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xmlns="" id="{474AB0CE-5199-4179-9EDC-590B2686E651}"/>
                </a:ext>
              </a:extLst>
            </p:cNvPr>
            <p:cNvSpPr/>
            <p:nvPr/>
          </p:nvSpPr>
          <p:spPr>
            <a:xfrm>
              <a:off x="2994497" y="4503367"/>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Bánh nướng, bánh dẻo</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2934623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7886" y="5388205"/>
            <a:ext cx="2400300" cy="1468203"/>
          </a:xfrm>
          <a:prstGeom prst="rect">
            <a:avLst/>
          </a:prstGeom>
        </p:spPr>
      </p:pic>
      <p:grpSp>
        <p:nvGrpSpPr>
          <p:cNvPr id="5" name="Group 4">
            <a:extLst>
              <a:ext uri="{FF2B5EF4-FFF2-40B4-BE49-F238E27FC236}">
                <a16:creationId xmlns:a16="http://schemas.microsoft.com/office/drawing/2014/main" xmlns="" id="{599436DE-DE20-46BB-84C5-5AA218E988CA}"/>
              </a:ext>
            </a:extLst>
          </p:cNvPr>
          <p:cNvGrpSpPr/>
          <p:nvPr/>
        </p:nvGrpSpPr>
        <p:grpSpPr>
          <a:xfrm>
            <a:off x="1632028" y="-1676248"/>
            <a:ext cx="8570190" cy="5214005"/>
            <a:chOff x="1810905" y="-1591435"/>
            <a:chExt cx="8570190" cy="6450786"/>
          </a:xfrm>
        </p:grpSpPr>
        <p:pic>
          <p:nvPicPr>
            <p:cNvPr id="6" name="图片 11">
              <a:extLst>
                <a:ext uri="{FF2B5EF4-FFF2-40B4-BE49-F238E27FC236}">
                  <a16:creationId xmlns:a16="http://schemas.microsoft.com/office/drawing/2014/main" xmlns="" id="{E65B898B-C15E-4352-B37C-FF69BEBB48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xmlns="" id="{F2AC3C80-394C-44B0-8D63-EEDCF1540A0A}"/>
                </a:ext>
              </a:extLst>
            </p:cNvPr>
            <p:cNvSpPr txBox="1"/>
            <p:nvPr/>
          </p:nvSpPr>
          <p:spPr>
            <a:xfrm>
              <a:off x="3509905" y="1389300"/>
              <a:ext cx="5529943" cy="1754326"/>
            </a:xfrm>
            <a:prstGeom prst="rect">
              <a:avLst/>
            </a:prstGeom>
            <a:noFill/>
          </p:spPr>
          <p:txBody>
            <a:bodyPr wrap="square" rtlCol="0">
              <a:spAutoFit/>
            </a:bodyPr>
            <a:lstStyle/>
            <a:p>
              <a:pPr algn="ctr"/>
              <a:r>
                <a:rPr lang="vi-VN" sz="3600" b="1" i="0">
                  <a:solidFill>
                    <a:srgbClr val="0070C0"/>
                  </a:solidFill>
                  <a:effectLst/>
                  <a:latin typeface="+mj-lt"/>
                </a:rPr>
                <a:t>Hai nhân vật được nhắc đến nhiều trong ngày Tết Trung thu là ai?</a:t>
              </a:r>
              <a:endParaRPr lang="en-US" sz="2800" b="1">
                <a:solidFill>
                  <a:srgbClr val="0070C0"/>
                </a:solidFill>
                <a:latin typeface="+mj-lt"/>
                <a:cs typeface="Times New Roman" panose="02020603050405020304" pitchFamily="18" charset="0"/>
              </a:endParaRPr>
            </a:p>
          </p:txBody>
        </p:sp>
      </p:grpSp>
      <p:pic>
        <p:nvPicPr>
          <p:cNvPr id="8" name="Google Shape;21;p1">
            <a:extLst>
              <a:ext uri="{FF2B5EF4-FFF2-40B4-BE49-F238E27FC236}">
                <a16:creationId xmlns:a16="http://schemas.microsoft.com/office/drawing/2014/main" xmlns="" id="{9CFBCDDB-72CE-4E17-B893-9F4D9C0445E6}"/>
              </a:ext>
            </a:extLst>
          </p:cNvPr>
          <p:cNvPicPr preferRelativeResize="0"/>
          <p:nvPr/>
        </p:nvPicPr>
        <p:blipFill rotWithShape="1">
          <a:blip r:embed="rId6">
            <a:alphaModFix/>
          </a:blip>
          <a:srcRect/>
          <a:stretch/>
        </p:blipFill>
        <p:spPr>
          <a:xfrm>
            <a:off x="38100" y="4499429"/>
            <a:ext cx="2693512" cy="2356979"/>
          </a:xfrm>
          <a:prstGeom prst="rect">
            <a:avLst/>
          </a:prstGeom>
          <a:noFill/>
          <a:ln>
            <a:noFill/>
          </a:ln>
        </p:spPr>
      </p:pic>
      <p:grpSp>
        <p:nvGrpSpPr>
          <p:cNvPr id="9" name="组合 5">
            <a:extLst>
              <a:ext uri="{FF2B5EF4-FFF2-40B4-BE49-F238E27FC236}">
                <a16:creationId xmlns:a16="http://schemas.microsoft.com/office/drawing/2014/main" xmlns="" id="{EF7F1467-4936-40E6-8856-3021DCC32EC6}"/>
              </a:ext>
            </a:extLst>
          </p:cNvPr>
          <p:cNvGrpSpPr/>
          <p:nvPr/>
        </p:nvGrpSpPr>
        <p:grpSpPr>
          <a:xfrm>
            <a:off x="3037353" y="3385662"/>
            <a:ext cx="4887448" cy="1113767"/>
            <a:chOff x="2855122" y="4434633"/>
            <a:chExt cx="6434021" cy="1113767"/>
          </a:xfrm>
        </p:grpSpPr>
        <p:sp>
          <p:nvSpPr>
            <p:cNvPr id="10" name="矩形 15">
              <a:extLst>
                <a:ext uri="{FF2B5EF4-FFF2-40B4-BE49-F238E27FC236}">
                  <a16:creationId xmlns:a16="http://schemas.microsoft.com/office/drawing/2014/main" xmlns="" id="{7E56EEA9-01C4-4E04-82D7-9192BA6ACA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xmlns="" id="{3B5474EE-9C47-4480-B7D2-9DF9168CCB9E}"/>
                </a:ext>
              </a:extLst>
            </p:cNvPr>
            <p:cNvSpPr/>
            <p:nvPr/>
          </p:nvSpPr>
          <p:spPr>
            <a:xfrm>
              <a:off x="2947723" y="4535374"/>
              <a:ext cx="6240640" cy="793447"/>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xmlns="" id="{1C3D2275-AD7D-495A-93FE-577685D9A0B0}"/>
                </a:ext>
              </a:extLst>
            </p:cNvPr>
            <p:cNvSpPr/>
            <p:nvPr/>
          </p:nvSpPr>
          <p:spPr>
            <a:xfrm>
              <a:off x="2855122" y="4434633"/>
              <a:ext cx="6247871" cy="742511"/>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Chị Hằng và Chú Cuội</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pic>
        <p:nvPicPr>
          <p:cNvPr id="3074" name="Picture 2" descr="Ngọc Hân hóa chị Hằng xinh đẹp bên chú Cuội Xuân Bắc">
            <a:extLst>
              <a:ext uri="{FF2B5EF4-FFF2-40B4-BE49-F238E27FC236}">
                <a16:creationId xmlns:a16="http://schemas.microsoft.com/office/drawing/2014/main" xmlns="" id="{D0F1885E-E86B-49FB-BB98-DBCA141EBF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5532" y="3296353"/>
            <a:ext cx="3438059" cy="286734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183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par>
                                <p:cTn id="15" presetID="53" presetClass="entr" presetSubtype="16"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500" fill="hold"/>
                                        <p:tgtEl>
                                          <p:spTgt spid="3074"/>
                                        </p:tgtEl>
                                        <p:attrNameLst>
                                          <p:attrName>ppt_w</p:attrName>
                                        </p:attrNameLst>
                                      </p:cBhvr>
                                      <p:tavLst>
                                        <p:tav tm="0">
                                          <p:val>
                                            <p:fltVal val="0"/>
                                          </p:val>
                                        </p:tav>
                                        <p:tav tm="100000">
                                          <p:val>
                                            <p:strVal val="#ppt_w"/>
                                          </p:val>
                                        </p:tav>
                                      </p:tavLst>
                                    </p:anim>
                                    <p:anim calcmode="lin" valueType="num">
                                      <p:cBhvr>
                                        <p:cTn id="18" dur="500" fill="hold"/>
                                        <p:tgtEl>
                                          <p:spTgt spid="3074"/>
                                        </p:tgtEl>
                                        <p:attrNameLst>
                                          <p:attrName>ppt_h</p:attrName>
                                        </p:attrNameLst>
                                      </p:cBhvr>
                                      <p:tavLst>
                                        <p:tav tm="0">
                                          <p:val>
                                            <p:fltVal val="0"/>
                                          </p:val>
                                        </p:tav>
                                        <p:tav tm="100000">
                                          <p:val>
                                            <p:strVal val="#ppt_h"/>
                                          </p:val>
                                        </p:tav>
                                      </p:tavLst>
                                    </p:anim>
                                    <p:animEffect transition="in" filter="fade">
                                      <p:cBhvr>
                                        <p:cTn id="19" dur="500"/>
                                        <p:tgtEl>
                                          <p:spTgt spid="3074"/>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xmlns="" id="{251669FE-87D0-4CC4-9A30-C068FD7275F9}"/>
              </a:ext>
            </a:extLst>
          </p:cNvPr>
          <p:cNvGrpSpPr/>
          <p:nvPr/>
        </p:nvGrpSpPr>
        <p:grpSpPr>
          <a:xfrm>
            <a:off x="1810905" y="-1591435"/>
            <a:ext cx="8570190" cy="6450786"/>
            <a:chOff x="1810905" y="-1591435"/>
            <a:chExt cx="8570190" cy="6450786"/>
          </a:xfrm>
        </p:grpSpPr>
        <p:pic>
          <p:nvPicPr>
            <p:cNvPr id="6" name="图片 11">
              <a:extLst>
                <a:ext uri="{FF2B5EF4-FFF2-40B4-BE49-F238E27FC236}">
                  <a16:creationId xmlns:a16="http://schemas.microsoft.com/office/drawing/2014/main" xmlns="" id="{C4A85C10-B671-4D95-AD61-A89CA11AB6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47423">
              <a:off x="1810905" y="-1591435"/>
              <a:ext cx="8570190" cy="6450786"/>
            </a:xfrm>
            <a:prstGeom prst="rect">
              <a:avLst/>
            </a:prstGeom>
          </p:spPr>
        </p:pic>
        <p:sp>
          <p:nvSpPr>
            <p:cNvPr id="7" name="TextBox 6">
              <a:extLst>
                <a:ext uri="{FF2B5EF4-FFF2-40B4-BE49-F238E27FC236}">
                  <a16:creationId xmlns:a16="http://schemas.microsoft.com/office/drawing/2014/main" xmlns="" id="{C820A30D-2CFC-4251-B9E0-980EF96C2C72}"/>
                </a:ext>
              </a:extLst>
            </p:cNvPr>
            <p:cNvSpPr txBox="1"/>
            <p:nvPr/>
          </p:nvSpPr>
          <p:spPr>
            <a:xfrm>
              <a:off x="3439885" y="1822644"/>
              <a:ext cx="6073589"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Hãy kể tên 1 bài hát về Tết trung thu mà em biết. </a:t>
              </a:r>
            </a:p>
          </p:txBody>
        </p:sp>
      </p:grpSp>
      <p:grpSp>
        <p:nvGrpSpPr>
          <p:cNvPr id="8" name="组合 5">
            <a:extLst>
              <a:ext uri="{FF2B5EF4-FFF2-40B4-BE49-F238E27FC236}">
                <a16:creationId xmlns:a16="http://schemas.microsoft.com/office/drawing/2014/main" xmlns="" id="{4457932C-B9B2-4164-9332-54EF202480B2}"/>
              </a:ext>
            </a:extLst>
          </p:cNvPr>
          <p:cNvGrpSpPr/>
          <p:nvPr/>
        </p:nvGrpSpPr>
        <p:grpSpPr>
          <a:xfrm>
            <a:off x="3179285" y="4375315"/>
            <a:ext cx="6334189" cy="2713701"/>
            <a:chOff x="2954954" y="4579774"/>
            <a:chExt cx="6334189" cy="1481175"/>
          </a:xfrm>
        </p:grpSpPr>
        <p:sp>
          <p:nvSpPr>
            <p:cNvPr id="10" name="矩形 15">
              <a:extLst>
                <a:ext uri="{FF2B5EF4-FFF2-40B4-BE49-F238E27FC236}">
                  <a16:creationId xmlns:a16="http://schemas.microsoft.com/office/drawing/2014/main" xmlns="" id="{4E98D16A-8701-4FE1-A37B-827206695E89}"/>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a:extLst>
                <a:ext uri="{FF2B5EF4-FFF2-40B4-BE49-F238E27FC236}">
                  <a16:creationId xmlns:a16="http://schemas.microsoft.com/office/drawing/2014/main" xmlns="" id="{433E9ABC-119E-4788-BE1F-1461173D7AEB}"/>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9">
              <a:extLst>
                <a:ext uri="{FF2B5EF4-FFF2-40B4-BE49-F238E27FC236}">
                  <a16:creationId xmlns:a16="http://schemas.microsoft.com/office/drawing/2014/main" xmlns="" id="{4D8A0141-3CFF-4580-BB1E-C36F81FA9668}"/>
                </a:ext>
              </a:extLst>
            </p:cNvPr>
            <p:cNvSpPr/>
            <p:nvPr/>
          </p:nvSpPr>
          <p:spPr>
            <a:xfrm>
              <a:off x="2954954" y="4579774"/>
              <a:ext cx="6247871" cy="1481175"/>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Chiếc đèn ông sao, rước đèn Trung thu, …</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3800974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grpSp>
        <p:nvGrpSpPr>
          <p:cNvPr id="5" name="Group 4">
            <a:extLst>
              <a:ext uri="{FF2B5EF4-FFF2-40B4-BE49-F238E27FC236}">
                <a16:creationId xmlns:a16="http://schemas.microsoft.com/office/drawing/2014/main" xmlns="" id="{303A7A4D-FE1A-4C99-969D-6EFCC37F76C2}"/>
              </a:ext>
            </a:extLst>
          </p:cNvPr>
          <p:cNvGrpSpPr/>
          <p:nvPr/>
        </p:nvGrpSpPr>
        <p:grpSpPr>
          <a:xfrm>
            <a:off x="1810904" y="-1475527"/>
            <a:ext cx="8570190" cy="4731217"/>
            <a:chOff x="1810904" y="-894956"/>
            <a:chExt cx="8570190" cy="4731217"/>
          </a:xfrm>
        </p:grpSpPr>
        <p:pic>
          <p:nvPicPr>
            <p:cNvPr id="6" name="图片 11">
              <a:extLst>
                <a:ext uri="{FF2B5EF4-FFF2-40B4-BE49-F238E27FC236}">
                  <a16:creationId xmlns:a16="http://schemas.microsoft.com/office/drawing/2014/main" xmlns="" id="{FE5F4B98-2D5A-4641-B601-05CB2E602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238">
              <a:off x="1810904" y="-894956"/>
              <a:ext cx="8570190" cy="4731217"/>
            </a:xfrm>
            <a:prstGeom prst="rect">
              <a:avLst/>
            </a:prstGeom>
          </p:spPr>
        </p:pic>
        <p:sp>
          <p:nvSpPr>
            <p:cNvPr id="7" name="TextBox 6">
              <a:extLst>
                <a:ext uri="{FF2B5EF4-FFF2-40B4-BE49-F238E27FC236}">
                  <a16:creationId xmlns:a16="http://schemas.microsoft.com/office/drawing/2014/main" xmlns="" id="{84CA76D5-EEA6-4C9D-AB5F-C921DDB4E991}"/>
                </a:ext>
              </a:extLst>
            </p:cNvPr>
            <p:cNvSpPr txBox="1"/>
            <p:nvPr/>
          </p:nvSpPr>
          <p:spPr>
            <a:xfrm>
              <a:off x="2931885" y="1470654"/>
              <a:ext cx="6691086" cy="1323439"/>
            </a:xfrm>
            <a:prstGeom prst="rect">
              <a:avLst/>
            </a:prstGeom>
            <a:noFill/>
          </p:spPr>
          <p:txBody>
            <a:bodyPr wrap="square" rtlCol="0">
              <a:spAutoFit/>
            </a:bodyPr>
            <a:lstStyle/>
            <a:p>
              <a:pPr algn="ctr"/>
              <a:r>
                <a:rPr lang="en-US" sz="4000" b="1">
                  <a:solidFill>
                    <a:srgbClr val="0070C0"/>
                  </a:solidFill>
                  <a:latin typeface="Times New Roman" panose="02020603050405020304" pitchFamily="18" charset="0"/>
                  <a:cs typeface="Times New Roman" panose="02020603050405020304" pitchFamily="18" charset="0"/>
                </a:rPr>
                <a:t>Đây là hoạt động gì trong ngày Tết Trung thu?</a:t>
              </a:r>
            </a:p>
          </p:txBody>
        </p:sp>
      </p:grpSp>
      <p:pic>
        <p:nvPicPr>
          <p:cNvPr id="4098" name="Picture 2" descr="Phá cỗ trung thu là gì và ý nghĩa của việc phá cỗ trung thu như thế nào?">
            <a:extLst>
              <a:ext uri="{FF2B5EF4-FFF2-40B4-BE49-F238E27FC236}">
                <a16:creationId xmlns:a16="http://schemas.microsoft.com/office/drawing/2014/main" xmlns="" id="{4A86C006-3662-49EF-89A8-F4225E27D7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1699" y="2878698"/>
            <a:ext cx="5225893" cy="353156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组合 5">
            <a:extLst>
              <a:ext uri="{FF2B5EF4-FFF2-40B4-BE49-F238E27FC236}">
                <a16:creationId xmlns:a16="http://schemas.microsoft.com/office/drawing/2014/main" xmlns="" id="{690D7E36-C26B-41E4-A632-11CF7F45D9E8}"/>
              </a:ext>
            </a:extLst>
          </p:cNvPr>
          <p:cNvGrpSpPr/>
          <p:nvPr/>
        </p:nvGrpSpPr>
        <p:grpSpPr>
          <a:xfrm>
            <a:off x="7284502" y="3534425"/>
            <a:ext cx="3732305" cy="1638515"/>
            <a:chOff x="2958569" y="4603254"/>
            <a:chExt cx="6330574" cy="894324"/>
          </a:xfrm>
        </p:grpSpPr>
        <p:sp>
          <p:nvSpPr>
            <p:cNvPr id="15" name="矩形 15">
              <a:extLst>
                <a:ext uri="{FF2B5EF4-FFF2-40B4-BE49-F238E27FC236}">
                  <a16:creationId xmlns:a16="http://schemas.microsoft.com/office/drawing/2014/main" xmlns="" id="{51E14E4D-9278-4F0B-B028-4D733920BAB6}"/>
                </a:ext>
              </a:extLst>
            </p:cNvPr>
            <p:cNvSpPr/>
            <p:nvPr/>
          </p:nvSpPr>
          <p:spPr>
            <a:xfrm>
              <a:off x="3048503" y="4805890"/>
              <a:ext cx="6240640" cy="691688"/>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7">
              <a:extLst>
                <a:ext uri="{FF2B5EF4-FFF2-40B4-BE49-F238E27FC236}">
                  <a16:creationId xmlns:a16="http://schemas.microsoft.com/office/drawing/2014/main" xmlns="" id="{95053786-EE01-49EF-A222-A69286012962}"/>
                </a:ext>
              </a:extLst>
            </p:cNvPr>
            <p:cNvSpPr/>
            <p:nvPr/>
          </p:nvSpPr>
          <p:spPr>
            <a:xfrm>
              <a:off x="2962185" y="4703888"/>
              <a:ext cx="6240640" cy="691688"/>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9">
              <a:extLst>
                <a:ext uri="{FF2B5EF4-FFF2-40B4-BE49-F238E27FC236}">
                  <a16:creationId xmlns:a16="http://schemas.microsoft.com/office/drawing/2014/main" xmlns="" id="{AB4A5702-062B-4C5B-AE69-D8B17BC98774}"/>
                </a:ext>
              </a:extLst>
            </p:cNvPr>
            <p:cNvSpPr/>
            <p:nvPr/>
          </p:nvSpPr>
          <p:spPr>
            <a:xfrm>
              <a:off x="2958569" y="4603254"/>
              <a:ext cx="6247871" cy="808446"/>
            </a:xfrm>
            <a:prstGeom prst="rect">
              <a:avLst/>
            </a:prstGeom>
          </p:spPr>
          <p:txBody>
            <a:bodyPr wrap="square">
              <a:spAutoFit/>
            </a:bodyPr>
            <a:lstStyle/>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Trang trí mâm cỗ,</a:t>
              </a:r>
            </a:p>
            <a:p>
              <a:pPr algn="ctr">
                <a:lnSpc>
                  <a:spcPct val="150000"/>
                </a:lnSpc>
              </a:pPr>
              <a:r>
                <a:rPr lang="en-US" altLang="zh-CN" sz="3200" b="1">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rPr>
                <a:t>phá cỗ</a:t>
              </a:r>
              <a:endParaRPr lang="zh-CN" altLang="en-US" sz="3200" b="1" dirty="0">
                <a:solidFill>
                  <a:srgbClr val="FF0000"/>
                </a:solidFill>
                <a:latin typeface="Times New Roman" panose="02020603050405020304" pitchFamily="18" charset="0"/>
                <a:ea typeface="方正少儿简体" panose="03000509000000000000" pitchFamily="65" charset="-122"/>
                <a:cs typeface="Times New Roman" panose="02020603050405020304" pitchFamily="18" charset="0"/>
              </a:endParaRPr>
            </a:p>
          </p:txBody>
        </p:sp>
      </p:grpSp>
    </p:spTree>
    <p:extLst>
      <p:ext uri="{BB962C8B-B14F-4D97-AF65-F5344CB8AC3E}">
        <p14:creationId xmlns:p14="http://schemas.microsoft.com/office/powerpoint/2010/main" val="1718402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47206"/>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5" y="2657177"/>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Luyện</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tập</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thực</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hành</a:t>
            </a:r>
            <a:endParaRPr lang="en-US" sz="7200" b="1" dirty="0">
              <a:solidFill>
                <a:schemeClr val="bg1"/>
              </a:solidFill>
              <a:latin typeface="Arial" pitchFamily="34" charset="0"/>
              <a:cs typeface="Arial" pitchFamily="34" charset="0"/>
            </a:endParaRPr>
          </a:p>
        </p:txBody>
      </p:sp>
      <p:pic>
        <p:nvPicPr>
          <p:cNvPr id="9"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1394800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EBCC25A-C4AE-4786-9613-62CD574E7607}"/>
              </a:ext>
            </a:extLst>
          </p:cNvPr>
          <p:cNvSpPr/>
          <p:nvPr/>
        </p:nvSpPr>
        <p:spPr>
          <a:xfrm>
            <a:off x="1460310" y="195943"/>
            <a:ext cx="9034818" cy="1145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smtClean="0">
                <a:solidFill>
                  <a:prstClr val="white"/>
                </a:solidFill>
              </a:rPr>
              <a:t>Con </a:t>
            </a:r>
            <a:r>
              <a:rPr lang="en-US" sz="3600" dirty="0" err="1" smtClean="0">
                <a:solidFill>
                  <a:prstClr val="white"/>
                </a:solidFill>
              </a:rPr>
              <a:t>hãy</a:t>
            </a:r>
            <a:r>
              <a:rPr lang="en-US" sz="3600" dirty="0" smtClean="0">
                <a:solidFill>
                  <a:prstClr val="white"/>
                </a:solidFill>
              </a:rPr>
              <a:t> </a:t>
            </a:r>
            <a:r>
              <a:rPr lang="en-US" sz="3600" dirty="0" err="1" smtClean="0">
                <a:solidFill>
                  <a:prstClr val="white"/>
                </a:solidFill>
              </a:rPr>
              <a:t>vẽ</a:t>
            </a:r>
            <a:r>
              <a:rPr lang="en-US" sz="3600" dirty="0" smtClean="0">
                <a:solidFill>
                  <a:prstClr val="white"/>
                </a:solidFill>
              </a:rPr>
              <a:t> </a:t>
            </a:r>
            <a:r>
              <a:rPr lang="en-US" sz="3600" dirty="0" err="1" smtClean="0">
                <a:solidFill>
                  <a:prstClr val="white"/>
                </a:solidFill>
              </a:rPr>
              <a:t>một</a:t>
            </a:r>
            <a:r>
              <a:rPr lang="en-US" sz="3600" dirty="0" smtClean="0">
                <a:solidFill>
                  <a:prstClr val="white"/>
                </a:solidFill>
              </a:rPr>
              <a:t> </a:t>
            </a:r>
            <a:r>
              <a:rPr lang="en-US" sz="3600" dirty="0" err="1" smtClean="0">
                <a:solidFill>
                  <a:prstClr val="white"/>
                </a:solidFill>
              </a:rPr>
              <a:t>bức</a:t>
            </a:r>
            <a:r>
              <a:rPr lang="en-US" sz="3600" dirty="0" smtClean="0">
                <a:solidFill>
                  <a:prstClr val="white"/>
                </a:solidFill>
              </a:rPr>
              <a:t> </a:t>
            </a:r>
            <a:r>
              <a:rPr lang="en-US" sz="3600" dirty="0" err="1" smtClean="0">
                <a:solidFill>
                  <a:prstClr val="white"/>
                </a:solidFill>
              </a:rPr>
              <a:t>tranh</a:t>
            </a:r>
            <a:r>
              <a:rPr lang="en-US" sz="3600" dirty="0" smtClean="0">
                <a:solidFill>
                  <a:prstClr val="white"/>
                </a:solidFill>
              </a:rPr>
              <a:t> </a:t>
            </a:r>
            <a:r>
              <a:rPr lang="en-US" sz="3600" dirty="0" err="1" smtClean="0">
                <a:solidFill>
                  <a:prstClr val="white"/>
                </a:solidFill>
              </a:rPr>
              <a:t>về</a:t>
            </a:r>
            <a:r>
              <a:rPr lang="en-US" sz="3600" dirty="0" smtClean="0">
                <a:solidFill>
                  <a:prstClr val="white"/>
                </a:solidFill>
              </a:rPr>
              <a:t> </a:t>
            </a:r>
            <a:r>
              <a:rPr lang="en-US" sz="3600" dirty="0" err="1" smtClean="0">
                <a:solidFill>
                  <a:prstClr val="white"/>
                </a:solidFill>
              </a:rPr>
              <a:t>ngày</a:t>
            </a:r>
            <a:r>
              <a:rPr lang="en-US" sz="3600" dirty="0" smtClean="0">
                <a:solidFill>
                  <a:prstClr val="white"/>
                </a:solidFill>
              </a:rPr>
              <a:t> </a:t>
            </a:r>
            <a:r>
              <a:rPr lang="en-US" sz="3600" dirty="0" err="1" smtClean="0">
                <a:solidFill>
                  <a:prstClr val="white"/>
                </a:solidFill>
              </a:rPr>
              <a:t>Tết</a:t>
            </a:r>
            <a:r>
              <a:rPr lang="en-US" sz="3600" dirty="0" smtClean="0">
                <a:solidFill>
                  <a:prstClr val="white"/>
                </a:solidFill>
              </a:rPr>
              <a:t> </a:t>
            </a:r>
            <a:r>
              <a:rPr lang="en-US" sz="3600" dirty="0" err="1" smtClean="0">
                <a:solidFill>
                  <a:prstClr val="white"/>
                </a:solidFill>
              </a:rPr>
              <a:t>Trung</a:t>
            </a:r>
            <a:r>
              <a:rPr lang="en-US" sz="3600" dirty="0" smtClean="0">
                <a:solidFill>
                  <a:prstClr val="white"/>
                </a:solidFill>
              </a:rPr>
              <a:t> </a:t>
            </a:r>
            <a:r>
              <a:rPr lang="en-US" sz="3600" dirty="0" err="1" smtClean="0">
                <a:solidFill>
                  <a:prstClr val="white"/>
                </a:solidFill>
              </a:rPr>
              <a:t>thu</a:t>
            </a:r>
            <a:r>
              <a:rPr lang="en-US" sz="3600" dirty="0" smtClean="0">
                <a:solidFill>
                  <a:prstClr val="white"/>
                </a:solidFill>
              </a:rPr>
              <a:t> </a:t>
            </a:r>
            <a:r>
              <a:rPr lang="en-US" sz="3600" dirty="0" err="1" smtClean="0">
                <a:solidFill>
                  <a:prstClr val="white"/>
                </a:solidFill>
              </a:rPr>
              <a:t>theo</a:t>
            </a:r>
            <a:r>
              <a:rPr lang="en-US" sz="3600" dirty="0" smtClean="0">
                <a:solidFill>
                  <a:prstClr val="white"/>
                </a:solidFill>
              </a:rPr>
              <a:t> </a:t>
            </a:r>
            <a:r>
              <a:rPr lang="en-US" sz="3600" dirty="0" err="1" smtClean="0">
                <a:solidFill>
                  <a:prstClr val="white"/>
                </a:solidFill>
              </a:rPr>
              <a:t>một</a:t>
            </a:r>
            <a:r>
              <a:rPr lang="en-US" sz="3600" dirty="0" smtClean="0">
                <a:solidFill>
                  <a:prstClr val="white"/>
                </a:solidFill>
              </a:rPr>
              <a:t> </a:t>
            </a:r>
            <a:r>
              <a:rPr lang="en-US" sz="3600" dirty="0" err="1" smtClean="0">
                <a:solidFill>
                  <a:prstClr val="white"/>
                </a:solidFill>
              </a:rPr>
              <a:t>trong</a:t>
            </a:r>
            <a:r>
              <a:rPr lang="en-US" sz="3600" dirty="0" smtClean="0">
                <a:solidFill>
                  <a:prstClr val="white"/>
                </a:solidFill>
              </a:rPr>
              <a:t> </a:t>
            </a:r>
            <a:r>
              <a:rPr lang="en-US" sz="3600" dirty="0" err="1" smtClean="0">
                <a:solidFill>
                  <a:prstClr val="white"/>
                </a:solidFill>
              </a:rPr>
              <a:t>các</a:t>
            </a:r>
            <a:r>
              <a:rPr lang="en-US" sz="3600" dirty="0" smtClean="0">
                <a:solidFill>
                  <a:prstClr val="white"/>
                </a:solidFill>
              </a:rPr>
              <a:t> </a:t>
            </a:r>
            <a:r>
              <a:rPr lang="en-US" sz="3600" dirty="0" err="1" smtClean="0">
                <a:solidFill>
                  <a:prstClr val="white"/>
                </a:solidFill>
              </a:rPr>
              <a:t>nội</a:t>
            </a:r>
            <a:r>
              <a:rPr lang="en-US" sz="3600" dirty="0" smtClean="0">
                <a:solidFill>
                  <a:prstClr val="white"/>
                </a:solidFill>
              </a:rPr>
              <a:t> dung :</a:t>
            </a:r>
            <a:endParaRPr kumimoji="0" lang="en-US" sz="3600" b="0" i="0" u="none" strike="noStrike" kern="1200" cap="none" spc="0" normalizeH="0" baseline="0" noProof="0" dirty="0">
              <a:ln>
                <a:noFill/>
              </a:ln>
              <a:solidFill>
                <a:prstClr val="white"/>
              </a:solidFill>
              <a:effectLst/>
              <a:uLnTx/>
              <a:uFillTx/>
              <a:latin typeface="Calibri" panose="020F0502020204030204"/>
            </a:endParaRPr>
          </a:p>
        </p:txBody>
      </p:sp>
      <p:sp>
        <p:nvSpPr>
          <p:cNvPr id="8" name="Rectangle 7">
            <a:extLst>
              <a:ext uri="{FF2B5EF4-FFF2-40B4-BE49-F238E27FC236}">
                <a16:creationId xmlns="" xmlns:a16="http://schemas.microsoft.com/office/drawing/2014/main" id="{99DD9685-4F97-43BB-9506-FB697F1E3047}"/>
              </a:ext>
            </a:extLst>
          </p:cNvPr>
          <p:cNvSpPr/>
          <p:nvPr/>
        </p:nvSpPr>
        <p:spPr>
          <a:xfrm>
            <a:off x="2689959" y="1649354"/>
            <a:ext cx="6575520"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Khung</a:t>
            </a:r>
            <a:r>
              <a:rPr kumimoji="0" lang="en-US"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cảnh</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đêm</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trung</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thu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 xmlns:a16="http://schemas.microsoft.com/office/drawing/2014/main" id="{99DD9685-4F97-43BB-9506-FB697F1E3047}"/>
              </a:ext>
            </a:extLst>
          </p:cNvPr>
          <p:cNvSpPr/>
          <p:nvPr/>
        </p:nvSpPr>
        <p:spPr>
          <a:xfrm>
            <a:off x="2689959" y="2791540"/>
            <a:ext cx="6575520"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Mặt</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nạ</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 xmlns:a16="http://schemas.microsoft.com/office/drawing/2014/main" id="{99DD9685-4F97-43BB-9506-FB697F1E3047}"/>
              </a:ext>
            </a:extLst>
          </p:cNvPr>
          <p:cNvSpPr/>
          <p:nvPr/>
        </p:nvSpPr>
        <p:spPr>
          <a:xfrm>
            <a:off x="2689959" y="3969547"/>
            <a:ext cx="6575520"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smtClean="0">
                <a:solidFill>
                  <a:prstClr val="black"/>
                </a:solidFill>
                <a:latin typeface="Calibri" panose="020F0502020204030204" pitchFamily="34" charset="0"/>
                <a:cs typeface="Calibri" panose="020F0502020204030204" pitchFamily="34" charset="0"/>
              </a:rPr>
              <a:t>Bánh</a:t>
            </a:r>
            <a:r>
              <a:rPr lang="en-US" sz="3600" dirty="0" smtClean="0">
                <a:solidFill>
                  <a:prstClr val="black"/>
                </a:solidFill>
                <a:latin typeface="Calibri" panose="020F0502020204030204" pitchFamily="34" charset="0"/>
                <a:cs typeface="Calibri" panose="020F0502020204030204" pitchFamily="34" charset="0"/>
              </a:rPr>
              <a:t> </a:t>
            </a:r>
            <a:r>
              <a:rPr lang="en-US" sz="3600" dirty="0" err="1" smtClean="0">
                <a:solidFill>
                  <a:prstClr val="black"/>
                </a:solidFill>
                <a:latin typeface="Calibri" panose="020F0502020204030204" pitchFamily="34" charset="0"/>
                <a:cs typeface="Calibri" panose="020F0502020204030204" pitchFamily="34" charset="0"/>
              </a:rPr>
              <a:t>trung</a:t>
            </a:r>
            <a:r>
              <a:rPr lang="en-US" sz="3600" dirty="0" smtClean="0">
                <a:solidFill>
                  <a:prstClr val="black"/>
                </a:solidFill>
                <a:latin typeface="Calibri" panose="020F0502020204030204" pitchFamily="34" charset="0"/>
                <a:cs typeface="Calibri" panose="020F0502020204030204" pitchFamily="34" charset="0"/>
              </a:rPr>
              <a:t> </a:t>
            </a:r>
            <a:r>
              <a:rPr lang="en-US" sz="3600" dirty="0" err="1" smtClean="0">
                <a:solidFill>
                  <a:prstClr val="black"/>
                </a:solidFill>
                <a:latin typeface="Calibri" panose="020F0502020204030204" pitchFamily="34" charset="0"/>
                <a:cs typeface="Calibri" panose="020F0502020204030204" pitchFamily="34" charset="0"/>
              </a:rPr>
              <a:t>thu</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 xmlns:a16="http://schemas.microsoft.com/office/drawing/2014/main" id="{99DD9685-4F97-43BB-9506-FB697F1E3047}"/>
              </a:ext>
            </a:extLst>
          </p:cNvPr>
          <p:cNvSpPr/>
          <p:nvPr/>
        </p:nvSpPr>
        <p:spPr>
          <a:xfrm>
            <a:off x="2689959" y="5111733"/>
            <a:ext cx="6575520" cy="9144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Mâm</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ngũ</a:t>
            </a:r>
            <a:r>
              <a:rPr kumimoji="0" lang="en-US" sz="3600" b="0"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0" i="0" u="none" strike="noStrike" kern="1200" cap="none" spc="0" normalizeH="0" noProof="0" dirty="0" err="1" smtClean="0">
                <a:ln>
                  <a:noFill/>
                </a:ln>
                <a:solidFill>
                  <a:prstClr val="black"/>
                </a:solidFill>
                <a:effectLst/>
                <a:uLnTx/>
                <a:uFillTx/>
                <a:latin typeface="Calibri" panose="020F0502020204030204" pitchFamily="34" charset="0"/>
                <a:ea typeface="+mn-ea"/>
                <a:cs typeface="Calibri" panose="020F0502020204030204" pitchFamily="34" charset="0"/>
              </a:rPr>
              <a:t>quả</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3708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5" grpId="0" animBg="1"/>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47206"/>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5" y="2657177"/>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Khởi</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động</a:t>
            </a:r>
            <a:endParaRPr lang="en-US" sz="7200" b="1" dirty="0">
              <a:solidFill>
                <a:schemeClr val="bg1"/>
              </a:solidFill>
              <a:latin typeface="Arial" pitchFamily="34" charset="0"/>
              <a:cs typeface="Arial" pitchFamily="34" charset="0"/>
            </a:endParaRPr>
          </a:p>
        </p:txBody>
      </p:sp>
      <p:pic>
        <p:nvPicPr>
          <p:cNvPr id="9"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445056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101600" y="-450849"/>
            <a:ext cx="12187767" cy="6849533"/>
          </a:xfrm>
          <a:prstGeom prst="rect">
            <a:avLst/>
          </a:prstGeom>
          <a:noFill/>
          <a:ln w="9525">
            <a:noFill/>
          </a:ln>
        </p:spPr>
      </p:pic>
      <p:sp>
        <p:nvSpPr>
          <p:cNvPr id="53252" name="Rectangle 4"/>
          <p:cNvSpPr/>
          <p:nvPr/>
        </p:nvSpPr>
        <p:spPr>
          <a:xfrm>
            <a:off x="1606867" y="2290855"/>
            <a:ext cx="8978265" cy="1754326"/>
          </a:xfrm>
          <a:prstGeom prst="rect">
            <a:avLst/>
          </a:prstGeom>
          <a:noFill/>
          <a:ln w="9525">
            <a:noFill/>
          </a:ln>
        </p:spPr>
        <p:txBody>
          <a:bodyPr wrap="square">
            <a:spAutoFit/>
          </a:bodyPr>
          <a:lstStyle/>
          <a:p>
            <a:r>
              <a:rPr lang="vi-VN" sz="3600" dirty="0"/>
              <a:t>Với đôi bàn tay khéo léo, đảm đang cùng sự sáng tạo của mình, chúng ta có thể </a:t>
            </a:r>
            <a:r>
              <a:rPr lang="vi-VN" sz="3600" dirty="0" smtClean="0"/>
              <a:t>sáng tạo </a:t>
            </a:r>
            <a:r>
              <a:rPr lang="vi-VN" sz="3600" dirty="0"/>
              <a:t>ra nhiều sản phẩm </a:t>
            </a:r>
            <a:r>
              <a:rPr lang="vi-VN" sz="3600" dirty="0" smtClean="0"/>
              <a:t>đẹp.</a:t>
            </a:r>
            <a:endParaRPr lang="vi-VN" sz="3600" dirty="0"/>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3236108871"/>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543624" y="4783209"/>
            <a:ext cx="5252605"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smtClean="0">
                <a:solidFill>
                  <a:srgbClr val="FF0000"/>
                </a:solidFill>
                <a:latin typeface="Calibri Light" panose="020F0302020204030204"/>
              </a:rPr>
              <a:t>Hẹn</a:t>
            </a:r>
            <a:r>
              <a:rPr lang="en-US" sz="4800" b="1" dirty="0" smtClean="0">
                <a:solidFill>
                  <a:srgbClr val="FF0000"/>
                </a:solidFill>
                <a:latin typeface="Calibri Light" panose="020F0302020204030204"/>
              </a:rPr>
              <a:t> </a:t>
            </a:r>
            <a:r>
              <a:rPr lang="en-US" sz="4800" b="1" dirty="0" err="1" smtClean="0">
                <a:solidFill>
                  <a:srgbClr val="FF0000"/>
                </a:solidFill>
                <a:latin typeface="Calibri Light" panose="020F0302020204030204"/>
              </a:rPr>
              <a:t>gặp</a:t>
            </a:r>
            <a:r>
              <a:rPr lang="en-US" sz="4800" b="1" dirty="0" smtClean="0">
                <a:solidFill>
                  <a:srgbClr val="FF0000"/>
                </a:solidFill>
                <a:latin typeface="Calibri Light" panose="020F0302020204030204"/>
              </a:rPr>
              <a:t> </a:t>
            </a:r>
            <a:r>
              <a:rPr lang="en-US" sz="4800" b="1" dirty="0" err="1" smtClean="0">
                <a:solidFill>
                  <a:srgbClr val="FF0000"/>
                </a:solidFill>
                <a:latin typeface="Calibri Light" panose="020F0302020204030204"/>
              </a:rPr>
              <a:t>lại</a:t>
            </a:r>
            <a:r>
              <a:rPr lang="en-US" sz="4800" b="1" dirty="0" smtClean="0">
                <a:solidFill>
                  <a:srgbClr val="FF0000"/>
                </a:solidFill>
                <a:latin typeface="Calibri Light" panose="020F0302020204030204"/>
              </a:rPr>
              <a:t> </a:t>
            </a:r>
            <a:r>
              <a:rPr lang="en-US" sz="4800" b="1" dirty="0" err="1" smtClean="0">
                <a:solidFill>
                  <a:srgbClr val="FF0000"/>
                </a:solidFill>
                <a:latin typeface="Calibri Light" panose="020F0302020204030204"/>
              </a:rPr>
              <a:t>các</a:t>
            </a:r>
            <a:r>
              <a:rPr lang="en-US" sz="4800" b="1" dirty="0" smtClean="0">
                <a:solidFill>
                  <a:srgbClr val="FF0000"/>
                </a:solidFill>
                <a:latin typeface="Calibri Light" panose="020F0302020204030204"/>
              </a:rPr>
              <a:t> con</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25" name="图片 87">
            <a:extLst>
              <a:ext uri="{FF2B5EF4-FFF2-40B4-BE49-F238E27FC236}">
                <a16:creationId xmlns:a16="http://schemas.microsoft.com/office/drawing/2014/main" xmlns="" id="{43869B86-8722-447C-BC4F-8E5452EF02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26" name="图片 85">
            <a:extLst>
              <a:ext uri="{FF2B5EF4-FFF2-40B4-BE49-F238E27FC236}">
                <a16:creationId xmlns:a16="http://schemas.microsoft.com/office/drawing/2014/main" xmlns="" id="{5D278CBA-79F8-4DE8-960D-78C1D6BA75DB}"/>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9" name="图片 3">
            <a:extLst>
              <a:ext uri="{FF2B5EF4-FFF2-40B4-BE49-F238E27FC236}">
                <a16:creationId xmlns:a16="http://schemas.microsoft.com/office/drawing/2014/main" xmlns="" id="{BA1899D0-C749-4FA1-9EE9-EE77370ACF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4873" y="1210736"/>
            <a:ext cx="8420936" cy="4193777"/>
          </a:xfrm>
          <a:prstGeom prst="rect">
            <a:avLst/>
          </a:prstGeom>
        </p:spPr>
      </p:pic>
      <p:sp>
        <p:nvSpPr>
          <p:cNvPr id="11" name="Google Shape;720;p36">
            <a:extLst>
              <a:ext uri="{FF2B5EF4-FFF2-40B4-BE49-F238E27FC236}">
                <a16:creationId xmlns:a16="http://schemas.microsoft.com/office/drawing/2014/main" xmlns="" id="{4A763B50-0C89-41F0-8FA5-EB886DD823F3}"/>
              </a:ext>
            </a:extLst>
          </p:cNvPr>
          <p:cNvSpPr txBox="1">
            <a:spLocks/>
          </p:cNvSpPr>
          <p:nvPr/>
        </p:nvSpPr>
        <p:spPr>
          <a:xfrm>
            <a:off x="3905298" y="2251155"/>
            <a:ext cx="4762128"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latin typeface="Times New Roman" panose="02020603050405020304" pitchFamily="18" charset="0"/>
                <a:cs typeface="Times New Roman" panose="02020603050405020304" pitchFamily="18" charset="0"/>
              </a:rPr>
              <a:t>Hướng dẫn chơi:</a:t>
            </a:r>
          </a:p>
        </p:txBody>
      </p:sp>
      <p:sp>
        <p:nvSpPr>
          <p:cNvPr id="12" name="Google Shape;720;p36">
            <a:extLst>
              <a:ext uri="{FF2B5EF4-FFF2-40B4-BE49-F238E27FC236}">
                <a16:creationId xmlns:a16="http://schemas.microsoft.com/office/drawing/2014/main" xmlns="" id="{01C9E2A9-301C-47EE-82A3-E7B44343837E}"/>
              </a:ext>
            </a:extLst>
          </p:cNvPr>
          <p:cNvSpPr txBox="1">
            <a:spLocks/>
          </p:cNvSpPr>
          <p:nvPr/>
        </p:nvSpPr>
        <p:spPr>
          <a:xfrm>
            <a:off x="2476324" y="3373032"/>
            <a:ext cx="9351516" cy="622503"/>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71500" indent="-571500">
              <a:lnSpc>
                <a:spcPct val="150000"/>
              </a:lnSpc>
              <a:buFontTx/>
              <a:buChar char="-"/>
            </a:pPr>
            <a:r>
              <a:rPr lang="en-US" sz="3600" i="1" dirty="0" err="1" smtClean="0">
                <a:solidFill>
                  <a:srgbClr val="48958D"/>
                </a:solidFill>
                <a:latin typeface="Times New Roman" panose="02020603050405020304" pitchFamily="18" charset="0"/>
                <a:cs typeface="Times New Roman" panose="02020603050405020304" pitchFamily="18" charset="0"/>
              </a:rPr>
              <a:t>Quan</a:t>
            </a:r>
            <a:r>
              <a:rPr lang="en-US" sz="3600" i="1" dirty="0" smtClean="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sát</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hình</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ảnh</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được</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cắt</a:t>
            </a:r>
            <a:endParaRPr lang="en-US" sz="3600" i="1" dirty="0">
              <a:solidFill>
                <a:srgbClr val="48958D"/>
              </a:solidFill>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3600" i="1" dirty="0" err="1">
                <a:solidFill>
                  <a:srgbClr val="48958D"/>
                </a:solidFill>
                <a:latin typeface="Times New Roman" panose="02020603050405020304" pitchFamily="18" charset="0"/>
                <a:cs typeface="Times New Roman" panose="02020603050405020304" pitchFamily="18" charset="0"/>
              </a:rPr>
              <a:t>Đoán</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xem</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đó</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a:solidFill>
                  <a:srgbClr val="48958D"/>
                </a:solidFill>
                <a:latin typeface="Times New Roman" panose="02020603050405020304" pitchFamily="18" charset="0"/>
                <a:cs typeface="Times New Roman" panose="02020603050405020304" pitchFamily="18" charset="0"/>
              </a:rPr>
              <a:t>là</a:t>
            </a:r>
            <a:r>
              <a:rPr lang="en-US" sz="3600" i="1" dirty="0">
                <a:solidFill>
                  <a:srgbClr val="48958D"/>
                </a:solidFill>
                <a:latin typeface="Times New Roman" panose="02020603050405020304" pitchFamily="18" charset="0"/>
                <a:cs typeface="Times New Roman" panose="02020603050405020304" pitchFamily="18" charset="0"/>
              </a:rPr>
              <a:t> </a:t>
            </a:r>
            <a:r>
              <a:rPr lang="en-US" sz="3600" i="1" dirty="0" err="1" smtClean="0">
                <a:solidFill>
                  <a:srgbClr val="48958D"/>
                </a:solidFill>
                <a:latin typeface="Times New Roman" panose="02020603050405020304" pitchFamily="18" charset="0"/>
                <a:cs typeface="Times New Roman" panose="02020603050405020304" pitchFamily="18" charset="0"/>
              </a:rPr>
              <a:t>gì</a:t>
            </a:r>
            <a:r>
              <a:rPr lang="en-US" sz="3600" i="1" dirty="0" smtClean="0">
                <a:solidFill>
                  <a:srgbClr val="48958D"/>
                </a:solidFill>
                <a:latin typeface="Times New Roman" panose="02020603050405020304" pitchFamily="18" charset="0"/>
                <a:cs typeface="Times New Roman" panose="02020603050405020304" pitchFamily="18" charset="0"/>
              </a:rPr>
              <a:t>?</a:t>
            </a:r>
            <a:endParaRPr lang="en-US" sz="3600" i="1" dirty="0">
              <a:solidFill>
                <a:srgbClr val="48958D"/>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2699236" y="211050"/>
            <a:ext cx="7640233" cy="584775"/>
          </a:xfrm>
          <a:prstGeom prst="rect">
            <a:avLst/>
          </a:prstGeom>
          <a:solidFill>
            <a:schemeClr val="bg1"/>
          </a:solidFill>
          <a:ln>
            <a:solidFill>
              <a:schemeClr val="bg1"/>
            </a:solidFill>
          </a:ln>
        </p:spPr>
        <p:txBody>
          <a:bodyPr wrap="non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NHỮNG CHIẾC LỒNG ĐÈN XINH XẮN</a:t>
            </a:r>
            <a:endParaRPr lang="vi-VN"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2511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87">
            <a:extLst>
              <a:ext uri="{FF2B5EF4-FFF2-40B4-BE49-F238E27FC236}">
                <a16:creationId xmlns:a16="http://schemas.microsoft.com/office/drawing/2014/main" xmlns="" id="{B875CAD2-7692-46FE-96CA-6B36DB9FAA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88" t="40698" r="16230" b="32080"/>
          <a:stretch/>
        </p:blipFill>
        <p:spPr>
          <a:xfrm rot="20605818">
            <a:off x="9754187" y="369379"/>
            <a:ext cx="975679" cy="717123"/>
          </a:xfrm>
          <a:prstGeom prst="rect">
            <a:avLst/>
          </a:prstGeom>
        </p:spPr>
      </p:pic>
      <p:pic>
        <p:nvPicPr>
          <p:cNvPr id="8" name="图片 85">
            <a:extLst>
              <a:ext uri="{FF2B5EF4-FFF2-40B4-BE49-F238E27FC236}">
                <a16:creationId xmlns:a16="http://schemas.microsoft.com/office/drawing/2014/main" xmlns="" id="{75B2F101-641F-4828-9E96-B34345AD3AC8}"/>
              </a:ext>
            </a:extLst>
          </p:cNvPr>
          <p:cNvPicPr>
            <a:picLocks noChangeAspect="1"/>
          </p:cNvPicPr>
          <p:nvPr/>
        </p:nvPicPr>
        <p:blipFill rotWithShape="1">
          <a:blip r:embed="rId4">
            <a:extLst>
              <a:ext uri="{28A0092B-C50C-407E-A947-70E740481C1C}">
                <a14:useLocalDpi xmlns:a14="http://schemas.microsoft.com/office/drawing/2010/main" val="0"/>
              </a:ext>
            </a:extLst>
          </a:blip>
          <a:srcRect l="49130" t="14387" r="42722" b="70243"/>
          <a:stretch/>
        </p:blipFill>
        <p:spPr>
          <a:xfrm>
            <a:off x="2300730" y="-442199"/>
            <a:ext cx="682166" cy="1715746"/>
          </a:xfrm>
          <a:prstGeom prst="rect">
            <a:avLst/>
          </a:prstGeom>
        </p:spPr>
      </p:pic>
      <p:pic>
        <p:nvPicPr>
          <p:cNvPr id="1028" name="Picture 4" descr="Cách Làm Bánh Trung Thu Nhân Thập Cẩm Ngon Nhất">
            <a:extLst>
              <a:ext uri="{FF2B5EF4-FFF2-40B4-BE49-F238E27FC236}">
                <a16:creationId xmlns:a16="http://schemas.microsoft.com/office/drawing/2014/main" xmlns="" id="{65E474A7-B2C8-42AB-ACBC-CED2D6FA35A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7344" b="96719" l="2625" r="95000">
                        <a14:foregroundMark x1="7125" y1="49531" x2="7625" y2="63906"/>
                        <a14:foregroundMark x1="7625" y1="63906" x2="15375" y2="85625"/>
                        <a14:foregroundMark x1="15375" y1="85625" x2="18000" y2="87813"/>
                        <a14:foregroundMark x1="2750" y1="55313" x2="2625" y2="70156"/>
                        <a14:foregroundMark x1="17500" y1="92344" x2="32125" y2="89844"/>
                        <a14:foregroundMark x1="42750" y1="8125" x2="51750" y2="10313"/>
                        <a14:foregroundMark x1="56000" y1="7344" x2="55000" y2="8594"/>
                        <a14:foregroundMark x1="90375" y1="20625" x2="95000" y2="27344"/>
                        <a14:foregroundMark x1="19125" y1="96719" x2="21125" y2="96719"/>
                      </a14:backgroundRemoval>
                    </a14:imgEffect>
                  </a14:imgLayer>
                </a14:imgProps>
              </a:ext>
              <a:ext uri="{28A0092B-C50C-407E-A947-70E740481C1C}">
                <a14:useLocalDpi xmlns:a14="http://schemas.microsoft.com/office/drawing/2010/main" val="0"/>
              </a:ext>
            </a:extLst>
          </a:blip>
          <a:srcRect l="55110" b="33004"/>
          <a:stretch/>
        </p:blipFill>
        <p:spPr bwMode="auto">
          <a:xfrm>
            <a:off x="1461533" y="1803463"/>
            <a:ext cx="1423709" cy="16998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lack and white bunny back silhouette Royalty Free Vector">
            <a:extLst>
              <a:ext uri="{FF2B5EF4-FFF2-40B4-BE49-F238E27FC236}">
                <a16:creationId xmlns:a16="http://schemas.microsoft.com/office/drawing/2014/main" xmlns="" id="{AF98AB59-A3C0-4ADE-8D18-D1ABF9FF197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foregroundMark x1="33700" y1="17778" x2="41300" y2="31111"/>
                        <a14:foregroundMark x1="40100" y1="51389" x2="50800" y2="51481"/>
                        <a14:foregroundMark x1="37700" y1="52685" x2="48400" y2="49907"/>
                        <a14:foregroundMark x1="48400" y1="49907" x2="61500" y2="51852"/>
                        <a14:foregroundMark x1="62500" y1="52500" x2="60100" y2="52963"/>
                      </a14:backgroundRemoval>
                    </a14:imgEffect>
                  </a14:imgLayer>
                </a14:imgProps>
              </a:ext>
              <a:ext uri="{28A0092B-C50C-407E-A947-70E740481C1C}">
                <a14:useLocalDpi xmlns:a14="http://schemas.microsoft.com/office/drawing/2010/main" val="0"/>
              </a:ext>
            </a:extLst>
          </a:blip>
          <a:srcRect l="20665" t="7531" r="23039" b="14708"/>
          <a:stretch/>
        </p:blipFill>
        <p:spPr bwMode="auto">
          <a:xfrm>
            <a:off x="4883877" y="1592052"/>
            <a:ext cx="1231372" cy="183694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4CB3E927-C3D0-4CAD-A52D-E05B394867D7}"/>
              </a:ext>
            </a:extLst>
          </p:cNvPr>
          <p:cNvGrpSpPr/>
          <p:nvPr/>
        </p:nvGrpSpPr>
        <p:grpSpPr>
          <a:xfrm>
            <a:off x="8868290" y="1813121"/>
            <a:ext cx="1629694" cy="1835601"/>
            <a:chOff x="8868290" y="1813121"/>
            <a:chExt cx="1629694" cy="1835601"/>
          </a:xfrm>
        </p:grpSpPr>
        <p:pic>
          <p:nvPicPr>
            <p:cNvPr id="1034" name="Picture 10" descr="Chú cuội chị Hằng là gì của nhau? | thông tin du lich Viettrip">
              <a:extLst>
                <a:ext uri="{FF2B5EF4-FFF2-40B4-BE49-F238E27FC236}">
                  <a16:creationId xmlns:a16="http://schemas.microsoft.com/office/drawing/2014/main" xmlns="" id="{45EBBA0F-85DA-4653-A1F2-B4345B491A00}"/>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3205" b="90177" l="2783" r="26870">
                          <a14:foregroundMark x1="18783" y1="13205" x2="20783" y2="13527"/>
                          <a14:foregroundMark x1="25130" y1="35749" x2="26870" y2="41063"/>
                          <a14:foregroundMark x1="25391" y1="50725" x2="25913" y2="48309"/>
                        </a14:backgroundRemoval>
                      </a14:imgEffect>
                    </a14:imgLayer>
                  </a14:imgProps>
                </a:ext>
                <a:ext uri="{28A0092B-C50C-407E-A947-70E740481C1C}">
                  <a14:useLocalDpi xmlns:a14="http://schemas.microsoft.com/office/drawing/2010/main" val="0"/>
                </a:ext>
              </a:extLst>
            </a:blip>
            <a:srcRect l="11974" t="10940" r="71988" b="8464"/>
            <a:stretch/>
          </p:blipFill>
          <p:spPr bwMode="auto">
            <a:xfrm>
              <a:off x="8868290" y="1893020"/>
              <a:ext cx="647022" cy="175570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hú cuội chị Hằng là gì của nhau? | thông tin du lich Viettrip">
              <a:extLst>
                <a:ext uri="{FF2B5EF4-FFF2-40B4-BE49-F238E27FC236}">
                  <a16:creationId xmlns:a16="http://schemas.microsoft.com/office/drawing/2014/main" xmlns="" id="{E4D3742A-D33D-4A2C-A960-2A2B7450A046}"/>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0">
                      <a14:imgEffect>
                        <a14:backgroundRemoval t="9984" b="89694" l="10000" r="93652">
                          <a14:foregroundMark x1="79652" y1="27697" x2="84348" y2="45250"/>
                          <a14:foregroundMark x1="83826" y1="44928" x2="84522" y2="62480"/>
                          <a14:foregroundMark x1="82783" y1="18680" x2="83826" y2="21578"/>
                          <a14:foregroundMark x1="81884" y1="23027" x2="83043" y2="27053"/>
                          <a14:foregroundMark x1="81652" y1="22222" x2="81884" y2="23027"/>
                          <a14:foregroundMark x1="80522" y1="52496" x2="82087" y2="62319"/>
                          <a14:foregroundMark x1="74696" y1="76329" x2="81217" y2="67955"/>
                          <a14:foregroundMark x1="87391" y1="50081" x2="92000" y2="57810"/>
                          <a14:foregroundMark x1="92783" y1="55717" x2="93652" y2="56522"/>
                          <a14:foregroundMark x1="85130" y1="54911" x2="85130" y2="54911"/>
                          <a14:foregroundMark x1="77739" y1="44767" x2="77739" y2="44767"/>
                          <a14:foregroundMark x1="80609" y1="41063" x2="80609" y2="41063"/>
                          <a14:foregroundMark x1="80435" y1="37198" x2="80435" y2="37198"/>
                          <a14:foregroundMark x1="87217" y1="36715" x2="87217" y2="36715"/>
                          <a14:foregroundMark x1="87043" y1="41224" x2="87043" y2="41224"/>
                          <a14:foregroundMark x1="86522" y1="17230" x2="86522" y2="17230"/>
                          <a14:foregroundMark x1="86087" y1="17391" x2="86087" y2="17391"/>
                          <a14:foregroundMark x1="85130" y1="17552" x2="84000" y2="19163"/>
                          <a14:backgroundMark x1="71478" y1="59420" x2="72522" y2="51530"/>
                          <a14:backgroundMark x1="71478" y1="57166" x2="70870" y2="48470"/>
                          <a14:backgroundMark x1="88696" y1="40097" x2="88696" y2="40097"/>
                          <a14:backgroundMark x1="87391" y1="29147" x2="87391" y2="29147"/>
                          <a14:backgroundMark x1="83304" y1="23027" x2="83304" y2="23027"/>
                          <a14:backgroundMark x1="83391" y1="23349" x2="83391" y2="23349"/>
                        </a14:backgroundRemoval>
                      </a14:imgEffect>
                    </a14:imgLayer>
                  </a14:imgProps>
                </a:ext>
                <a:ext uri="{28A0092B-C50C-407E-A947-70E740481C1C}">
                  <a14:useLocalDpi xmlns:a14="http://schemas.microsoft.com/office/drawing/2010/main" val="0"/>
                </a:ext>
              </a:extLst>
            </a:blip>
            <a:srcRect l="69242" t="14304" r="5640" b="11615"/>
            <a:stretch/>
          </p:blipFill>
          <p:spPr bwMode="auto">
            <a:xfrm>
              <a:off x="9345420" y="1813121"/>
              <a:ext cx="1152564" cy="183560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xmlns="" id="{5177964A-6F78-4170-AE38-0BDBA39D7D7A}"/>
              </a:ext>
            </a:extLst>
          </p:cNvPr>
          <p:cNvGrpSpPr/>
          <p:nvPr/>
        </p:nvGrpSpPr>
        <p:grpSpPr>
          <a:xfrm>
            <a:off x="8146872" y="1210736"/>
            <a:ext cx="2838129" cy="4386532"/>
            <a:chOff x="7888238" y="1235734"/>
            <a:chExt cx="2838129" cy="4386532"/>
          </a:xfrm>
        </p:grpSpPr>
        <p:pic>
          <p:nvPicPr>
            <p:cNvPr id="26" name="Picture 25"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xmlns="" id="{8E63CE8D-D33B-4D93-8693-CAE1EE87906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7888238"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xmlns="" id="{173EC324-F6EB-4096-8EC4-60D7DE7CF894}"/>
                </a:ext>
              </a:extLst>
            </p:cNvPr>
            <p:cNvSpPr/>
            <p:nvPr/>
          </p:nvSpPr>
          <p:spPr>
            <a:xfrm>
              <a:off x="8940409" y="2084099"/>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iCiel Cadena" panose="02000503000000020004" pitchFamily="50" charset="0"/>
                </a:rPr>
                <a:t>3</a:t>
              </a:r>
            </a:p>
          </p:txBody>
        </p:sp>
      </p:grpSp>
      <p:grpSp>
        <p:nvGrpSpPr>
          <p:cNvPr id="28" name="Group 27">
            <a:extLst>
              <a:ext uri="{FF2B5EF4-FFF2-40B4-BE49-F238E27FC236}">
                <a16:creationId xmlns:a16="http://schemas.microsoft.com/office/drawing/2014/main" xmlns="" id="{DC66A853-6DDC-4550-984C-4B3575FA8372}"/>
              </a:ext>
            </a:extLst>
          </p:cNvPr>
          <p:cNvGrpSpPr/>
          <p:nvPr/>
        </p:nvGrpSpPr>
        <p:grpSpPr>
          <a:xfrm>
            <a:off x="4104579" y="1210736"/>
            <a:ext cx="2838129" cy="4386532"/>
            <a:chOff x="4113749" y="1235734"/>
            <a:chExt cx="2838129" cy="4386532"/>
          </a:xfrm>
        </p:grpSpPr>
        <p:pic>
          <p:nvPicPr>
            <p:cNvPr id="29" name="Picture 28"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xmlns="" id="{EF3BB509-8E74-4ABA-A18F-A51F9A84B3B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32935">
              <a:off x="4113749" y="1235734"/>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0" name="Oval 29">
              <a:extLst>
                <a:ext uri="{FF2B5EF4-FFF2-40B4-BE49-F238E27FC236}">
                  <a16:creationId xmlns:a16="http://schemas.microsoft.com/office/drawing/2014/main" xmlns="" id="{CFEFBD8F-D975-4AE1-A72A-F472B413E377}"/>
                </a:ext>
              </a:extLst>
            </p:cNvPr>
            <p:cNvSpPr/>
            <p:nvPr/>
          </p:nvSpPr>
          <p:spPr>
            <a:xfrm>
              <a:off x="5117782" y="2213902"/>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iCiel Cadena" panose="02000503000000020004" pitchFamily="50" charset="0"/>
                </a:rPr>
                <a:t>2</a:t>
              </a:r>
            </a:p>
          </p:txBody>
        </p:sp>
      </p:grpSp>
      <p:grpSp>
        <p:nvGrpSpPr>
          <p:cNvPr id="31" name="Group 30">
            <a:extLst>
              <a:ext uri="{FF2B5EF4-FFF2-40B4-BE49-F238E27FC236}">
                <a16:creationId xmlns:a16="http://schemas.microsoft.com/office/drawing/2014/main" xmlns="" id="{890D9188-F966-40FD-B59D-7F904AB05B63}"/>
              </a:ext>
            </a:extLst>
          </p:cNvPr>
          <p:cNvGrpSpPr/>
          <p:nvPr/>
        </p:nvGrpSpPr>
        <p:grpSpPr>
          <a:xfrm>
            <a:off x="251104" y="1287606"/>
            <a:ext cx="2838129" cy="4386532"/>
            <a:chOff x="339260" y="1312642"/>
            <a:chExt cx="2838129" cy="4386532"/>
          </a:xfrm>
        </p:grpSpPr>
        <p:pic>
          <p:nvPicPr>
            <p:cNvPr id="32" name="Picture 31" descr="Hình ảnh Vẽ Tay đèn Lồng đỏ Trang Trí Lễ Hội đèn Lồng Phim Hoạt Hình đèn  Lồng đỏ Trang Trí Lễ Hội, Đèn Lồng đỏ Kiểu Trung Quốc, đèn Lồng đỏ">
              <a:extLst>
                <a:ext uri="{FF2B5EF4-FFF2-40B4-BE49-F238E27FC236}">
                  <a16:creationId xmlns:a16="http://schemas.microsoft.com/office/drawing/2014/main" xmlns="" id="{4A72B966-1900-4EF8-A55E-812828A91BE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5938" l="10000" r="90000">
                          <a14:foregroundMark x1="61250" y1="91406" x2="62500" y2="95938"/>
                        </a14:backgroundRemoval>
                      </a14:imgEffect>
                    </a14:imgLayer>
                  </a14:imgProps>
                </a:ext>
                <a:ext uri="{28A0092B-C50C-407E-A947-70E740481C1C}">
                  <a14:useLocalDpi xmlns:a14="http://schemas.microsoft.com/office/drawing/2010/main" val="0"/>
                </a:ext>
              </a:extLst>
            </a:blip>
            <a:srcRect l="17114" t="6706" r="22524"/>
            <a:stretch/>
          </p:blipFill>
          <p:spPr bwMode="auto">
            <a:xfrm rot="1175026">
              <a:off x="339260" y="1312642"/>
              <a:ext cx="2838129" cy="4386532"/>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xmlns="" id="{743B2DDC-3F60-4307-BA9E-F31E76C190BA}"/>
                </a:ext>
              </a:extLst>
            </p:cNvPr>
            <p:cNvSpPr/>
            <p:nvPr/>
          </p:nvSpPr>
          <p:spPr>
            <a:xfrm>
              <a:off x="1295155" y="2343705"/>
              <a:ext cx="1290969" cy="870012"/>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ln w="0"/>
                  <a:solidFill>
                    <a:schemeClr val="tx1"/>
                  </a:solidFill>
                  <a:effectLst>
                    <a:outerShdw blurRad="38100" dist="19050" dir="2700000" algn="tl" rotWithShape="0">
                      <a:schemeClr val="dk1">
                        <a:alpha val="40000"/>
                      </a:schemeClr>
                    </a:outerShdw>
                  </a:effectLst>
                  <a:latin typeface="iCiel Cadena" panose="02000503000000020004" pitchFamily="50" charset="0"/>
                </a:rPr>
                <a:t>1</a:t>
              </a:r>
            </a:p>
          </p:txBody>
        </p:sp>
      </p:grpSp>
    </p:spTree>
    <p:extLst>
      <p:ext uri="{BB962C8B-B14F-4D97-AF65-F5344CB8AC3E}">
        <p14:creationId xmlns:p14="http://schemas.microsoft.com/office/powerpoint/2010/main" val="2395692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14462" y="2124075"/>
            <a:ext cx="9363075" cy="2609850"/>
          </a:xfrm>
          <a:prstGeom prst="rect">
            <a:avLst/>
          </a:prstGeom>
        </p:spPr>
      </p:pic>
    </p:spTree>
    <p:extLst>
      <p:ext uri="{BB962C8B-B14F-4D97-AF65-F5344CB8AC3E}">
        <p14:creationId xmlns:p14="http://schemas.microsoft.com/office/powerpoint/2010/main" val="388838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FB8EC15B-2351-4D7E-8AEC-DE4C0639432E}"/>
              </a:ext>
            </a:extLst>
          </p:cNvPr>
          <p:cNvSpPr txBox="1"/>
          <p:nvPr/>
        </p:nvSpPr>
        <p:spPr>
          <a:xfrm>
            <a:off x="3636275" y="949941"/>
            <a:ext cx="536257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Mục</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tiêu</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bài</a:t>
            </a:r>
            <a:r>
              <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0" i="0" u="none" strike="noStrike" kern="1200" cap="none" spc="0" normalizeH="0" baseline="0" noProof="0" dirty="0" err="1">
                <a:ln>
                  <a:noFill/>
                </a:ln>
                <a:solidFill>
                  <a:srgbClr val="7030A0"/>
                </a:solidFill>
                <a:effectLst/>
                <a:uLnTx/>
                <a:uFillTx/>
                <a:latin typeface="Calibri" panose="020F0502020204030204"/>
                <a:ea typeface="+mn-ea"/>
                <a:cs typeface="+mn-cs"/>
              </a:rPr>
              <a:t>học</a:t>
            </a:r>
            <a:endParaRPr kumimoji="0" lang="en-US" sz="5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 xmlns:a16="http://schemas.microsoft.com/office/drawing/2014/main" id="{639A2585-1C89-4F4F-B097-51C171329DC5}"/>
              </a:ext>
            </a:extLst>
          </p:cNvPr>
          <p:cNvSpPr txBox="1"/>
          <p:nvPr/>
        </p:nvSpPr>
        <p:spPr>
          <a:xfrm>
            <a:off x="1866958" y="2009197"/>
            <a:ext cx="8322906" cy="4078039"/>
          </a:xfrm>
          <a:prstGeom prst="rect">
            <a:avLst/>
          </a:prstGeom>
          <a:noFill/>
        </p:spPr>
        <p:txBody>
          <a:bodyPr wrap="square" rtlCol="0">
            <a:spAutoFit/>
          </a:bodyPr>
          <a:lstStyle/>
          <a:p>
            <a:pPr marL="571500" indent="-571500" algn="just">
              <a:buFontTx/>
              <a:buChar char="-"/>
            </a:pPr>
            <a:r>
              <a:rPr lang="vi-VN" sz="3700" dirty="0" smtClean="0">
                <a:solidFill>
                  <a:srgbClr val="FF0000"/>
                </a:solidFill>
                <a:latin typeface="Times New Roman" panose="02020603050405020304" pitchFamily="18" charset="0"/>
                <a:cs typeface="Times New Roman" panose="02020603050405020304" pitchFamily="18" charset="0"/>
              </a:rPr>
              <a:t>Nắm được ý nghĩa của ngày Tết Trung thu qua câu chuyện sự tích mặt trăng và bánh  trung thu.</a:t>
            </a:r>
          </a:p>
          <a:p>
            <a:pPr marL="571500" indent="-571500" algn="just">
              <a:buFontTx/>
              <a:buChar char="-"/>
            </a:pPr>
            <a:r>
              <a:rPr lang="vi-VN" sz="3700" dirty="0" smtClean="0">
                <a:solidFill>
                  <a:srgbClr val="FF0000"/>
                </a:solidFill>
                <a:latin typeface="Times New Roman" panose="02020603050405020304" pitchFamily="18" charset="0"/>
                <a:cs typeface="Times New Roman" panose="02020603050405020304" pitchFamily="18" charset="0"/>
              </a:rPr>
              <a:t>Biết chia sẻ về những </a:t>
            </a:r>
            <a:r>
              <a:rPr lang="vi-VN" sz="3700" smtClean="0">
                <a:solidFill>
                  <a:srgbClr val="FF0000"/>
                </a:solidFill>
                <a:latin typeface="Times New Roman" panose="02020603050405020304" pitchFamily="18" charset="0"/>
                <a:cs typeface="Times New Roman" panose="02020603050405020304" pitchFamily="18" charset="0"/>
              </a:rPr>
              <a:t>hoạt động </a:t>
            </a:r>
            <a:r>
              <a:rPr lang="vi-VN" sz="3700" dirty="0" smtClean="0">
                <a:solidFill>
                  <a:srgbClr val="FF0000"/>
                </a:solidFill>
                <a:latin typeface="Times New Roman" panose="02020603050405020304" pitchFamily="18" charset="0"/>
                <a:cs typeface="Times New Roman" panose="02020603050405020304" pitchFamily="18" charset="0"/>
              </a:rPr>
              <a:t>có trong ngày tết Trung thu</a:t>
            </a:r>
            <a:endParaRPr lang="vi-VN" sz="3700" dirty="0" smtClean="0">
              <a:solidFill>
                <a:srgbClr val="FF0000"/>
              </a:solidFill>
              <a:latin typeface="Times New Roman" panose="02020603050405020304" pitchFamily="18" charset="0"/>
              <a:cs typeface="Times New Roman" panose="02020603050405020304" pitchFamily="18" charset="0"/>
            </a:endParaRPr>
          </a:p>
          <a:p>
            <a:pPr marL="571500" indent="-571500" algn="just">
              <a:buFontTx/>
              <a:buChar char="-"/>
            </a:pPr>
            <a:r>
              <a:rPr lang="vi-VN" sz="3700" dirty="0" smtClean="0">
                <a:solidFill>
                  <a:srgbClr val="FF0000"/>
                </a:solidFill>
                <a:latin typeface="Times New Roman" panose="02020603050405020304" pitchFamily="18" charset="0"/>
                <a:cs typeface="Times New Roman" panose="02020603050405020304" pitchFamily="18" charset="0"/>
              </a:rPr>
              <a:t>Vẽ một bức tranh có nội dung về Trung thu.</a:t>
            </a:r>
            <a:endParaRPr lang="en-US" sz="37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429479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47206"/>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5" y="2657177"/>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prstClr val="white"/>
                </a:solidFill>
                <a:latin typeface="Arial" pitchFamily="34" charset="0"/>
                <a:cs typeface="Arial" pitchFamily="34" charset="0"/>
              </a:rPr>
              <a:t>Khám</a:t>
            </a:r>
            <a:r>
              <a:rPr lang="en-US" sz="7200" b="1" dirty="0" smtClean="0">
                <a:solidFill>
                  <a:prstClr val="white"/>
                </a:solidFill>
                <a:latin typeface="Arial" pitchFamily="34" charset="0"/>
                <a:cs typeface="Arial" pitchFamily="34" charset="0"/>
              </a:rPr>
              <a:t> </a:t>
            </a:r>
            <a:r>
              <a:rPr lang="en-US" sz="7200" b="1" dirty="0" err="1" smtClean="0">
                <a:solidFill>
                  <a:prstClr val="white"/>
                </a:solidFill>
                <a:latin typeface="Arial" pitchFamily="34" charset="0"/>
                <a:cs typeface="Arial" pitchFamily="34" charset="0"/>
              </a:rPr>
              <a:t>phá</a:t>
            </a:r>
            <a:endParaRPr lang="en-US" sz="7200" b="1" dirty="0">
              <a:solidFill>
                <a:prstClr val="white"/>
              </a:solidFill>
              <a:latin typeface="Arial" pitchFamily="34" charset="0"/>
              <a:cs typeface="Arial" pitchFamily="34" charset="0"/>
            </a:endParaRPr>
          </a:p>
        </p:txBody>
      </p:sp>
      <p:pic>
        <p:nvPicPr>
          <p:cNvPr id="9"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prstClr val="white"/>
              </a:solidFill>
              <a:latin typeface="Arial" pitchFamily="34" charset="0"/>
              <a:cs typeface="Arial" pitchFamily="34" charset="0"/>
            </a:endParaRPr>
          </a:p>
        </p:txBody>
      </p:sp>
    </p:spTree>
    <p:extLst>
      <p:ext uri="{BB962C8B-B14F-4D97-AF65-F5344CB8AC3E}">
        <p14:creationId xmlns:p14="http://schemas.microsoft.com/office/powerpoint/2010/main" val="39984773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p1">
            <a:extLst>
              <a:ext uri="{FF2B5EF4-FFF2-40B4-BE49-F238E27FC236}">
                <a16:creationId xmlns:a16="http://schemas.microsoft.com/office/drawing/2014/main" xmlns="" id="{39AD3506-8E4E-4E5F-A572-EA1102636D1C}"/>
              </a:ext>
            </a:extLst>
          </p:cNvPr>
          <p:cNvPicPr preferRelativeResize="0"/>
          <p:nvPr/>
        </p:nvPicPr>
        <p:blipFill rotWithShape="1">
          <a:blip r:embed="rId3">
            <a:alphaModFix/>
          </a:blip>
          <a:srcRect/>
          <a:stretch/>
        </p:blipFill>
        <p:spPr>
          <a:xfrm>
            <a:off x="0" y="3493029"/>
            <a:ext cx="3675355" cy="2973606"/>
          </a:xfrm>
          <a:prstGeom prst="rect">
            <a:avLst/>
          </a:prstGeom>
          <a:noFill/>
          <a:ln>
            <a:noFill/>
          </a:ln>
        </p:spPr>
      </p:pic>
      <p:pic>
        <p:nvPicPr>
          <p:cNvPr id="5" name="图片 11">
            <a:extLst>
              <a:ext uri="{FF2B5EF4-FFF2-40B4-BE49-F238E27FC236}">
                <a16:creationId xmlns:a16="http://schemas.microsoft.com/office/drawing/2014/main" xmlns="" id="{8DFB00A0-DA1F-48CC-AB92-C15E5307D7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5660" y="-734327"/>
            <a:ext cx="8570190" cy="6450786"/>
          </a:xfrm>
          <a:prstGeom prst="rect">
            <a:avLst/>
          </a:prstGeom>
        </p:spPr>
      </p:pic>
      <p:sp>
        <p:nvSpPr>
          <p:cNvPr id="6" name="TextBox 5">
            <a:hlinkClick r:id="rId5"/>
            <a:extLst>
              <a:ext uri="{FF2B5EF4-FFF2-40B4-BE49-F238E27FC236}">
                <a16:creationId xmlns:a16="http://schemas.microsoft.com/office/drawing/2014/main" xmlns="" id="{4C86C471-2B71-44E0-9CBC-6D4C8957A00F}"/>
              </a:ext>
            </a:extLst>
          </p:cNvPr>
          <p:cNvSpPr txBox="1"/>
          <p:nvPr/>
        </p:nvSpPr>
        <p:spPr>
          <a:xfrm>
            <a:off x="4323911" y="2648286"/>
            <a:ext cx="5799598" cy="1446550"/>
          </a:xfrm>
          <a:prstGeom prst="rect">
            <a:avLst/>
          </a:prstGeom>
          <a:noFill/>
        </p:spPr>
        <p:txBody>
          <a:bodyPr wrap="square" rtlCol="0">
            <a:spAutoFit/>
          </a:bodyPr>
          <a:lstStyle/>
          <a:p>
            <a:pPr algn="ctr"/>
            <a:r>
              <a:rPr lang="en-US" sz="4400" b="1" dirty="0" smtClean="0">
                <a:solidFill>
                  <a:srgbClr val="C00000"/>
                </a:solidFill>
                <a:latin typeface="Times New Roman" panose="02020603050405020304" pitchFamily="18" charset="0"/>
                <a:cs typeface="Times New Roman" panose="02020603050405020304" pitchFamily="18" charset="0"/>
              </a:rPr>
              <a:t>Sự tích Mặt trăng và </a:t>
            </a:r>
            <a:r>
              <a:rPr lang="en-US" sz="4400" b="1" dirty="0" err="1" smtClean="0">
                <a:solidFill>
                  <a:srgbClr val="C00000"/>
                </a:solidFill>
                <a:latin typeface="Times New Roman" panose="02020603050405020304" pitchFamily="18" charset="0"/>
                <a:cs typeface="Times New Roman" panose="02020603050405020304" pitchFamily="18" charset="0"/>
              </a:rPr>
              <a:t>bánh</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Trung</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smtClean="0">
                <a:solidFill>
                  <a:srgbClr val="C00000"/>
                </a:solidFill>
                <a:latin typeface="Times New Roman" panose="02020603050405020304" pitchFamily="18" charset="0"/>
                <a:cs typeface="Times New Roman" panose="02020603050405020304" pitchFamily="18" charset="0"/>
              </a:rPr>
              <a:t>thu</a:t>
            </a:r>
            <a:endParaRPr lang="en-US" sz="4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23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80">
                                          <p:stCondLst>
                                            <p:cond delay="0"/>
                                          </p:stCondLst>
                                        </p:cTn>
                                        <p:tgtEl>
                                          <p:spTgt spid="6"/>
                                        </p:tgtEl>
                                      </p:cBhvr>
                                    </p:animEffect>
                                    <p:anim calcmode="lin" valueType="num">
                                      <p:cBhvr>
                                        <p:cTn id="2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4" dur="26">
                                          <p:stCondLst>
                                            <p:cond delay="650"/>
                                          </p:stCondLst>
                                        </p:cTn>
                                        <p:tgtEl>
                                          <p:spTgt spid="6"/>
                                        </p:tgtEl>
                                      </p:cBhvr>
                                      <p:to x="100000" y="60000"/>
                                    </p:animScale>
                                    <p:animScale>
                                      <p:cBhvr>
                                        <p:cTn id="35" dur="166" decel="50000">
                                          <p:stCondLst>
                                            <p:cond delay="676"/>
                                          </p:stCondLst>
                                        </p:cTn>
                                        <p:tgtEl>
                                          <p:spTgt spid="6"/>
                                        </p:tgtEl>
                                      </p:cBhvr>
                                      <p:to x="100000" y="100000"/>
                                    </p:animScale>
                                    <p:animScale>
                                      <p:cBhvr>
                                        <p:cTn id="36" dur="26">
                                          <p:stCondLst>
                                            <p:cond delay="1312"/>
                                          </p:stCondLst>
                                        </p:cTn>
                                        <p:tgtEl>
                                          <p:spTgt spid="6"/>
                                        </p:tgtEl>
                                      </p:cBhvr>
                                      <p:to x="100000" y="80000"/>
                                    </p:animScale>
                                    <p:animScale>
                                      <p:cBhvr>
                                        <p:cTn id="37" dur="166" decel="50000">
                                          <p:stCondLst>
                                            <p:cond delay="1338"/>
                                          </p:stCondLst>
                                        </p:cTn>
                                        <p:tgtEl>
                                          <p:spTgt spid="6"/>
                                        </p:tgtEl>
                                      </p:cBhvr>
                                      <p:to x="100000" y="100000"/>
                                    </p:animScale>
                                    <p:animScale>
                                      <p:cBhvr>
                                        <p:cTn id="38" dur="26">
                                          <p:stCondLst>
                                            <p:cond delay="1642"/>
                                          </p:stCondLst>
                                        </p:cTn>
                                        <p:tgtEl>
                                          <p:spTgt spid="6"/>
                                        </p:tgtEl>
                                      </p:cBhvr>
                                      <p:to x="100000" y="90000"/>
                                    </p:animScale>
                                    <p:animScale>
                                      <p:cBhvr>
                                        <p:cTn id="39" dur="166" decel="50000">
                                          <p:stCondLst>
                                            <p:cond delay="1668"/>
                                          </p:stCondLst>
                                        </p:cTn>
                                        <p:tgtEl>
                                          <p:spTgt spid="6"/>
                                        </p:tgtEl>
                                      </p:cBhvr>
                                      <p:to x="100000" y="100000"/>
                                    </p:animScale>
                                    <p:animScale>
                                      <p:cBhvr>
                                        <p:cTn id="40" dur="26">
                                          <p:stCondLst>
                                            <p:cond delay="1808"/>
                                          </p:stCondLst>
                                        </p:cTn>
                                        <p:tgtEl>
                                          <p:spTgt spid="6"/>
                                        </p:tgtEl>
                                      </p:cBhvr>
                                      <p:to x="100000" y="95000"/>
                                    </p:animScale>
                                    <p:animScale>
                                      <p:cBhvr>
                                        <p:cTn id="4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a:off x="0" y="-47206"/>
            <a:ext cx="2752137" cy="27534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QUYNH\anh tai ve poiwer oint\5e43c1f10bb5d163599e9eba_tải hình ảnh hoa đồng tiền.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90000" l="0" r="89901"/>
                    </a14:imgEffect>
                  </a14:imgLayer>
                </a14:imgProps>
              </a:ext>
              <a:ext uri="{28A0092B-C50C-407E-A947-70E740481C1C}">
                <a14:useLocalDpi xmlns:a14="http://schemas.microsoft.com/office/drawing/2010/main" val="0"/>
              </a:ext>
            </a:extLst>
          </a:blip>
          <a:srcRect r="46625" b="36233"/>
          <a:stretch/>
        </p:blipFill>
        <p:spPr bwMode="auto">
          <a:xfrm rot="5400000" flipH="1">
            <a:off x="8288835" y="2657177"/>
            <a:ext cx="4175461" cy="417749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3856383" y="2279375"/>
            <a:ext cx="5500268" cy="2173357"/>
          </a:xfrm>
          <a:prstGeom prst="roundRect">
            <a:avLst/>
          </a:prstGeom>
          <a:solidFill>
            <a:srgbClr val="FC910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r>
              <a:rPr lang="en-US" sz="7200" b="1" dirty="0" err="1" smtClean="0">
                <a:solidFill>
                  <a:schemeClr val="bg1"/>
                </a:solidFill>
                <a:latin typeface="Arial" pitchFamily="34" charset="0"/>
                <a:cs typeface="Arial" pitchFamily="34" charset="0"/>
              </a:rPr>
              <a:t>Liên</a:t>
            </a:r>
            <a:r>
              <a:rPr lang="en-US" sz="7200" b="1" dirty="0" smtClean="0">
                <a:solidFill>
                  <a:schemeClr val="bg1"/>
                </a:solidFill>
                <a:latin typeface="Arial" pitchFamily="34" charset="0"/>
                <a:cs typeface="Arial" pitchFamily="34" charset="0"/>
              </a:rPr>
              <a:t> </a:t>
            </a:r>
            <a:r>
              <a:rPr lang="en-US" sz="7200" b="1" dirty="0" err="1" smtClean="0">
                <a:solidFill>
                  <a:schemeClr val="bg1"/>
                </a:solidFill>
                <a:latin typeface="Arial" pitchFamily="34" charset="0"/>
                <a:cs typeface="Arial" pitchFamily="34" charset="0"/>
              </a:rPr>
              <a:t>hệ</a:t>
            </a:r>
            <a:endParaRPr lang="en-US" sz="7200" b="1" dirty="0">
              <a:solidFill>
                <a:schemeClr val="bg1"/>
              </a:solidFill>
              <a:latin typeface="Arial" pitchFamily="34" charset="0"/>
              <a:cs typeface="Arial" pitchFamily="34" charset="0"/>
            </a:endParaRPr>
          </a:p>
        </p:txBody>
      </p:sp>
      <p:pic>
        <p:nvPicPr>
          <p:cNvPr id="9" name="Picture 6" descr="E:\QUYNH\anh tai ve poiwer oint\chim 6.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17077" y1="75270" x2="17077" y2="75270"/>
                        <a14:foregroundMark x1="28769" y1="77297" x2="28769" y2="77297"/>
                        <a14:foregroundMark x1="19385" y1="83514" x2="19385" y2="83514"/>
                        <a14:foregroundMark x1="10000" y1="86081" x2="10000" y2="86081"/>
                        <a14:foregroundMark x1="7692" y1="92838" x2="7692" y2="92838"/>
                        <a14:foregroundMark x1="20615" y1="92838" x2="20615" y2="92838"/>
                        <a14:foregroundMark x1="30000" y1="21081" x2="30000" y2="21081"/>
                        <a14:foregroundMark x1="34154" y1="15405" x2="34154" y2="15405"/>
                        <a14:foregroundMark x1="20000" y1="12297" x2="20000" y2="12297"/>
                        <a14:foregroundMark x1="20000" y1="15811" x2="20000" y2="15811"/>
                      </a14:backgroundRemoval>
                    </a14:imgEffect>
                  </a14:imgLayer>
                </a14:imgProps>
              </a:ext>
              <a:ext uri="{28A0092B-C50C-407E-A947-70E740481C1C}">
                <a14:useLocalDpi xmlns:a14="http://schemas.microsoft.com/office/drawing/2010/main" val="0"/>
              </a:ext>
            </a:extLst>
          </a:blip>
          <a:srcRect/>
          <a:stretch>
            <a:fillRect/>
          </a:stretch>
        </p:blipFill>
        <p:spPr bwMode="auto">
          <a:xfrm>
            <a:off x="3560522" y="-47206"/>
            <a:ext cx="2328809" cy="265126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2752138" y="2604052"/>
            <a:ext cx="1616765" cy="1524000"/>
          </a:xfrm>
          <a:prstGeom prst="ellipse">
            <a:avLst/>
          </a:prstGeom>
          <a:solidFill>
            <a:srgbClr val="FC9102"/>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rtlCol="0" anchor="ctr"/>
          <a:lstStyle/>
          <a:p>
            <a:pPr algn="ctr"/>
            <a:endParaRPr lang="en-US" sz="6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6443751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446</Words>
  <Application>Microsoft Office PowerPoint</Application>
  <PresentationFormat>Widescreen</PresentationFormat>
  <Paragraphs>65</Paragraphs>
  <Slides>21</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21</vt:i4>
      </vt:variant>
    </vt:vector>
  </HeadingPairs>
  <TitlesOfParts>
    <vt:vector size="34" baseType="lpstr">
      <vt:lpstr>宋体</vt:lpstr>
      <vt:lpstr>宋体</vt:lpstr>
      <vt:lpstr>Arial</vt:lpstr>
      <vt:lpstr>Calibri</vt:lpstr>
      <vt:lpstr>Calibri Light</vt:lpstr>
      <vt:lpstr>HP001 4 hàng</vt:lpstr>
      <vt:lpstr>iCiel Cadena</vt:lpstr>
      <vt:lpstr>Times New Roman</vt:lpstr>
      <vt:lpstr>字魂17号-萌趣果冻体</vt:lpstr>
      <vt:lpstr>方正少儿简体</vt:lpstr>
      <vt:lpstr>等线</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DELLL</cp:lastModifiedBy>
  <cp:revision>33</cp:revision>
  <dcterms:created xsi:type="dcterms:W3CDTF">2021-06-08T09:22:31Z</dcterms:created>
  <dcterms:modified xsi:type="dcterms:W3CDTF">2021-10-01T07:32:11Z</dcterms:modified>
</cp:coreProperties>
</file>