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92" r:id="rId2"/>
    <p:sldId id="346" r:id="rId3"/>
    <p:sldId id="347" r:id="rId4"/>
    <p:sldId id="358" r:id="rId5"/>
    <p:sldId id="335" r:id="rId6"/>
    <p:sldId id="256" r:id="rId7"/>
    <p:sldId id="353" r:id="rId8"/>
    <p:sldId id="354" r:id="rId9"/>
    <p:sldId id="359" r:id="rId10"/>
    <p:sldId id="350" r:id="rId11"/>
    <p:sldId id="361" r:id="rId12"/>
    <p:sldId id="351" r:id="rId13"/>
    <p:sldId id="362" r:id="rId14"/>
    <p:sldId id="360" r:id="rId15"/>
    <p:sldId id="306" r:id="rId16"/>
    <p:sldId id="301" r:id="rId17"/>
    <p:sldId id="307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CCFF"/>
    <a:srgbClr val="FFCC99"/>
    <a:srgbClr val="8BC167"/>
    <a:srgbClr val="EB7E83"/>
    <a:srgbClr val="ED323A"/>
    <a:srgbClr val="FFFFFF"/>
    <a:srgbClr val="AB76C5"/>
    <a:srgbClr val="F4EC0D"/>
    <a:srgbClr val="FFD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14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72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</a:t>
            </a:r>
            <a:r>
              <a:rPr lang="en-US" altLang="zh-CN"/>
              <a:t>123</a:t>
            </a:r>
            <a:r>
              <a:rPr lang="zh-CN" altLang="en-US"/>
              <a:t>图文旗舰店：</a:t>
            </a:r>
            <a:r>
              <a:rPr lang="en-US" altLang="zh-CN"/>
              <a:t>666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74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33A74C6-32A1-4337-8AB2-39A474514F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0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8F17063-67FF-4071-AB52-5C293AD6D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48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2019/5/29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xmlns="" id="{F7203214-EEED-4D76-94BB-BE6747E0C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3985739"/>
            <a:ext cx="12214231" cy="2872264"/>
          </a:xfrm>
          <a:prstGeom prst="rect">
            <a:avLst/>
          </a:prstGeom>
        </p:spPr>
      </p:pic>
      <p:pic>
        <p:nvPicPr>
          <p:cNvPr id="3" name="图片 20">
            <a:extLst>
              <a:ext uri="{FF2B5EF4-FFF2-40B4-BE49-F238E27FC236}">
                <a16:creationId xmlns:a16="http://schemas.microsoft.com/office/drawing/2014/main" xmlns="" id="{3F8F6DB0-D922-4BE7-993D-2641483231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33" y="3520680"/>
            <a:ext cx="12214231" cy="3802382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xmlns="" id="{187F2BC2-C6E8-4BC4-B01C-A2296B63F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16" y="408066"/>
            <a:ext cx="607807" cy="957173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xmlns="" id="{DFE55C91-9F29-4F18-95B2-A49D20823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38" y="0"/>
            <a:ext cx="1143757" cy="2730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0B878-3A8E-4FB9-8768-430C97858879}"/>
              </a:ext>
            </a:extLst>
          </p:cNvPr>
          <p:cNvSpPr/>
          <p:nvPr/>
        </p:nvSpPr>
        <p:spPr>
          <a:xfrm>
            <a:off x="1351923" y="1079378"/>
            <a:ext cx="8856984" cy="1681085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7B8E165A-B8B7-4883-B175-547049270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72" y="-61287"/>
            <a:ext cx="1695928" cy="2056764"/>
          </a:xfrm>
          <a:prstGeom prst="rect">
            <a:avLst/>
          </a:prstGeom>
        </p:spPr>
      </p:pic>
      <p:sp>
        <p:nvSpPr>
          <p:cNvPr id="10" name="矩形: 圆角 12">
            <a:extLst>
              <a:ext uri="{FF2B5EF4-FFF2-40B4-BE49-F238E27FC236}">
                <a16:creationId xmlns:a16="http://schemas.microsoft.com/office/drawing/2014/main" xmlns="" id="{F1B95E76-5F1A-4063-BC21-4AAA11FE5E3B}"/>
              </a:ext>
            </a:extLst>
          </p:cNvPr>
          <p:cNvSpPr/>
          <p:nvPr/>
        </p:nvSpPr>
        <p:spPr>
          <a:xfrm>
            <a:off x="1781908" y="1834636"/>
            <a:ext cx="9015046" cy="5128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Môn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: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Khoa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con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đến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môi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đất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/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533C99-AFF9-413F-A69D-7038B7CDE29E}"/>
              </a:ext>
            </a:extLst>
          </p:cNvPr>
          <p:cNvSpPr txBox="1"/>
          <p:nvPr/>
        </p:nvSpPr>
        <p:spPr>
          <a:xfrm>
            <a:off x="1315994" y="1060196"/>
            <a:ext cx="9906337" cy="1287293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848287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</a:t>
            </a:r>
            <a:endParaRPr lang="en-US" sz="32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6" name="Picture 20" descr="Picture 016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5892800" cy="2209800"/>
          </a:xfrm>
        </p:spPr>
      </p:pic>
      <p:pic>
        <p:nvPicPr>
          <p:cNvPr id="34837" name="Picture 21" descr="Picture 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246857"/>
            <a:ext cx="5994400" cy="456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8128000" y="5910995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Hiện</a:t>
            </a:r>
            <a:r>
              <a:rPr lang="en-US" b="1" dirty="0"/>
              <a:t> nay</a:t>
            </a:r>
          </a:p>
        </p:txBody>
      </p:sp>
      <p:pic>
        <p:nvPicPr>
          <p:cNvPr id="34843" name="Picture 27" descr="Picture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89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45" name="Picture 29" descr="Picture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892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1879600" y="5910996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Trước đây</a:t>
            </a:r>
          </a:p>
        </p:txBody>
      </p:sp>
      <p:pic>
        <p:nvPicPr>
          <p:cNvPr id="34847" name="Picture 31" descr="Picture 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99"/>
            <a:ext cx="5892800" cy="476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410308" y="234461"/>
            <a:ext cx="116527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057400" lvl="4" indent="-228600">
              <a:lnSpc>
                <a:spcPct val="80000"/>
              </a:lnSpc>
              <a:spcBef>
                <a:spcPct val="20000"/>
              </a:spcBef>
            </a:pPr>
            <a:endParaRPr lang="en-US" sz="1200" dirty="0">
              <a:solidFill>
                <a:srgbClr val="0000CC"/>
              </a:solidFill>
            </a:endParaRPr>
          </a:p>
          <a:p>
            <a:pPr algn="ctr"/>
            <a:r>
              <a:rPr lang="en-US" altLang="zh-CN" sz="30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sz="3000" dirty="0" err="1" smtClean="0">
                <a:solidFill>
                  <a:srgbClr val="FF0000"/>
                </a:solidFill>
              </a:rPr>
              <a:t>Nguyên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nhân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dẫn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đến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việc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đất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trồng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ngày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càng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bị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thu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hẹp</a:t>
            </a:r>
            <a:r>
              <a:rPr lang="en-US" sz="3000" dirty="0" smtClean="0">
                <a:solidFill>
                  <a:srgbClr val="FF0000"/>
                </a:solidFill>
              </a:rPr>
              <a:t>.</a:t>
            </a:r>
            <a:endParaRPr lang="en-US" sz="3000" dirty="0">
              <a:solidFill>
                <a:srgbClr val="FF0000"/>
              </a:solidFill>
            </a:endParaRPr>
          </a:p>
          <a:p>
            <a:pPr algn="ctr" fontAlgn="auto"/>
            <a:endParaRPr lang="en-US" altLang="zh-CN" sz="32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2" grpId="0"/>
      <p:bldP spid="348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Picture 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5791200" cy="3505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Picture 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5486400" cy="3505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08000" y="4876800"/>
            <a:ext cx="1137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/>
            <a:r>
              <a:rPr lang="en-US" altLang="vi-VN" sz="2000" b="1">
                <a:latin typeface="Times New Roman" pitchFamily="18" charset="0"/>
              </a:rPr>
              <a:t>		</a:t>
            </a:r>
            <a:r>
              <a:rPr lang="en-US" altLang="vi-VN" sz="2400" b="1">
                <a:latin typeface="Times New Roman" pitchFamily="18" charset="0"/>
              </a:rPr>
              <a:t>1. Người ta sử dụng đất trồng để làm gì?					</a:t>
            </a:r>
          </a:p>
          <a:p>
            <a:pPr marL="342900" indent="-342900" algn="ctr"/>
            <a:r>
              <a:rPr lang="en-US" altLang="vi-VN" sz="2400" b="1">
                <a:latin typeface="Times New Roman" pitchFamily="18" charset="0"/>
              </a:rPr>
              <a:t>                           	 		2. Nguyên nhân nào dẫn đến sự thay đổi nhu cầu sử dụng đó?						</a:t>
            </a:r>
          </a:p>
        </p:txBody>
      </p:sp>
      <p:sp>
        <p:nvSpPr>
          <p:cNvPr id="9221" name="Text Box 11"/>
          <p:cNvSpPr txBox="1">
            <a:spLocks noChangeArrowheads="1"/>
          </p:cNvSpPr>
          <p:nvPr/>
        </p:nvSpPr>
        <p:spPr bwMode="auto">
          <a:xfrm>
            <a:off x="4957234" y="28559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1800"/>
          </a:p>
        </p:txBody>
      </p:sp>
      <p:graphicFrame>
        <p:nvGraphicFramePr>
          <p:cNvPr id="49190" name="Group 38"/>
          <p:cNvGraphicFramePr>
            <a:graphicFrameLocks noGrp="1"/>
          </p:cNvGraphicFramePr>
          <p:nvPr>
            <p:ph/>
          </p:nvPr>
        </p:nvGraphicFramePr>
        <p:xfrm>
          <a:off x="609600" y="4038601"/>
          <a:ext cx="10972799" cy="2743201"/>
        </p:xfrm>
        <a:graphic>
          <a:graphicData uri="http://schemas.openxmlformats.org/drawingml/2006/table">
            <a:tbl>
              <a:tblPr/>
              <a:tblGrid>
                <a:gridCol w="1159933"/>
                <a:gridCol w="5209117"/>
                <a:gridCol w="4603749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Hình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Đất trồng được sử dụng để làm   gì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Nguyên nhân dẫn đến sự thay đổi đó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2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39" name="Text Box 33"/>
          <p:cNvSpPr txBox="1">
            <a:spLocks noChangeArrowheads="1"/>
          </p:cNvSpPr>
          <p:nvPr/>
        </p:nvSpPr>
        <p:spPr bwMode="auto">
          <a:xfrm>
            <a:off x="2214034" y="49895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1800"/>
          </a:p>
        </p:txBody>
      </p:sp>
      <p:sp>
        <p:nvSpPr>
          <p:cNvPr id="49186" name="Text Box 34"/>
          <p:cNvSpPr txBox="1">
            <a:spLocks noChangeArrowheads="1"/>
          </p:cNvSpPr>
          <p:nvPr/>
        </p:nvSpPr>
        <p:spPr bwMode="auto">
          <a:xfrm>
            <a:off x="2032000" y="4800600"/>
            <a:ext cx="487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1800" b="1">
                <a:latin typeface="Times New Roman" pitchFamily="18" charset="0"/>
              </a:rPr>
              <a:t>Con người đã sử dụng đất trồng để làm ruộng...</a:t>
            </a:r>
          </a:p>
        </p:txBody>
      </p:sp>
      <p:sp>
        <p:nvSpPr>
          <p:cNvPr id="9241" name="Text Box 36"/>
          <p:cNvSpPr txBox="1">
            <a:spLocks noChangeArrowheads="1"/>
          </p:cNvSpPr>
          <p:nvPr/>
        </p:nvSpPr>
        <p:spPr bwMode="auto">
          <a:xfrm>
            <a:off x="3230034" y="59039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1800"/>
          </a:p>
        </p:txBody>
      </p:sp>
      <p:sp>
        <p:nvSpPr>
          <p:cNvPr id="49189" name="Text Box 37"/>
          <p:cNvSpPr txBox="1">
            <a:spLocks noChangeArrowheads="1"/>
          </p:cNvSpPr>
          <p:nvPr/>
        </p:nvSpPr>
        <p:spPr bwMode="auto">
          <a:xfrm>
            <a:off x="1930400" y="5486401"/>
            <a:ext cx="457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1800" b="1" dirty="0" err="1">
                <a:latin typeface="Times New Roman" pitchFamily="18" charset="0"/>
              </a:rPr>
              <a:t>Hiện</a:t>
            </a:r>
            <a:r>
              <a:rPr lang="en-US" altLang="vi-VN" sz="1800" b="1" dirty="0">
                <a:latin typeface="Times New Roman" pitchFamily="18" charset="0"/>
              </a:rPr>
              <a:t> nay </a:t>
            </a:r>
            <a:r>
              <a:rPr lang="en-US" altLang="vi-VN" sz="1800" b="1" dirty="0" err="1">
                <a:latin typeface="Times New Roman" pitchFamily="18" charset="0"/>
              </a:rPr>
              <a:t>ruộng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hai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bên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bờ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sông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đã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được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sử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dụng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làm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nhà</a:t>
            </a:r>
            <a:r>
              <a:rPr lang="en-US" altLang="vi-VN" sz="1800" b="1" dirty="0">
                <a:latin typeface="Times New Roman" pitchFamily="18" charset="0"/>
              </a:rPr>
              <a:t> ở, </a:t>
            </a:r>
            <a:r>
              <a:rPr lang="en-US" altLang="vi-VN" sz="1800" b="1" dirty="0" err="1">
                <a:latin typeface="Times New Roman" pitchFamily="18" charset="0"/>
              </a:rPr>
              <a:t>nhà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cửa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mọc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lên</a:t>
            </a:r>
            <a:r>
              <a:rPr lang="en-US" altLang="vi-VN" sz="1800" b="1" dirty="0">
                <a:latin typeface="Times New Roman" pitchFamily="18" charset="0"/>
              </a:rPr>
              <a:t> san </a:t>
            </a:r>
            <a:r>
              <a:rPr lang="en-US" altLang="vi-VN" sz="1800" b="1" dirty="0" err="1">
                <a:latin typeface="Times New Roman" pitchFamily="18" charset="0"/>
              </a:rPr>
              <a:t>sát</a:t>
            </a:r>
            <a:r>
              <a:rPr lang="en-US" altLang="vi-VN" sz="1800" b="1" dirty="0">
                <a:latin typeface="Times New Roman" pitchFamily="18" charset="0"/>
              </a:rPr>
              <a:t>- </a:t>
            </a:r>
            <a:r>
              <a:rPr lang="en-US" altLang="vi-VN" sz="1800" b="1" dirty="0" err="1">
                <a:latin typeface="Times New Roman" pitchFamily="18" charset="0"/>
              </a:rPr>
              <a:t>Cầu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được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bắc</a:t>
            </a:r>
            <a:r>
              <a:rPr lang="en-US" altLang="vi-VN" sz="1800" b="1" dirty="0">
                <a:latin typeface="Times New Roman" pitchFamily="18" charset="0"/>
              </a:rPr>
              <a:t> qua </a:t>
            </a:r>
            <a:r>
              <a:rPr lang="en-US" altLang="vi-VN" sz="1800" b="1" dirty="0" err="1">
                <a:latin typeface="Times New Roman" pitchFamily="18" charset="0"/>
              </a:rPr>
              <a:t>sông</a:t>
            </a:r>
            <a:r>
              <a:rPr lang="en-US" altLang="vi-VN" sz="1800" b="1" dirty="0">
                <a:latin typeface="Times New Roman" pitchFamily="18" charset="0"/>
              </a:rPr>
              <a:t>...</a:t>
            </a:r>
          </a:p>
        </p:txBody>
      </p:sp>
      <p:sp>
        <p:nvSpPr>
          <p:cNvPr id="9243" name="Text Box 39"/>
          <p:cNvSpPr txBox="1">
            <a:spLocks noChangeArrowheads="1"/>
          </p:cNvSpPr>
          <p:nvPr/>
        </p:nvSpPr>
        <p:spPr bwMode="auto">
          <a:xfrm>
            <a:off x="8513234" y="53705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1800"/>
          </a:p>
        </p:txBody>
      </p:sp>
      <p:sp>
        <p:nvSpPr>
          <p:cNvPr id="49192" name="Text Box 40"/>
          <p:cNvSpPr txBox="1">
            <a:spLocks noChangeArrowheads="1"/>
          </p:cNvSpPr>
          <p:nvPr/>
        </p:nvSpPr>
        <p:spPr bwMode="auto">
          <a:xfrm>
            <a:off x="7112000" y="5029201"/>
            <a:ext cx="447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1800" b="1" dirty="0">
                <a:latin typeface="Times New Roman" pitchFamily="18" charset="0"/>
              </a:rPr>
              <a:t>Do </a:t>
            </a:r>
            <a:r>
              <a:rPr lang="en-US" altLang="vi-VN" sz="1800" b="1" dirty="0" err="1">
                <a:latin typeface="Times New Roman" pitchFamily="18" charset="0"/>
              </a:rPr>
              <a:t>dân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số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ngày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một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tăng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nhanh</a:t>
            </a:r>
            <a:r>
              <a:rPr lang="en-US" altLang="vi-VN" sz="1800" b="1" dirty="0">
                <a:latin typeface="Times New Roman" pitchFamily="18" charset="0"/>
              </a:rPr>
              <a:t>, </a:t>
            </a:r>
            <a:r>
              <a:rPr lang="en-US" altLang="vi-VN" sz="1800" b="1" dirty="0" err="1">
                <a:latin typeface="Times New Roman" pitchFamily="18" charset="0"/>
              </a:rPr>
              <a:t>cần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phải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mở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rộng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môi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trường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đất</a:t>
            </a:r>
            <a:r>
              <a:rPr lang="en-US" altLang="vi-VN" sz="1800" b="1" dirty="0">
                <a:latin typeface="Times New Roman" pitchFamily="18" charset="0"/>
              </a:rPr>
              <a:t> ở, </a:t>
            </a:r>
            <a:r>
              <a:rPr lang="en-US" altLang="vi-VN" sz="1800" b="1" dirty="0" err="1">
                <a:latin typeface="Times New Roman" pitchFamily="18" charset="0"/>
              </a:rPr>
              <a:t>vì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vậy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diện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tích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đất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trồng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bị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thu</a:t>
            </a:r>
            <a:r>
              <a:rPr lang="en-US" altLang="vi-VN" sz="1800" b="1" dirty="0">
                <a:latin typeface="Times New Roman" pitchFamily="18" charset="0"/>
              </a:rPr>
              <a:t> </a:t>
            </a:r>
            <a:r>
              <a:rPr lang="en-US" altLang="vi-VN" sz="1800" b="1" dirty="0" err="1">
                <a:latin typeface="Times New Roman" pitchFamily="18" charset="0"/>
              </a:rPr>
              <a:t>hẹp</a:t>
            </a:r>
            <a:r>
              <a:rPr lang="en-US" altLang="vi-VN" sz="1800" b="1" dirty="0">
                <a:latin typeface="Times New Roman" pitchFamily="18" charset="0"/>
              </a:rPr>
              <a:t>.</a:t>
            </a:r>
          </a:p>
          <a:p>
            <a:endParaRPr lang="en-US" altLang="vi-VN" sz="1800" b="1" dirty="0">
              <a:latin typeface="Times New Roman" pitchFamily="18" charset="0"/>
            </a:endParaRPr>
          </a:p>
        </p:txBody>
      </p:sp>
      <p:sp>
        <p:nvSpPr>
          <p:cNvPr id="49193" name="Text Box 41"/>
          <p:cNvSpPr txBox="1">
            <a:spLocks noChangeArrowheads="1"/>
          </p:cNvSpPr>
          <p:nvPr/>
        </p:nvSpPr>
        <p:spPr bwMode="auto">
          <a:xfrm>
            <a:off x="2235200" y="3429001"/>
            <a:ext cx="1503938" cy="46166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itchFamily="18" charset="0"/>
              </a:rPr>
              <a:t>Trước kia</a:t>
            </a:r>
          </a:p>
        </p:txBody>
      </p:sp>
      <p:sp>
        <p:nvSpPr>
          <p:cNvPr id="49194" name="Text Box 42"/>
          <p:cNvSpPr txBox="1">
            <a:spLocks noChangeArrowheads="1"/>
          </p:cNvSpPr>
          <p:nvPr/>
        </p:nvSpPr>
        <p:spPr bwMode="auto">
          <a:xfrm>
            <a:off x="8026401" y="3419476"/>
            <a:ext cx="1372492" cy="46166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itchFamily="18" charset="0"/>
              </a:rPr>
              <a:t>Hiện nay</a:t>
            </a:r>
          </a:p>
        </p:txBody>
      </p:sp>
    </p:spTree>
    <p:extLst>
      <p:ext uri="{BB962C8B-B14F-4D97-AF65-F5344CB8AC3E}">
        <p14:creationId xmlns:p14="http://schemas.microsoft.com/office/powerpoint/2010/main" val="217691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0" grpId="1" animBg="1"/>
      <p:bldP spid="49186" grpId="0"/>
      <p:bldP spid="49189" grpId="0"/>
      <p:bldP spid="49192" grpId="0"/>
      <p:bldP spid="49193" grpId="0" animBg="1"/>
      <p:bldP spid="491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9245600" cy="762000"/>
          </a:xfrm>
        </p:spPr>
        <p:txBody>
          <a:bodyPr/>
          <a:lstStyle/>
          <a:p>
            <a:pPr algn="l"/>
            <a:r>
              <a:rPr lang="en-US" sz="2400" dirty="0"/>
              <a:t>    </a:t>
            </a:r>
            <a:endParaRPr lang="en-US" sz="2800" dirty="0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1"/>
            <a:ext cx="12192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solidFill>
                  <a:schemeClr val="folHlink"/>
                </a:solidFill>
                <a:latin typeface="Comic Sans MS" pitchFamily="66" charset="0"/>
              </a:rPr>
              <a:t>	</a:t>
            </a:r>
            <a:r>
              <a:rPr lang="en-US" dirty="0">
                <a:solidFill>
                  <a:schemeClr val="folHlink"/>
                </a:solidFill>
                <a:latin typeface="Times New Roman" pitchFamily="18" charset="0"/>
              </a:rPr>
              <a:t>			</a:t>
            </a:r>
            <a:endParaRPr lang="en-US" sz="24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dirty="0">
                <a:latin typeface="Times New Roman" pitchFamily="18" charset="0"/>
              </a:rPr>
              <a:t>         </a:t>
            </a:r>
          </a:p>
          <a:p>
            <a:pPr eaLnBrk="0" hangingPunct="0"/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			</a:t>
            </a:r>
            <a:endParaRPr lang="en-US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171938" y="730251"/>
            <a:ext cx="121920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 err="1" smtClean="0">
                <a:solidFill>
                  <a:srgbClr val="0000CC"/>
                </a:solidFill>
              </a:rPr>
              <a:t>Một</a:t>
            </a:r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số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dẫn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chứng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về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nhu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cầu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sử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dụng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diện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tích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đất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thay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 smtClean="0">
                <a:solidFill>
                  <a:srgbClr val="0000CC"/>
                </a:solidFill>
              </a:rPr>
              <a:t>đổi</a:t>
            </a:r>
            <a:r>
              <a:rPr lang="en-US" sz="2000" dirty="0" smtClean="0">
                <a:solidFill>
                  <a:srgbClr val="0000CC"/>
                </a:solidFill>
              </a:rPr>
              <a:t>:</a:t>
            </a:r>
            <a:endParaRPr lang="en-US" sz="2000" dirty="0">
              <a:solidFill>
                <a:srgbClr val="0000CC"/>
              </a:solidFill>
            </a:endParaRPr>
          </a:p>
        </p:txBody>
      </p:sp>
      <p:grpSp>
        <p:nvGrpSpPr>
          <p:cNvPr id="35882" name="Group 42"/>
          <p:cNvGrpSpPr>
            <a:grpSpLocks/>
          </p:cNvGrpSpPr>
          <p:nvPr/>
        </p:nvGrpSpPr>
        <p:grpSpPr bwMode="auto">
          <a:xfrm>
            <a:off x="-101757" y="1127127"/>
            <a:ext cx="11734801" cy="5730874"/>
            <a:chOff x="1276" y="960"/>
            <a:chExt cx="5760" cy="3375"/>
          </a:xfrm>
        </p:grpSpPr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1276" y="975"/>
              <a:ext cx="5760" cy="336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5869" name="Group 29"/>
            <p:cNvGrpSpPr>
              <a:grpSpLocks/>
            </p:cNvGrpSpPr>
            <p:nvPr/>
          </p:nvGrpSpPr>
          <p:grpSpPr bwMode="auto">
            <a:xfrm>
              <a:off x="3364" y="960"/>
              <a:ext cx="2352" cy="1071"/>
              <a:chOff x="3364" y="1089"/>
              <a:chExt cx="2352" cy="1071"/>
            </a:xfrm>
          </p:grpSpPr>
          <p:pic>
            <p:nvPicPr>
              <p:cNvPr id="35853" name="Picture 13" descr="vnet_Da-Lat-Nha-nat-lan-at-thong-xanh-ho-nuoc-877961_images1876331_nhachenchuc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4" y="1104"/>
                <a:ext cx="2352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55" name="Text Box 15"/>
              <p:cNvSpPr txBox="1">
                <a:spLocks noChangeArrowheads="1"/>
              </p:cNvSpPr>
              <p:nvPr/>
            </p:nvSpPr>
            <p:spPr bwMode="auto">
              <a:xfrm>
                <a:off x="3693" y="1089"/>
                <a:ext cx="118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Nhà cửa mọc lên san sát</a:t>
                </a:r>
              </a:p>
            </p:txBody>
          </p:sp>
        </p:grpSp>
        <p:grpSp>
          <p:nvGrpSpPr>
            <p:cNvPr id="35870" name="Group 30"/>
            <p:cNvGrpSpPr>
              <a:grpSpLocks/>
            </p:cNvGrpSpPr>
            <p:nvPr/>
          </p:nvGrpSpPr>
          <p:grpSpPr bwMode="auto">
            <a:xfrm>
              <a:off x="3364" y="2064"/>
              <a:ext cx="2352" cy="1104"/>
              <a:chOff x="3364" y="2208"/>
              <a:chExt cx="2352" cy="1104"/>
            </a:xfrm>
          </p:grpSpPr>
          <p:pic>
            <p:nvPicPr>
              <p:cNvPr id="35851" name="Picture 11" descr="nhà máy X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4" y="2208"/>
                <a:ext cx="2352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56" name="Text Box 16"/>
              <p:cNvSpPr txBox="1">
                <a:spLocks noChangeArrowheads="1"/>
              </p:cNvSpPr>
              <p:nvPr/>
            </p:nvSpPr>
            <p:spPr bwMode="auto">
              <a:xfrm>
                <a:off x="3364" y="2208"/>
                <a:ext cx="158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Nhiều</a:t>
                </a:r>
                <a:r>
                  <a:rPr lang="en-US" b="1" dirty="0"/>
                  <a:t> </a:t>
                </a:r>
                <a:r>
                  <a:rPr lang="en-US" b="1" dirty="0" err="1"/>
                  <a:t>nhà</a:t>
                </a:r>
                <a:r>
                  <a:rPr lang="en-US" b="1" dirty="0"/>
                  <a:t> </a:t>
                </a:r>
                <a:r>
                  <a:rPr lang="en-US" b="1" dirty="0" err="1"/>
                  <a:t>máy</a:t>
                </a:r>
                <a:r>
                  <a:rPr lang="en-US" b="1" dirty="0"/>
                  <a:t> </a:t>
                </a:r>
                <a:r>
                  <a:rPr lang="en-US" b="1" dirty="0" err="1"/>
                  <a:t>xí</a:t>
                </a:r>
                <a:r>
                  <a:rPr lang="en-US" b="1" dirty="0"/>
                  <a:t> </a:t>
                </a:r>
                <a:r>
                  <a:rPr lang="en-US" b="1" dirty="0" err="1"/>
                  <a:t>nghiệp</a:t>
                </a:r>
                <a:r>
                  <a:rPr lang="en-US" b="1" dirty="0"/>
                  <a:t> </a:t>
                </a:r>
                <a:r>
                  <a:rPr lang="en-US" b="1" dirty="0" err="1"/>
                  <a:t>mọc</a:t>
                </a:r>
                <a:r>
                  <a:rPr lang="en-US" b="1" dirty="0"/>
                  <a:t> </a:t>
                </a:r>
                <a:r>
                  <a:rPr lang="en-US" b="1" dirty="0" err="1"/>
                  <a:t>lên</a:t>
                </a:r>
                <a:endParaRPr lang="en-US" b="1" dirty="0"/>
              </a:p>
            </p:txBody>
          </p:sp>
        </p:grpSp>
        <p:grpSp>
          <p:nvGrpSpPr>
            <p:cNvPr id="35871" name="Group 31"/>
            <p:cNvGrpSpPr>
              <a:grpSpLocks/>
            </p:cNvGrpSpPr>
            <p:nvPr/>
          </p:nvGrpSpPr>
          <p:grpSpPr bwMode="auto">
            <a:xfrm>
              <a:off x="3364" y="3189"/>
              <a:ext cx="2373" cy="1083"/>
              <a:chOff x="3364" y="3381"/>
              <a:chExt cx="2373" cy="1083"/>
            </a:xfrm>
          </p:grpSpPr>
          <p:pic>
            <p:nvPicPr>
              <p:cNvPr id="35852" name="Picture 12" descr="sangolfminhho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4" y="3384"/>
                <a:ext cx="2373" cy="10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857" name="Text Box 17"/>
              <p:cNvSpPr txBox="1">
                <a:spLocks noChangeArrowheads="1"/>
              </p:cNvSpPr>
              <p:nvPr/>
            </p:nvSpPr>
            <p:spPr bwMode="auto">
              <a:xfrm>
                <a:off x="3552" y="3381"/>
                <a:ext cx="137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FFCC"/>
                    </a:solidFill>
                  </a:rPr>
                  <a:t>Có nhiều khu vui chơi giải trí</a:t>
                </a:r>
              </a:p>
            </p:txBody>
          </p:sp>
        </p:grpSp>
      </p:grpSp>
      <p:sp>
        <p:nvSpPr>
          <p:cNvPr id="35872" name="AutoShape 32"/>
          <p:cNvSpPr>
            <a:spLocks noChangeArrowheads="1"/>
          </p:cNvSpPr>
          <p:nvPr/>
        </p:nvSpPr>
        <p:spPr bwMode="auto">
          <a:xfrm>
            <a:off x="461104" y="1893888"/>
            <a:ext cx="3067542" cy="9144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Dân số tăng</a:t>
            </a:r>
          </a:p>
        </p:txBody>
      </p:sp>
      <p:sp>
        <p:nvSpPr>
          <p:cNvPr id="35873" name="AutoShape 33"/>
          <p:cNvSpPr>
            <a:spLocks noChangeArrowheads="1"/>
          </p:cNvSpPr>
          <p:nvPr/>
        </p:nvSpPr>
        <p:spPr bwMode="auto">
          <a:xfrm>
            <a:off x="457202" y="3666396"/>
            <a:ext cx="3071444" cy="106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Khoa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học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kĩ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thuật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phát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triển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874" name="AutoShape 34"/>
          <p:cNvSpPr>
            <a:spLocks noChangeArrowheads="1"/>
          </p:cNvSpPr>
          <p:nvPr/>
        </p:nvSpPr>
        <p:spPr bwMode="auto">
          <a:xfrm>
            <a:off x="457201" y="5439511"/>
            <a:ext cx="3071445" cy="990600"/>
          </a:xfrm>
          <a:prstGeom prst="rightArrow">
            <a:avLst>
              <a:gd name="adj1" fmla="val 50000"/>
              <a:gd name="adj2" fmla="val 61538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Đời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sống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bg1"/>
                </a:solidFill>
              </a:rPr>
              <a:t>con </a:t>
            </a:r>
            <a:r>
              <a:rPr lang="en-US" b="1" dirty="0" err="1">
                <a:solidFill>
                  <a:schemeClr val="bg1"/>
                </a:solidFill>
              </a:rPr>
              <a:t>người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nâng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cao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5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5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2" grpId="0" animBg="1"/>
      <p:bldP spid="35862" grpId="1" animBg="1"/>
      <p:bldP spid="35872" grpId="0" animBg="1"/>
      <p:bldP spid="35872" grpId="1" animBg="1"/>
      <p:bldP spid="35873" grpId="0" animBg="1"/>
      <p:bldP spid="35873" grpId="1" animBg="1"/>
      <p:bldP spid="35874" grpId="0" animBg="1"/>
      <p:bldP spid="3587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11887200" cy="46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vi-VN" b="1" i="1" dirty="0" err="1" smtClean="0">
                <a:solidFill>
                  <a:srgbClr val="0000CC"/>
                </a:solidFill>
                <a:latin typeface="Times New Roman" pitchFamily="18" charset="0"/>
              </a:rPr>
              <a:t>Kết</a:t>
            </a:r>
            <a:r>
              <a:rPr lang="en-US" altLang="vi-VN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solidFill>
                  <a:srgbClr val="0000CC"/>
                </a:solidFill>
                <a:latin typeface="Times New Roman" pitchFamily="18" charset="0"/>
              </a:rPr>
              <a:t>luận</a:t>
            </a:r>
            <a:r>
              <a:rPr lang="en-US" altLang="vi-VN" b="1" i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vi-VN" sz="3600" b="1" i="1" dirty="0" smtClean="0">
                <a:solidFill>
                  <a:srgbClr val="0000CC"/>
                </a:solidFill>
                <a:latin typeface="Times New Roman" pitchFamily="18" charset="0"/>
              </a:rPr>
              <a:t>Do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tăng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nhanh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, con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cần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diện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tích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đất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Ngoài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ra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khoa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học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kĩ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thuật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phát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triển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đời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sống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nâng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cao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cũng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cần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diện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tích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đất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khác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lập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khu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vui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chơi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giải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phát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triển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nghiệp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giao</a:t>
            </a:r>
            <a:r>
              <a:rPr lang="en-US" altLang="vi-VN" sz="36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altLang="vi-VN" sz="3600" b="1" i="1" dirty="0" smtClean="0">
                <a:solidFill>
                  <a:srgbClr val="0000CC"/>
                </a:solidFill>
                <a:latin typeface="Times New Roman" pitchFamily="18" charset="0"/>
              </a:rPr>
              <a:t>….</a:t>
            </a:r>
            <a:r>
              <a:rPr lang="en-US" altLang="vi-VN" sz="3600" b="1" dirty="0">
                <a:latin typeface="Times New Roman" pitchFamily="18" charset="0"/>
              </a:rPr>
              <a:t> </a:t>
            </a:r>
            <a:r>
              <a:rPr lang="en-US" altLang="vi-VN" sz="3600" b="1" i="1" dirty="0" err="1" smtClean="0">
                <a:solidFill>
                  <a:srgbClr val="0070C0"/>
                </a:solidFill>
                <a:latin typeface="Times New Roman" pitchFamily="18" charset="0"/>
              </a:rPr>
              <a:t>Vì</a:t>
            </a:r>
            <a:r>
              <a:rPr lang="en-US" altLang="vi-VN" sz="36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 smtClean="0">
                <a:solidFill>
                  <a:srgbClr val="0070C0"/>
                </a:solidFill>
                <a:latin typeface="Times New Roman" pitchFamily="18" charset="0"/>
              </a:rPr>
              <a:t>vậy</a:t>
            </a:r>
            <a:r>
              <a:rPr lang="en-US" altLang="vi-VN" sz="36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 smtClean="0">
                <a:solidFill>
                  <a:srgbClr val="0070C0"/>
                </a:solidFill>
                <a:latin typeface="Times New Roman" pitchFamily="18" charset="0"/>
              </a:rPr>
              <a:t>diện</a:t>
            </a:r>
            <a:r>
              <a:rPr lang="en-US" altLang="vi-VN" sz="3600" b="1" i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itchFamily="18" charset="0"/>
              </a:rPr>
              <a:t>tích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itchFamily="18" charset="0"/>
              </a:rPr>
              <a:t>đất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itchFamily="18" charset="0"/>
              </a:rPr>
              <a:t>trồng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itchFamily="18" charset="0"/>
              </a:rPr>
              <a:t>bị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itchFamily="18" charset="0"/>
              </a:rPr>
              <a:t>thu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70C0"/>
                </a:solidFill>
                <a:latin typeface="Times New Roman" pitchFamily="18" charset="0"/>
              </a:rPr>
              <a:t>hẹp</a:t>
            </a:r>
            <a:r>
              <a:rPr lang="en-US" altLang="vi-VN" sz="3600" b="1" i="1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</a:p>
          <a:p>
            <a:endParaRPr lang="en-US" altLang="vi-VN" sz="36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vi-VN" sz="36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15634" y="49895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 sz="1800"/>
          </a:p>
        </p:txBody>
      </p:sp>
    </p:spTree>
    <p:extLst>
      <p:ext uri="{BB962C8B-B14F-4D97-AF65-F5344CB8AC3E}">
        <p14:creationId xmlns:p14="http://schemas.microsoft.com/office/powerpoint/2010/main" val="40004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5471EB-E08A-45CE-9784-281B0622CD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圆角矩形 12">
            <a:extLst>
              <a:ext uri="{FF2B5EF4-FFF2-40B4-BE49-F238E27FC236}">
                <a16:creationId xmlns:a16="http://schemas.microsoft.com/office/drawing/2014/main" xmlns="" id="{013031E7-450B-4F22-BC00-F8456CAE3B19}"/>
              </a:ext>
            </a:extLst>
          </p:cNvPr>
          <p:cNvSpPr/>
          <p:nvPr/>
        </p:nvSpPr>
        <p:spPr>
          <a:xfrm rot="10800000" flipV="1">
            <a:off x="4746956" y="1021371"/>
            <a:ext cx="7316667" cy="1532786"/>
          </a:xfrm>
          <a:prstGeom prst="roundRect">
            <a:avLst>
              <a:gd name="adj" fmla="val 50000"/>
            </a:avLst>
          </a:prstGeom>
          <a:solidFill>
            <a:srgbClr val="FFDA69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圆角矩形 36">
            <a:extLst>
              <a:ext uri="{FF2B5EF4-FFF2-40B4-BE49-F238E27FC236}">
                <a16:creationId xmlns:a16="http://schemas.microsoft.com/office/drawing/2014/main" xmlns="" id="{F9798B05-1674-4892-8CB1-57A907351C1E}"/>
              </a:ext>
            </a:extLst>
          </p:cNvPr>
          <p:cNvSpPr/>
          <p:nvPr/>
        </p:nvSpPr>
        <p:spPr>
          <a:xfrm rot="10800000" flipV="1">
            <a:off x="4746955" y="3780787"/>
            <a:ext cx="7316667" cy="1516223"/>
          </a:xfrm>
          <a:prstGeom prst="roundRect">
            <a:avLst>
              <a:gd name="adj" fmla="val 50000"/>
            </a:avLst>
          </a:prstGeom>
          <a:solidFill>
            <a:srgbClr val="F4EC0D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nguyên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dẫn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trồng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càng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bị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thu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hẹp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xmlns="" id="{88A40453-8F0E-4586-86A1-1BC7323EE06D}"/>
              </a:ext>
            </a:extLst>
          </p:cNvPr>
          <p:cNvSpPr txBox="1"/>
          <p:nvPr/>
        </p:nvSpPr>
        <p:spPr>
          <a:xfrm flipH="1">
            <a:off x="562922" y="2135236"/>
            <a:ext cx="2438400" cy="17543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5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MỤC </a:t>
            </a:r>
          </a:p>
          <a:p>
            <a:pPr lvl="0" algn="ctr" fontAlgn="base"/>
            <a:r>
              <a:rPr lang="en-US" altLang="zh-CN" sz="5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TIÊU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647381-913A-48AC-A91F-67861EEFBAEB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>
            <a:off x="3001322" y="3012399"/>
            <a:ext cx="1745633" cy="1526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0C39EDB-956A-4403-8686-4F9646CD5112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V="1">
            <a:off x="3001322" y="1787764"/>
            <a:ext cx="1745634" cy="122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895bbb28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5358">
            <a:off x="-508061" y="442151"/>
            <a:ext cx="5092318" cy="2268084"/>
          </a:xfrm>
          <a:prstGeom prst="rect">
            <a:avLst/>
          </a:prstGeom>
        </p:spPr>
      </p:pic>
      <p:pic>
        <p:nvPicPr>
          <p:cNvPr id="8" name="图片 7" descr="2457331_101750426327_2"/>
          <p:cNvPicPr>
            <a:picLocks noChangeAspect="1"/>
          </p:cNvPicPr>
          <p:nvPr/>
        </p:nvPicPr>
        <p:blipFill>
          <a:blip r:embed="rId4"/>
          <a:srcRect b="6819"/>
          <a:stretch>
            <a:fillRect/>
          </a:stretch>
        </p:blipFill>
        <p:spPr>
          <a:xfrm>
            <a:off x="-28575" y="5956300"/>
            <a:ext cx="12249150" cy="946785"/>
          </a:xfrm>
          <a:prstGeom prst="rect">
            <a:avLst/>
          </a:prstGeom>
        </p:spPr>
      </p:pic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10" y="3643630"/>
            <a:ext cx="10521950" cy="2945130"/>
          </a:xfrm>
          <a:prstGeom prst="rect">
            <a:avLst/>
          </a:prstGeom>
        </p:spPr>
      </p:pic>
      <p:sp>
        <p:nvSpPr>
          <p:cNvPr id="23" name="云形 2">
            <a:extLst>
              <a:ext uri="{FF2B5EF4-FFF2-40B4-BE49-F238E27FC236}">
                <a16:creationId xmlns:a16="http://schemas.microsoft.com/office/drawing/2014/main" xmlns="" id="{3368C30F-29DA-45DC-87CE-5ED7B44F8CC9}"/>
              </a:ext>
            </a:extLst>
          </p:cNvPr>
          <p:cNvSpPr/>
          <p:nvPr/>
        </p:nvSpPr>
        <p:spPr>
          <a:xfrm>
            <a:off x="2744875" y="228719"/>
            <a:ext cx="7155870" cy="373888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60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  <a:p>
            <a:pPr algn="ctr" fontAlgn="auto"/>
            <a:r>
              <a:rPr lang="en-US" altLang="zh-CN" sz="60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</a:t>
            </a:r>
            <a:endParaRPr lang="zh-CN" altLang="en-US" sz="6000" b="1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7BC1FD6A-DFCB-4FC3-B077-505EFD222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455" y="3195148"/>
            <a:ext cx="1897423" cy="36628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F582B7F-A3E2-4428-94F0-51EDA42C7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34" y="-853301"/>
            <a:ext cx="11617216" cy="856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57BBFA-F721-46AB-84F2-62AFCA87B12F}"/>
              </a:ext>
            </a:extLst>
          </p:cNvPr>
          <p:cNvSpPr txBox="1"/>
          <p:nvPr/>
        </p:nvSpPr>
        <p:spPr>
          <a:xfrm>
            <a:off x="2910357" y="1996978"/>
            <a:ext cx="75482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4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xmlns="" id="{F7203214-EEED-4D76-94BB-BE6747E0C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3985739"/>
            <a:ext cx="12214231" cy="2872264"/>
          </a:xfrm>
          <a:prstGeom prst="rect">
            <a:avLst/>
          </a:prstGeom>
        </p:spPr>
      </p:pic>
      <p:pic>
        <p:nvPicPr>
          <p:cNvPr id="3" name="图片 20">
            <a:extLst>
              <a:ext uri="{FF2B5EF4-FFF2-40B4-BE49-F238E27FC236}">
                <a16:creationId xmlns:a16="http://schemas.microsoft.com/office/drawing/2014/main" xmlns="" id="{3F8F6DB0-D922-4BE7-993D-2641483231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0" y="3070485"/>
            <a:ext cx="12214231" cy="3802382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xmlns="" id="{187F2BC2-C6E8-4BC4-B01C-A2296B63F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16" y="408066"/>
            <a:ext cx="607807" cy="957173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xmlns="" id="{DFE55C91-9F29-4F18-95B2-A49D20823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38" y="0"/>
            <a:ext cx="1143757" cy="2730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0B878-3A8E-4FB9-8768-430C97858879}"/>
              </a:ext>
            </a:extLst>
          </p:cNvPr>
          <p:cNvSpPr/>
          <p:nvPr/>
        </p:nvSpPr>
        <p:spPr>
          <a:xfrm>
            <a:off x="1351923" y="1079378"/>
            <a:ext cx="8856984" cy="1681085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7B8E165A-B8B7-4883-B175-547049270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72" y="-61287"/>
            <a:ext cx="1695928" cy="20567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B533C99-AFF9-413F-A69D-7038B7CDE29E}"/>
              </a:ext>
            </a:extLst>
          </p:cNvPr>
          <p:cNvSpPr txBox="1"/>
          <p:nvPr/>
        </p:nvSpPr>
        <p:spPr>
          <a:xfrm>
            <a:off x="1506177" y="886652"/>
            <a:ext cx="9522041" cy="5112327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1848287"/>
              </a:avLst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THÀY CÔ SỨC KHOẺ</a:t>
            </a:r>
          </a:p>
        </p:txBody>
      </p:sp>
    </p:spTree>
    <p:extLst>
      <p:ext uri="{BB962C8B-B14F-4D97-AF65-F5344CB8AC3E}">
        <p14:creationId xmlns:p14="http://schemas.microsoft.com/office/powerpoint/2010/main" val="12828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895bbb28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5358">
            <a:off x="-508061" y="442151"/>
            <a:ext cx="5092318" cy="2268084"/>
          </a:xfrm>
          <a:prstGeom prst="rect">
            <a:avLst/>
          </a:prstGeom>
        </p:spPr>
      </p:pic>
      <p:pic>
        <p:nvPicPr>
          <p:cNvPr id="8" name="图片 7" descr="2457331_101750426327_2"/>
          <p:cNvPicPr>
            <a:picLocks noChangeAspect="1"/>
          </p:cNvPicPr>
          <p:nvPr/>
        </p:nvPicPr>
        <p:blipFill>
          <a:blip r:embed="rId4"/>
          <a:srcRect b="6819"/>
          <a:stretch>
            <a:fillRect/>
          </a:stretch>
        </p:blipFill>
        <p:spPr>
          <a:xfrm>
            <a:off x="-28575" y="5956300"/>
            <a:ext cx="12249150" cy="946785"/>
          </a:xfrm>
          <a:prstGeom prst="rect">
            <a:avLst/>
          </a:prstGeom>
        </p:spPr>
      </p:pic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10" y="3643630"/>
            <a:ext cx="10521950" cy="2945130"/>
          </a:xfrm>
          <a:prstGeom prst="rect">
            <a:avLst/>
          </a:prstGeom>
        </p:spPr>
      </p:pic>
      <p:sp>
        <p:nvSpPr>
          <p:cNvPr id="23" name="云形 2">
            <a:extLst>
              <a:ext uri="{FF2B5EF4-FFF2-40B4-BE49-F238E27FC236}">
                <a16:creationId xmlns:a16="http://schemas.microsoft.com/office/drawing/2014/main" xmlns="" id="{3368C30F-29DA-45DC-87CE-5ED7B44F8CC9}"/>
              </a:ext>
            </a:extLst>
          </p:cNvPr>
          <p:cNvSpPr/>
          <p:nvPr/>
        </p:nvSpPr>
        <p:spPr>
          <a:xfrm>
            <a:off x="2744875" y="228719"/>
            <a:ext cx="7413278" cy="373888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6000" b="1" strike="noStrike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US" altLang="zh-CN" sz="60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zh-CN" altLang="en-US" sz="6000" b="1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8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Oval 4" descr="Parchment"/>
          <p:cNvSpPr>
            <a:spLocks noChangeArrowheads="1"/>
          </p:cNvSpPr>
          <p:nvPr/>
        </p:nvSpPr>
        <p:spPr bwMode="auto">
          <a:xfrm>
            <a:off x="6273800" y="3505200"/>
            <a:ext cx="736600" cy="4572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vi-VN" sz="2400">
              <a:solidFill>
                <a:srgbClr val="FF00FF"/>
              </a:solidFill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49999" y="2063260"/>
            <a:ext cx="599440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        </a:t>
            </a:r>
            <a:r>
              <a:rPr lang="en-US" sz="2000" dirty="0" err="1">
                <a:solidFill>
                  <a:srgbClr val="FF0000"/>
                </a:solidFill>
              </a:rPr>
              <a:t>Chọn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đáp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nào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đúng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nhất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Việc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rừng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gây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hậu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quả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gì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66FF33"/>
              </a:solidFill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 A.</a:t>
            </a:r>
            <a:r>
              <a:rPr lang="en-US" sz="2000" dirty="0">
                <a:solidFill>
                  <a:srgbClr val="FF5050"/>
                </a:solidFill>
                <a:latin typeface="Tahoma" pitchFamily="34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Ô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nhiễm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môi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trường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nước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chất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đốt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bị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cạn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kiệt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 B. 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Biến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đổi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khí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hậu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đất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bị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xói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mòn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bạc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màu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động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vật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quý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hiếm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giảm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tuyệt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chủng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 C. 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Làm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trái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đất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nóng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lên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,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băng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tan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và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làm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nước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biển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dâng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 </a:t>
            </a:r>
            <a:r>
              <a:rPr lang="en-US" sz="2000" dirty="0" err="1">
                <a:solidFill>
                  <a:srgbClr val="0000CC"/>
                </a:solidFill>
                <a:latin typeface="Tahoma" pitchFamily="34" charset="0"/>
              </a:rPr>
              <a:t>cao</a:t>
            </a:r>
            <a:r>
              <a:rPr lang="en-US" sz="2000" dirty="0">
                <a:solidFill>
                  <a:srgbClr val="0000CC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53256" name="Oval 8" descr="Parchment"/>
          <p:cNvSpPr>
            <a:spLocks noChangeArrowheads="1"/>
          </p:cNvSpPr>
          <p:nvPr/>
        </p:nvSpPr>
        <p:spPr bwMode="auto">
          <a:xfrm>
            <a:off x="203200" y="2590800"/>
            <a:ext cx="711200" cy="495300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26292" y="1874955"/>
            <a:ext cx="5892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/>
              <a:t>         </a:t>
            </a:r>
            <a:r>
              <a:rPr lang="en-US" sz="2000" dirty="0" err="1">
                <a:solidFill>
                  <a:srgbClr val="FF0000"/>
                </a:solidFill>
              </a:rPr>
              <a:t>Chọn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đáp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án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nào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cho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là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đúng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nhất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Nguyên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nhân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nào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dẫn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đến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rừng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bị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tàn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phá</a:t>
            </a:r>
            <a:r>
              <a:rPr lang="en-US" sz="2000" dirty="0">
                <a:solidFill>
                  <a:srgbClr val="FF0000"/>
                </a:solidFill>
              </a:rPr>
              <a:t>?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 A   </a:t>
            </a:r>
            <a:r>
              <a:rPr lang="en-US" sz="2000" dirty="0" err="1">
                <a:solidFill>
                  <a:srgbClr val="0000CC"/>
                </a:solidFill>
              </a:rPr>
              <a:t>Chặt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phá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rừng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để</a:t>
            </a:r>
            <a:r>
              <a:rPr lang="en-US" sz="2000" dirty="0">
                <a:solidFill>
                  <a:srgbClr val="0000CC"/>
                </a:solidFill>
              </a:rPr>
              <a:t>: </a:t>
            </a:r>
            <a:r>
              <a:rPr lang="en-US" sz="2000" dirty="0" err="1">
                <a:solidFill>
                  <a:srgbClr val="0000CC"/>
                </a:solidFill>
              </a:rPr>
              <a:t>đốt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nương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rẫy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lấy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củi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lấy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gỗ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nhà,làm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đồ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dùng</a:t>
            </a:r>
            <a:r>
              <a:rPr lang="en-US" sz="2000" dirty="0">
                <a:solidFill>
                  <a:srgbClr val="0000CC"/>
                </a:solidFill>
              </a:rPr>
              <a:t>…</a:t>
            </a:r>
            <a:r>
              <a:rPr lang="en-US" sz="2000" dirty="0" err="1">
                <a:solidFill>
                  <a:srgbClr val="0000CC"/>
                </a:solidFill>
              </a:rPr>
              <a:t>Phá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rừng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để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làm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nhà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và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xây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dựng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các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công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trình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khác</a:t>
            </a:r>
            <a:r>
              <a:rPr lang="en-US" sz="2000" dirty="0"/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 B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00CC"/>
                </a:solidFill>
              </a:rPr>
              <a:t>Chặt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phá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rừng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để</a:t>
            </a:r>
            <a:r>
              <a:rPr lang="en-US" sz="2000" dirty="0">
                <a:solidFill>
                  <a:srgbClr val="0000CC"/>
                </a:solidFill>
              </a:rPr>
              <a:t>: </a:t>
            </a:r>
            <a:r>
              <a:rPr lang="en-US" sz="2000" dirty="0" err="1">
                <a:solidFill>
                  <a:srgbClr val="0000CC"/>
                </a:solidFill>
              </a:rPr>
              <a:t>trồng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rừng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và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chăm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sóc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cây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rừng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trồng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khác</a:t>
            </a:r>
            <a:r>
              <a:rPr lang="en-US" sz="2000" dirty="0">
                <a:solidFill>
                  <a:srgbClr val="0000CC"/>
                </a:solidFill>
              </a:rPr>
              <a:t>, </a:t>
            </a:r>
            <a:r>
              <a:rPr lang="en-US" sz="2000" dirty="0" err="1">
                <a:solidFill>
                  <a:srgbClr val="0000CC"/>
                </a:solidFill>
              </a:rPr>
              <a:t>để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phủ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xanh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đất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trống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đồi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trọc</a:t>
            </a:r>
            <a:r>
              <a:rPr lang="en-US" sz="2000" dirty="0">
                <a:solidFill>
                  <a:srgbClr val="0000CC"/>
                </a:solidFill>
              </a:rPr>
              <a:t>.</a:t>
            </a:r>
            <a:endParaRPr lang="en-US" sz="2400" dirty="0">
              <a:solidFill>
                <a:srgbClr val="0000CC"/>
              </a:solidFill>
            </a:endParaRPr>
          </a:p>
          <a:p>
            <a:pPr algn="just" eaLnBrk="0" hangingPunct="0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0000CC"/>
                </a:solidFill>
              </a:rPr>
              <a:t>Chặt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phá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rừng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để</a:t>
            </a:r>
            <a:r>
              <a:rPr lang="en-US" sz="2000" dirty="0">
                <a:solidFill>
                  <a:srgbClr val="0000CC"/>
                </a:solidFill>
              </a:rPr>
              <a:t>: </a:t>
            </a:r>
            <a:r>
              <a:rPr lang="en-US" sz="2000" dirty="0" err="1">
                <a:solidFill>
                  <a:srgbClr val="0000CC"/>
                </a:solidFill>
              </a:rPr>
              <a:t>có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điều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kiện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theo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dõi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và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chăm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sóc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các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động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hoang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dã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sống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trong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 err="1">
                <a:solidFill>
                  <a:srgbClr val="0000CC"/>
                </a:solidFill>
              </a:rPr>
              <a:t>rừng</a:t>
            </a:r>
            <a:r>
              <a:rPr lang="en-US" sz="2000" dirty="0">
                <a:solidFill>
                  <a:srgbClr val="0000CC"/>
                </a:solidFill>
              </a:rPr>
              <a:t> .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1600200"/>
            <a:ext cx="6096000" cy="4572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sp>
        <p:nvSpPr>
          <p:cNvPr id="53263" name="AutoShape 15"/>
          <p:cNvSpPr>
            <a:spLocks noChangeArrowheads="1"/>
          </p:cNvSpPr>
          <p:nvPr/>
        </p:nvSpPr>
        <p:spPr bwMode="auto">
          <a:xfrm>
            <a:off x="6197600" y="1676400"/>
            <a:ext cx="381000" cy="247650"/>
          </a:xfrm>
          <a:prstGeom prst="cloudCallout">
            <a:avLst>
              <a:gd name="adj1" fmla="val 18333"/>
              <a:gd name="adj2" fmla="val -307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 sz="2000"/>
          </a:p>
        </p:txBody>
      </p:sp>
      <p:sp>
        <p:nvSpPr>
          <p:cNvPr id="53265" name="AutoShape 17"/>
          <p:cNvSpPr>
            <a:spLocks noChangeArrowheads="1"/>
          </p:cNvSpPr>
          <p:nvPr/>
        </p:nvSpPr>
        <p:spPr bwMode="auto">
          <a:xfrm>
            <a:off x="279400" y="1600200"/>
            <a:ext cx="533400" cy="20955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2944284" y="85725"/>
            <a:ext cx="5791200" cy="11430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Ô CỬA BÍ MẬT</a:t>
            </a:r>
            <a:endParaRPr lang="en-US" sz="2400"/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53275" name="Oval 27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3277" name="Oval 29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3278" name="Oval 30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53279" name="Oval 31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3280" name="Oval 32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3281" name="Oval 33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3282" name="Oval 34"/>
          <p:cNvSpPr>
            <a:spLocks noChangeArrowheads="1"/>
          </p:cNvSpPr>
          <p:nvPr/>
        </p:nvSpPr>
        <p:spPr bwMode="auto">
          <a:xfrm>
            <a:off x="10464800" y="381000"/>
            <a:ext cx="14224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72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6096000" y="1600200"/>
            <a:ext cx="6096000" cy="45720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00FF"/>
              </a:solidFill>
            </a:endParaRPr>
          </a:p>
        </p:txBody>
      </p:sp>
      <p:pic>
        <p:nvPicPr>
          <p:cNvPr id="53283" name="Picture 35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0" y="16002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7" name="Picture 39" descr="untitl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64251" y="159226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88" name="Rectangle 40"/>
          <p:cNvSpPr>
            <a:spLocks noChangeArrowheads="1"/>
          </p:cNvSpPr>
          <p:nvPr/>
        </p:nvSpPr>
        <p:spPr bwMode="auto">
          <a:xfrm>
            <a:off x="8534401" y="3505200"/>
            <a:ext cx="1155700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2</a:t>
            </a:r>
            <a:endParaRPr lang="en-US"/>
          </a:p>
        </p:txBody>
      </p:sp>
      <p:sp>
        <p:nvSpPr>
          <p:cNvPr id="53284" name="Rectangle 36"/>
          <p:cNvSpPr>
            <a:spLocks noChangeArrowheads="1"/>
          </p:cNvSpPr>
          <p:nvPr/>
        </p:nvSpPr>
        <p:spPr bwMode="auto">
          <a:xfrm>
            <a:off x="2438401" y="3581401"/>
            <a:ext cx="1096433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3300"/>
                </a:solidFill>
              </a:rPr>
              <a:t>1</a:t>
            </a:r>
            <a:endParaRPr lang="en-US"/>
          </a:p>
        </p:txBody>
      </p:sp>
      <p:sp>
        <p:nvSpPr>
          <p:cNvPr id="53301" name="Rectangle 53"/>
          <p:cNvSpPr>
            <a:spLocks noChangeArrowheads="1"/>
          </p:cNvSpPr>
          <p:nvPr/>
        </p:nvSpPr>
        <p:spPr bwMode="auto">
          <a:xfrm>
            <a:off x="203200" y="533400"/>
            <a:ext cx="1016000" cy="533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Thời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gian</a:t>
            </a:r>
          </a:p>
        </p:txBody>
      </p:sp>
    </p:spTree>
    <p:extLst>
      <p:ext uri="{BB962C8B-B14F-4D97-AF65-F5344CB8AC3E}">
        <p14:creationId xmlns:p14="http://schemas.microsoft.com/office/powerpoint/2010/main" val="14484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3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32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" dur="20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3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53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3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01"/>
                  </p:tgtEl>
                </p:cond>
              </p:nextCondLst>
            </p:seq>
          </p:childTnLst>
        </p:cTn>
      </p:par>
    </p:tnLst>
    <p:bldLst>
      <p:bldP spid="53252" grpId="0" animBg="1"/>
      <p:bldP spid="53256" grpId="0" animBg="1"/>
      <p:bldP spid="53272" grpId="0" animBg="1"/>
      <p:bldP spid="53273" grpId="0" animBg="1"/>
      <p:bldP spid="53274" grpId="0" animBg="1"/>
      <p:bldP spid="53275" grpId="0" animBg="1"/>
      <p:bldP spid="53276" grpId="0" animBg="1"/>
      <p:bldP spid="53277" grpId="0" animBg="1"/>
      <p:bldP spid="53278" grpId="0" animBg="1"/>
      <p:bldP spid="53279" grpId="0" animBg="1"/>
      <p:bldP spid="53280" grpId="0" animBg="1"/>
      <p:bldP spid="53281" grpId="0" animBg="1"/>
      <p:bldP spid="53282" grpId="0" animBg="1"/>
      <p:bldP spid="53288" grpId="0" animBg="1"/>
      <p:bldP spid="53288" grpId="1" animBg="1"/>
      <p:bldP spid="53284" grpId="0" animBg="1"/>
      <p:bldP spid="5328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xmlns="" id="{F7203214-EEED-4D76-94BB-BE6747E0C7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3985739"/>
            <a:ext cx="12214231" cy="2872264"/>
          </a:xfrm>
          <a:prstGeom prst="rect">
            <a:avLst/>
          </a:prstGeom>
        </p:spPr>
      </p:pic>
      <p:pic>
        <p:nvPicPr>
          <p:cNvPr id="3" name="图片 20">
            <a:extLst>
              <a:ext uri="{FF2B5EF4-FFF2-40B4-BE49-F238E27FC236}">
                <a16:creationId xmlns:a16="http://schemas.microsoft.com/office/drawing/2014/main" xmlns="" id="{3F8F6DB0-D922-4BE7-993D-2641483231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333" y="3520680"/>
            <a:ext cx="12214231" cy="3802382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xmlns="" id="{187F2BC2-C6E8-4BC4-B01C-A2296B63F4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16" y="408066"/>
            <a:ext cx="607807" cy="957173"/>
          </a:xfrm>
          <a:prstGeom prst="rect">
            <a:avLst/>
          </a:prstGeom>
        </p:spPr>
      </p:pic>
      <p:pic>
        <p:nvPicPr>
          <p:cNvPr id="5" name="图片 15">
            <a:extLst>
              <a:ext uri="{FF2B5EF4-FFF2-40B4-BE49-F238E27FC236}">
                <a16:creationId xmlns:a16="http://schemas.microsoft.com/office/drawing/2014/main" xmlns="" id="{DFE55C91-9F29-4F18-95B2-A49D20823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38" y="0"/>
            <a:ext cx="1143757" cy="27304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0B878-3A8E-4FB9-8768-430C97858879}"/>
              </a:ext>
            </a:extLst>
          </p:cNvPr>
          <p:cNvSpPr/>
          <p:nvPr/>
        </p:nvSpPr>
        <p:spPr>
          <a:xfrm>
            <a:off x="1351923" y="1079378"/>
            <a:ext cx="8856984" cy="1681085"/>
          </a:xfrm>
          <a:prstGeom prst="rect">
            <a:avLst/>
          </a:prstGeom>
          <a:solidFill>
            <a:schemeClr val="lt1">
              <a:alpha val="5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7B8E165A-B8B7-4883-B175-547049270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072" y="-61287"/>
            <a:ext cx="1695928" cy="2056764"/>
          </a:xfrm>
          <a:prstGeom prst="rect">
            <a:avLst/>
          </a:prstGeom>
        </p:spPr>
      </p:pic>
      <p:sp>
        <p:nvSpPr>
          <p:cNvPr id="10" name="矩形: 圆角 12">
            <a:extLst>
              <a:ext uri="{FF2B5EF4-FFF2-40B4-BE49-F238E27FC236}">
                <a16:creationId xmlns:a16="http://schemas.microsoft.com/office/drawing/2014/main" xmlns="" id="{F1B95E76-5F1A-4063-BC21-4AAA11FE5E3B}"/>
              </a:ext>
            </a:extLst>
          </p:cNvPr>
          <p:cNvSpPr/>
          <p:nvPr/>
        </p:nvSpPr>
        <p:spPr>
          <a:xfrm>
            <a:off x="1781908" y="1407067"/>
            <a:ext cx="9015046" cy="51285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Khoa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: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Tác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con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đến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môi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đất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Tiết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1) 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/>
            <a:endParaRPr lang="zh-CN" altLang="en-US" sz="320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4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5471EB-E08A-45CE-9784-281B0622CD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圆角矩形 12">
            <a:extLst>
              <a:ext uri="{FF2B5EF4-FFF2-40B4-BE49-F238E27FC236}">
                <a16:creationId xmlns:a16="http://schemas.microsoft.com/office/drawing/2014/main" xmlns="" id="{013031E7-450B-4F22-BC00-F8456CAE3B19}"/>
              </a:ext>
            </a:extLst>
          </p:cNvPr>
          <p:cNvSpPr/>
          <p:nvPr/>
        </p:nvSpPr>
        <p:spPr>
          <a:xfrm rot="10800000" flipV="1">
            <a:off x="4746956" y="1021371"/>
            <a:ext cx="7316667" cy="1532786"/>
          </a:xfrm>
          <a:prstGeom prst="roundRect">
            <a:avLst>
              <a:gd name="adj" fmla="val 50000"/>
            </a:avLst>
          </a:prstGeom>
          <a:solidFill>
            <a:srgbClr val="FFDA69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圆角矩形 36">
            <a:extLst>
              <a:ext uri="{FF2B5EF4-FFF2-40B4-BE49-F238E27FC236}">
                <a16:creationId xmlns:a16="http://schemas.microsoft.com/office/drawing/2014/main" xmlns="" id="{F9798B05-1674-4892-8CB1-57A907351C1E}"/>
              </a:ext>
            </a:extLst>
          </p:cNvPr>
          <p:cNvSpPr/>
          <p:nvPr/>
        </p:nvSpPr>
        <p:spPr>
          <a:xfrm rot="10800000" flipV="1">
            <a:off x="4746955" y="3780787"/>
            <a:ext cx="7316667" cy="1516223"/>
          </a:xfrm>
          <a:prstGeom prst="roundRect">
            <a:avLst>
              <a:gd name="adj" fmla="val 50000"/>
            </a:avLst>
          </a:prstGeom>
          <a:solidFill>
            <a:srgbClr val="F4EC0D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nguyên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dẫn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trồng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càng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bị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thu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hẹp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xmlns="" id="{88A40453-8F0E-4586-86A1-1BC7323EE06D}"/>
              </a:ext>
            </a:extLst>
          </p:cNvPr>
          <p:cNvSpPr txBox="1"/>
          <p:nvPr/>
        </p:nvSpPr>
        <p:spPr>
          <a:xfrm flipH="1">
            <a:off x="562922" y="2135236"/>
            <a:ext cx="2438400" cy="17543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5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MỤC </a:t>
            </a:r>
          </a:p>
          <a:p>
            <a:pPr lvl="0" algn="ctr" fontAlgn="base"/>
            <a:r>
              <a:rPr lang="en-US" altLang="zh-CN" sz="5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TIÊU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647381-913A-48AC-A91F-67861EEFBAEB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>
            <a:off x="3001322" y="3012399"/>
            <a:ext cx="1745633" cy="1526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0C39EDB-956A-4403-8686-4F9646CD5112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V="1">
            <a:off x="3001322" y="1787764"/>
            <a:ext cx="1745634" cy="122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895bbb28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95358">
            <a:off x="-508061" y="442151"/>
            <a:ext cx="5092318" cy="2268084"/>
          </a:xfrm>
          <a:prstGeom prst="rect">
            <a:avLst/>
          </a:prstGeom>
        </p:spPr>
      </p:pic>
      <p:pic>
        <p:nvPicPr>
          <p:cNvPr id="8" name="图片 7" descr="2457331_101750426327_2"/>
          <p:cNvPicPr>
            <a:picLocks noChangeAspect="1"/>
          </p:cNvPicPr>
          <p:nvPr/>
        </p:nvPicPr>
        <p:blipFill>
          <a:blip r:embed="rId4"/>
          <a:srcRect b="6819"/>
          <a:stretch>
            <a:fillRect/>
          </a:stretch>
        </p:blipFill>
        <p:spPr>
          <a:xfrm>
            <a:off x="-28575" y="5956300"/>
            <a:ext cx="12249150" cy="946785"/>
          </a:xfrm>
          <a:prstGeom prst="rect">
            <a:avLst/>
          </a:prstGeom>
        </p:spPr>
      </p:pic>
      <p:pic>
        <p:nvPicPr>
          <p:cNvPr id="4" name="图片 3" descr="觅元素584a989499b2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10" y="3643630"/>
            <a:ext cx="10521950" cy="2945130"/>
          </a:xfrm>
          <a:prstGeom prst="rect">
            <a:avLst/>
          </a:prstGeom>
        </p:spPr>
      </p:pic>
      <p:sp>
        <p:nvSpPr>
          <p:cNvPr id="23" name="云形 2">
            <a:extLst>
              <a:ext uri="{FF2B5EF4-FFF2-40B4-BE49-F238E27FC236}">
                <a16:creationId xmlns:a16="http://schemas.microsoft.com/office/drawing/2014/main" xmlns="" id="{3368C30F-29DA-45DC-87CE-5ED7B44F8CC9}"/>
              </a:ext>
            </a:extLst>
          </p:cNvPr>
          <p:cNvSpPr/>
          <p:nvPr/>
        </p:nvSpPr>
        <p:spPr>
          <a:xfrm>
            <a:off x="2744875" y="228719"/>
            <a:ext cx="7155870" cy="3738880"/>
          </a:xfrm>
          <a:prstGeom prst="cloud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en-US" altLang="zh-CN" sz="6000" b="1" strike="noStrike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altLang="zh-CN" sz="6000" b="1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zh-CN" altLang="en-US" sz="6000" b="1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1995" y="477688"/>
            <a:ext cx="811151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niệm, thành phần của đất.</a:t>
            </a:r>
          </a:p>
          <a:p>
            <a:pPr algn="ctr"/>
            <a:endParaRPr lang="en-US" altLang="zh-CN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23" y="1219200"/>
            <a:ext cx="5545016" cy="5232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8893" y="1216268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gì?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015" y="1893268"/>
            <a:ext cx="50526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dirty="0" smtClean="0">
                <a:solidFill>
                  <a:srgbClr val="005000"/>
                </a:solidFill>
                <a:cs typeface="Arial" pitchFamily="34" charset="0"/>
              </a:rPr>
              <a:t>Đất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là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thành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phần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vật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chất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nằm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bên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trên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bề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mặt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của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trái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đất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,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có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khả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năng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hỗ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trợ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sự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sinh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trưởng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của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thực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vật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và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là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môi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trường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sống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của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các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động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vật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từ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vi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sinh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vật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tới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các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động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vật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nhỏ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5000"/>
                </a:solidFill>
                <a:cs typeface="Arial" pitchFamily="34" charset="0"/>
              </a:rPr>
              <a:t>bé</a:t>
            </a:r>
            <a:r>
              <a:rPr lang="en-US" sz="3600" dirty="0" smtClean="0">
                <a:solidFill>
                  <a:srgbClr val="005000"/>
                </a:solidFill>
                <a:cs typeface="Arial" pitchFamily="34" charset="0"/>
              </a:rPr>
              <a:t>.</a:t>
            </a:r>
            <a:endParaRPr lang="vi-VN" sz="3600" dirty="0">
              <a:solidFill>
                <a:srgbClr val="005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6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9" dur="123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30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3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2" dur="123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70400" y="1396999"/>
            <a:ext cx="2641600" cy="6897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Đất trồng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70400" y="3051221"/>
            <a:ext cx="2641600" cy="6897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Phần rắn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6000" y="3051221"/>
            <a:ext cx="2641600" cy="6897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Phần khí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26400" y="3044066"/>
            <a:ext cx="2641600" cy="6897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Phần lỏng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41600" y="4749801"/>
            <a:ext cx="2641600" cy="6897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Chất vô cơ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800" y="4771266"/>
            <a:ext cx="2641600" cy="6897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Chất hữu cơ</a:t>
            </a:r>
          </a:p>
        </p:txBody>
      </p:sp>
      <p:cxnSp>
        <p:nvCxnSpPr>
          <p:cNvPr id="17" name="Straight Arrow Connector 16"/>
          <p:cNvCxnSpPr>
            <a:stCxn id="9" idx="1"/>
            <a:endCxn id="11" idx="0"/>
          </p:cNvCxnSpPr>
          <p:nvPr/>
        </p:nvCxnSpPr>
        <p:spPr>
          <a:xfrm flipH="1">
            <a:off x="2336800" y="1741868"/>
            <a:ext cx="2133600" cy="13093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0" idx="0"/>
          </p:cNvCxnSpPr>
          <p:nvPr/>
        </p:nvCxnSpPr>
        <p:spPr>
          <a:xfrm>
            <a:off x="5791200" y="2086734"/>
            <a:ext cx="0" cy="9644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>
            <a:off x="7112000" y="1741867"/>
            <a:ext cx="2235200" cy="13036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3" idx="0"/>
          </p:cNvCxnSpPr>
          <p:nvPr/>
        </p:nvCxnSpPr>
        <p:spPr>
          <a:xfrm flipH="1">
            <a:off x="3962400" y="3740955"/>
            <a:ext cx="1828800" cy="10088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16" idx="0"/>
          </p:cNvCxnSpPr>
          <p:nvPr/>
        </p:nvCxnSpPr>
        <p:spPr>
          <a:xfrm>
            <a:off x="5791200" y="3740955"/>
            <a:ext cx="1930400" cy="10303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336800" y="6172200"/>
            <a:ext cx="70104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5042" y="243227"/>
            <a:ext cx="8111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/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Khái niệm, thành phần của đất.</a:t>
            </a:r>
            <a:endParaRPr lang="en-US" altLang="zh-CN" sz="3200" b="1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4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5471EB-E08A-45CE-9784-281B0622CD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圆角矩形 12">
            <a:extLst>
              <a:ext uri="{FF2B5EF4-FFF2-40B4-BE49-F238E27FC236}">
                <a16:creationId xmlns:a16="http://schemas.microsoft.com/office/drawing/2014/main" xmlns="" id="{013031E7-450B-4F22-BC00-F8456CAE3B19}"/>
              </a:ext>
            </a:extLst>
          </p:cNvPr>
          <p:cNvSpPr/>
          <p:nvPr/>
        </p:nvSpPr>
        <p:spPr>
          <a:xfrm rot="10800000" flipV="1">
            <a:off x="4746956" y="1021371"/>
            <a:ext cx="7316667" cy="1532786"/>
          </a:xfrm>
          <a:prstGeom prst="roundRect">
            <a:avLst>
              <a:gd name="adj" fmla="val 50000"/>
            </a:avLst>
          </a:prstGeom>
          <a:solidFill>
            <a:srgbClr val="FFDA69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Biết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khái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niệm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phần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cấu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tạo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圆角矩形 36">
            <a:extLst>
              <a:ext uri="{FF2B5EF4-FFF2-40B4-BE49-F238E27FC236}">
                <a16:creationId xmlns:a16="http://schemas.microsoft.com/office/drawing/2014/main" xmlns="" id="{F9798B05-1674-4892-8CB1-57A907351C1E}"/>
              </a:ext>
            </a:extLst>
          </p:cNvPr>
          <p:cNvSpPr/>
          <p:nvPr/>
        </p:nvSpPr>
        <p:spPr>
          <a:xfrm rot="10800000" flipV="1">
            <a:off x="4746955" y="3780787"/>
            <a:ext cx="7316667" cy="1516223"/>
          </a:xfrm>
          <a:prstGeom prst="roundRect">
            <a:avLst>
              <a:gd name="adj" fmla="val 50000"/>
            </a:avLst>
          </a:prstGeom>
          <a:solidFill>
            <a:srgbClr val="F4EC0D"/>
          </a:solidFill>
          <a:ln w="666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Nêu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nguyên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nhân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dẫn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đến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đất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trồng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càng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bị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thu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</a:rPr>
              <a:t>hẹp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TextBox 25">
            <a:extLst>
              <a:ext uri="{FF2B5EF4-FFF2-40B4-BE49-F238E27FC236}">
                <a16:creationId xmlns:a16="http://schemas.microsoft.com/office/drawing/2014/main" xmlns="" id="{88A40453-8F0E-4586-86A1-1BC7323EE06D}"/>
              </a:ext>
            </a:extLst>
          </p:cNvPr>
          <p:cNvSpPr txBox="1"/>
          <p:nvPr/>
        </p:nvSpPr>
        <p:spPr>
          <a:xfrm flipH="1">
            <a:off x="562922" y="2135236"/>
            <a:ext cx="2438400" cy="175432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en-US" altLang="zh-CN" sz="5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MỤC </a:t>
            </a:r>
          </a:p>
          <a:p>
            <a:pPr lvl="0" algn="ctr" fontAlgn="base"/>
            <a:r>
              <a:rPr lang="en-US" altLang="zh-CN" sz="5400" b="1" strike="noStrike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TIÊU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0647381-913A-48AC-A91F-67861EEFBAEB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>
            <a:off x="3001322" y="3012399"/>
            <a:ext cx="1745633" cy="1526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0C39EDB-956A-4403-8686-4F9646CD5112}"/>
              </a:ext>
            </a:extLst>
          </p:cNvPr>
          <p:cNvCxnSpPr>
            <a:cxnSpLocks/>
            <a:stCxn id="7" idx="1"/>
            <a:endCxn id="4" idx="3"/>
          </p:cNvCxnSpPr>
          <p:nvPr/>
        </p:nvCxnSpPr>
        <p:spPr>
          <a:xfrm flipV="1">
            <a:off x="3001322" y="1787764"/>
            <a:ext cx="1745634" cy="1224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8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更多模板亮亮图文旗舰店：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2603</TotalTime>
  <Words>753</Words>
  <Application>Microsoft Office PowerPoint</Application>
  <PresentationFormat>Custom</PresentationFormat>
  <Paragraphs>90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更多模板亮亮图文旗舰店：https://liangliangtuwen.tmall.com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更多资源关注@好教师</Manager>
  <Company>更多资源关注@好教师</Company>
  <LinksUpToDate>false</LinksUpToDate>
  <SharedDoc>false</SharedDoc>
  <HyperlinkBase>更多资源关注@好教师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更多资源关注@好教师</dc:title>
  <dc:subject>更多资源关注@好教师</dc:subject>
  <dc:creator>更多资源关注@好教师</dc:creator>
  <cp:keywords>更多资源关注@好教师</cp:keywords>
  <dc:description>更多资源关注@好教师</dc:description>
  <cp:lastModifiedBy>Admin</cp:lastModifiedBy>
  <cp:revision>91</cp:revision>
  <dcterms:created xsi:type="dcterms:W3CDTF">2017-11-29T05:54:39Z</dcterms:created>
  <dcterms:modified xsi:type="dcterms:W3CDTF">2021-05-06T15:19:59Z</dcterms:modified>
  <cp:category>更多资源关注@好教师</cp:category>
</cp:coreProperties>
</file>