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2" autoAdjust="0"/>
    <p:restoredTop sz="84761" autoAdjust="0"/>
  </p:normalViewPr>
  <p:slideViewPr>
    <p:cSldViewPr snapToGrid="0" showGuides="1">
      <p:cViewPr varScale="1">
        <p:scale>
          <a:sx n="61" d="100"/>
          <a:sy n="61" d="100"/>
        </p:scale>
        <p:origin x="108" y="126"/>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2022/3/16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53E5D7B-8CB8-4840-BC04-DB32ADD7B63C}"/>
              </a:ext>
            </a:extLst>
          </p:cNvPr>
          <p:cNvSpPr>
            <a:spLocks noGrp="1"/>
          </p:cNvSpPr>
          <p:nvPr>
            <p:ph type="dt" sz="half" idx="10"/>
          </p:nvPr>
        </p:nvSpPr>
        <p:spPr/>
        <p:txBody>
          <a:bodyPr/>
          <a:lstStyle/>
          <a:p>
            <a:fld id="{9CC68DE5-B4D3-4D65-AA79-156406646F5F}" type="datetimeFigureOut">
              <a:rPr lang="zh-CN" altLang="en-US" smtClean="0"/>
              <a:t>2022/3/16</a:t>
            </a:fld>
            <a:endParaRPr lang="zh-CN" altLang="en-US"/>
          </a:p>
        </p:txBody>
      </p:sp>
      <p:sp>
        <p:nvSpPr>
          <p:cNvPr id="5" name="页脚占位符 4">
            <a:extLst>
              <a:ext uri="{FF2B5EF4-FFF2-40B4-BE49-F238E27FC236}">
                <a16:creationId xmlns:a16="http://schemas.microsoft.com/office/drawing/2014/main" xmlns=""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B858260-D67F-4B74-9D5A-7B026D08AC3E}"/>
              </a:ext>
            </a:extLst>
          </p:cNvPr>
          <p:cNvSpPr>
            <a:spLocks noGrp="1"/>
          </p:cNvSpPr>
          <p:nvPr>
            <p:ph type="dt" sz="half" idx="10"/>
          </p:nvPr>
        </p:nvSpPr>
        <p:spPr/>
        <p:txBody>
          <a:bodyPr/>
          <a:lstStyle/>
          <a:p>
            <a:fld id="{9CC68DE5-B4D3-4D65-AA79-156406646F5F}" type="datetimeFigureOut">
              <a:rPr lang="zh-CN" altLang="en-US" smtClean="0"/>
              <a:t>2022/3/16</a:t>
            </a:fld>
            <a:endParaRPr lang="zh-CN" altLang="en-US"/>
          </a:p>
        </p:txBody>
      </p:sp>
      <p:sp>
        <p:nvSpPr>
          <p:cNvPr id="5" name="页脚占位符 4">
            <a:extLst>
              <a:ext uri="{FF2B5EF4-FFF2-40B4-BE49-F238E27FC236}">
                <a16:creationId xmlns:a16="http://schemas.microsoft.com/office/drawing/2014/main" xmlns=""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B180A45-8A71-4254-8DE4-2AD068E857C7}"/>
              </a:ext>
            </a:extLst>
          </p:cNvPr>
          <p:cNvSpPr>
            <a:spLocks noGrp="1"/>
          </p:cNvSpPr>
          <p:nvPr>
            <p:ph type="dt" sz="half" idx="10"/>
          </p:nvPr>
        </p:nvSpPr>
        <p:spPr/>
        <p:txBody>
          <a:bodyPr/>
          <a:lstStyle/>
          <a:p>
            <a:fld id="{9CC68DE5-B4D3-4D65-AA79-156406646F5F}" type="datetimeFigureOut">
              <a:rPr lang="zh-CN" altLang="en-US" smtClean="0"/>
              <a:t>2022/3/16</a:t>
            </a:fld>
            <a:endParaRPr lang="zh-CN" altLang="en-US"/>
          </a:p>
        </p:txBody>
      </p:sp>
      <p:sp>
        <p:nvSpPr>
          <p:cNvPr id="5" name="页脚占位符 4">
            <a:extLst>
              <a:ext uri="{FF2B5EF4-FFF2-40B4-BE49-F238E27FC236}">
                <a16:creationId xmlns:a16="http://schemas.microsoft.com/office/drawing/2014/main" xmlns=""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2C2D02D-38A9-48F7-9904-BFC92B0A19FC}"/>
              </a:ext>
            </a:extLst>
          </p:cNvPr>
          <p:cNvSpPr>
            <a:spLocks noGrp="1"/>
          </p:cNvSpPr>
          <p:nvPr>
            <p:ph type="dt" sz="half" idx="10"/>
          </p:nvPr>
        </p:nvSpPr>
        <p:spPr/>
        <p:txBody>
          <a:bodyPr/>
          <a:lstStyle/>
          <a:p>
            <a:fld id="{9CC68DE5-B4D3-4D65-AA79-156406646F5F}" type="datetimeFigureOut">
              <a:rPr lang="zh-CN" altLang="en-US" smtClean="0"/>
              <a:t>2022/3/16</a:t>
            </a:fld>
            <a:endParaRPr lang="zh-CN" altLang="en-US"/>
          </a:p>
        </p:txBody>
      </p:sp>
      <p:sp>
        <p:nvSpPr>
          <p:cNvPr id="5" name="页脚占位符 4">
            <a:extLst>
              <a:ext uri="{FF2B5EF4-FFF2-40B4-BE49-F238E27FC236}">
                <a16:creationId xmlns:a16="http://schemas.microsoft.com/office/drawing/2014/main" xmlns=""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E8C0C217-BA0B-46B7-9A77-8534B58D8A0A}"/>
              </a:ext>
            </a:extLst>
          </p:cNvPr>
          <p:cNvSpPr>
            <a:spLocks noGrp="1"/>
          </p:cNvSpPr>
          <p:nvPr>
            <p:ph type="dt" sz="half" idx="10"/>
          </p:nvPr>
        </p:nvSpPr>
        <p:spPr/>
        <p:txBody>
          <a:bodyPr/>
          <a:lstStyle/>
          <a:p>
            <a:fld id="{9CC68DE5-B4D3-4D65-AA79-156406646F5F}" type="datetimeFigureOut">
              <a:rPr lang="zh-CN" altLang="en-US" smtClean="0"/>
              <a:t>2022/3/16</a:t>
            </a:fld>
            <a:endParaRPr lang="zh-CN" altLang="en-US"/>
          </a:p>
        </p:txBody>
      </p:sp>
      <p:sp>
        <p:nvSpPr>
          <p:cNvPr id="5" name="页脚占位符 4">
            <a:extLst>
              <a:ext uri="{FF2B5EF4-FFF2-40B4-BE49-F238E27FC236}">
                <a16:creationId xmlns:a16="http://schemas.microsoft.com/office/drawing/2014/main" xmlns=""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918724CB-6F7A-47E4-9DFD-22D18883D1CC}"/>
              </a:ext>
            </a:extLst>
          </p:cNvPr>
          <p:cNvSpPr>
            <a:spLocks noGrp="1"/>
          </p:cNvSpPr>
          <p:nvPr>
            <p:ph type="dt" sz="half" idx="10"/>
          </p:nvPr>
        </p:nvSpPr>
        <p:spPr/>
        <p:txBody>
          <a:bodyPr/>
          <a:lstStyle/>
          <a:p>
            <a:fld id="{9CC68DE5-B4D3-4D65-AA79-156406646F5F}" type="datetimeFigureOut">
              <a:rPr lang="zh-CN" altLang="en-US" smtClean="0"/>
              <a:t>2022/3/16</a:t>
            </a:fld>
            <a:endParaRPr lang="zh-CN" altLang="en-US"/>
          </a:p>
        </p:txBody>
      </p:sp>
      <p:sp>
        <p:nvSpPr>
          <p:cNvPr id="6" name="页脚占位符 5">
            <a:extLst>
              <a:ext uri="{FF2B5EF4-FFF2-40B4-BE49-F238E27FC236}">
                <a16:creationId xmlns:a16="http://schemas.microsoft.com/office/drawing/2014/main" xmlns=""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5E8DA02-5EE8-4C13-AB3D-51B50427C6F2}"/>
              </a:ext>
            </a:extLst>
          </p:cNvPr>
          <p:cNvSpPr>
            <a:spLocks noGrp="1"/>
          </p:cNvSpPr>
          <p:nvPr>
            <p:ph type="dt" sz="half" idx="10"/>
          </p:nvPr>
        </p:nvSpPr>
        <p:spPr/>
        <p:txBody>
          <a:bodyPr/>
          <a:lstStyle/>
          <a:p>
            <a:fld id="{9CC68DE5-B4D3-4D65-AA79-156406646F5F}" type="datetimeFigureOut">
              <a:rPr lang="zh-CN" altLang="en-US" smtClean="0"/>
              <a:t>2022/3/16</a:t>
            </a:fld>
            <a:endParaRPr lang="zh-CN" altLang="en-US"/>
          </a:p>
        </p:txBody>
      </p:sp>
      <p:sp>
        <p:nvSpPr>
          <p:cNvPr id="8" name="页脚占位符 7">
            <a:extLst>
              <a:ext uri="{FF2B5EF4-FFF2-40B4-BE49-F238E27FC236}">
                <a16:creationId xmlns:a16="http://schemas.microsoft.com/office/drawing/2014/main" xmlns=""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D824DEA-794B-4C03-B074-5E7E91CE8FF9}"/>
              </a:ext>
            </a:extLst>
          </p:cNvPr>
          <p:cNvSpPr>
            <a:spLocks noGrp="1"/>
          </p:cNvSpPr>
          <p:nvPr>
            <p:ph type="dt" sz="half" idx="10"/>
          </p:nvPr>
        </p:nvSpPr>
        <p:spPr/>
        <p:txBody>
          <a:bodyPr/>
          <a:lstStyle/>
          <a:p>
            <a:fld id="{9CC68DE5-B4D3-4D65-AA79-156406646F5F}" type="datetimeFigureOut">
              <a:rPr lang="zh-CN" altLang="en-US" smtClean="0"/>
              <a:t>2022/3/16</a:t>
            </a:fld>
            <a:endParaRPr lang="zh-CN" altLang="en-US"/>
          </a:p>
        </p:txBody>
      </p:sp>
      <p:sp>
        <p:nvSpPr>
          <p:cNvPr id="4" name="页脚占位符 3">
            <a:extLst>
              <a:ext uri="{FF2B5EF4-FFF2-40B4-BE49-F238E27FC236}">
                <a16:creationId xmlns:a16="http://schemas.microsoft.com/office/drawing/2014/main" xmlns=""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0EE9E0F-D22C-465E-B7A4-D7A627A26B17}"/>
              </a:ext>
            </a:extLst>
          </p:cNvPr>
          <p:cNvSpPr>
            <a:spLocks noGrp="1"/>
          </p:cNvSpPr>
          <p:nvPr>
            <p:ph type="dt" sz="half" idx="10"/>
          </p:nvPr>
        </p:nvSpPr>
        <p:spPr/>
        <p:txBody>
          <a:bodyPr/>
          <a:lstStyle/>
          <a:p>
            <a:fld id="{9CC68DE5-B4D3-4D65-AA79-156406646F5F}" type="datetimeFigureOut">
              <a:rPr lang="zh-CN" altLang="en-US" smtClean="0"/>
              <a:t>2022/3/16</a:t>
            </a:fld>
            <a:endParaRPr lang="zh-CN" altLang="en-US"/>
          </a:p>
        </p:txBody>
      </p:sp>
      <p:sp>
        <p:nvSpPr>
          <p:cNvPr id="3" name="页脚占位符 2">
            <a:extLst>
              <a:ext uri="{FF2B5EF4-FFF2-40B4-BE49-F238E27FC236}">
                <a16:creationId xmlns:a16="http://schemas.microsoft.com/office/drawing/2014/main" xmlns=""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1A066A4-5D37-45E6-A3BA-7E21B58808BD}"/>
              </a:ext>
            </a:extLst>
          </p:cNvPr>
          <p:cNvSpPr>
            <a:spLocks noGrp="1"/>
          </p:cNvSpPr>
          <p:nvPr>
            <p:ph type="dt" sz="half" idx="10"/>
          </p:nvPr>
        </p:nvSpPr>
        <p:spPr/>
        <p:txBody>
          <a:bodyPr/>
          <a:lstStyle/>
          <a:p>
            <a:fld id="{9CC68DE5-B4D3-4D65-AA79-156406646F5F}" type="datetimeFigureOut">
              <a:rPr lang="zh-CN" altLang="en-US" smtClean="0"/>
              <a:t>2022/3/16</a:t>
            </a:fld>
            <a:endParaRPr lang="zh-CN" altLang="en-US"/>
          </a:p>
        </p:txBody>
      </p:sp>
      <p:sp>
        <p:nvSpPr>
          <p:cNvPr id="6" name="页脚占位符 5">
            <a:extLst>
              <a:ext uri="{FF2B5EF4-FFF2-40B4-BE49-F238E27FC236}">
                <a16:creationId xmlns:a16="http://schemas.microsoft.com/office/drawing/2014/main" xmlns=""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8E7A232-1648-4480-86E6-AD83081F1583}"/>
              </a:ext>
            </a:extLst>
          </p:cNvPr>
          <p:cNvSpPr>
            <a:spLocks noGrp="1"/>
          </p:cNvSpPr>
          <p:nvPr>
            <p:ph type="dt" sz="half" idx="10"/>
          </p:nvPr>
        </p:nvSpPr>
        <p:spPr/>
        <p:txBody>
          <a:bodyPr/>
          <a:lstStyle/>
          <a:p>
            <a:fld id="{9CC68DE5-B4D3-4D65-AA79-156406646F5F}" type="datetimeFigureOut">
              <a:rPr lang="zh-CN" altLang="en-US" smtClean="0"/>
              <a:t>2022/3/16</a:t>
            </a:fld>
            <a:endParaRPr lang="zh-CN" altLang="en-US"/>
          </a:p>
        </p:txBody>
      </p:sp>
      <p:sp>
        <p:nvSpPr>
          <p:cNvPr id="6" name="页脚占位符 5">
            <a:extLst>
              <a:ext uri="{FF2B5EF4-FFF2-40B4-BE49-F238E27FC236}">
                <a16:creationId xmlns:a16="http://schemas.microsoft.com/office/drawing/2014/main" xmlns=""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2022/3/16</a:t>
            </a:fld>
            <a:endParaRPr lang="zh-CN" altLang="en-US"/>
          </a:p>
        </p:txBody>
      </p:sp>
      <p:sp>
        <p:nvSpPr>
          <p:cNvPr id="5" name="页脚占位符 4">
            <a:extLst>
              <a:ext uri="{FF2B5EF4-FFF2-40B4-BE49-F238E27FC236}">
                <a16:creationId xmlns:a16="http://schemas.microsoft.com/office/drawing/2014/main" xmlns=""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5.png"/><Relationship Id="rId5" Type="http://schemas.microsoft.com/office/2007/relationships/hdphoto" Target="../media/hdphoto1.wdp"/><Relationship Id="rId15" Type="http://schemas.openxmlformats.org/officeDocument/2006/relationships/image" Target="../media/image7.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4.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themeOverride" Target="../theme/themeOverride8.xml"/><Relationship Id="rId11" Type="http://schemas.openxmlformats.org/officeDocument/2006/relationships/image" Target="../media/image25.svg"/><Relationship Id="rId1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3.sv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32.jpeg"/><Relationship Id="rId3" Type="http://schemas.openxmlformats.org/officeDocument/2006/relationships/notesSlide" Target="../notesSlides/notesSlide12.xml"/><Relationship Id="rId7" Type="http://schemas.openxmlformats.org/officeDocument/2006/relationships/image" Target="../media/image13.png"/><Relationship Id="rId12"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19.png"/><Relationship Id="rId2" Type="http://schemas.openxmlformats.org/officeDocument/2006/relationships/slideLayout" Target="../slideLayouts/slideLayout7.xml"/><Relationship Id="rId16" Type="http://schemas.openxmlformats.org/officeDocument/2006/relationships/image" Target="../media/image35.png"/><Relationship Id="rId1" Type="http://schemas.openxmlformats.org/officeDocument/2006/relationships/themeOverride" Target="../theme/themeOverride10.xml"/><Relationship Id="rId6" Type="http://schemas.openxmlformats.org/officeDocument/2006/relationships/image" Target="../media/image15.png"/><Relationship Id="rId11" Type="http://schemas.openxmlformats.org/officeDocument/2006/relationships/image" Target="../media/image25.svg"/><Relationship Id="rId5" Type="http://schemas.openxmlformats.org/officeDocument/2006/relationships/image" Target="../media/image7.png"/><Relationship Id="rId15" Type="http://schemas.openxmlformats.org/officeDocument/2006/relationships/image" Target="../media/image37.svg"/><Relationship Id="rId10" Type="http://schemas.openxmlformats.org/officeDocument/2006/relationships/image" Target="../media/image17.png"/><Relationship Id="rId4" Type="http://schemas.openxmlformats.org/officeDocument/2006/relationships/image" Target="../media/image34.png"/><Relationship Id="rId9" Type="http://schemas.openxmlformats.org/officeDocument/2006/relationships/image" Target="../media/image23.svg"/><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30.png"/><Relationship Id="rId5"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jpe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8.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0.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1.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0.png"/><Relationship Id="rId18" Type="http://schemas.openxmlformats.org/officeDocument/2006/relationships/image" Target="../media/image56.png"/><Relationship Id="rId3" Type="http://schemas.openxmlformats.org/officeDocument/2006/relationships/audio" Target="../media/audio1.wav"/><Relationship Id="rId21" Type="http://schemas.openxmlformats.org/officeDocument/2006/relationships/image" Target="../media/image58.png"/><Relationship Id="rId7" Type="http://schemas.openxmlformats.org/officeDocument/2006/relationships/image" Target="../media/image2.png"/><Relationship Id="rId12" Type="http://schemas.openxmlformats.org/officeDocument/2006/relationships/image" Target="../media/image49.gif"/><Relationship Id="rId17" Type="http://schemas.openxmlformats.org/officeDocument/2006/relationships/image" Target="../media/image55.png"/><Relationship Id="rId2" Type="http://schemas.openxmlformats.org/officeDocument/2006/relationships/notesSlide" Target="../notesSlides/notesSlide22.xml"/><Relationship Id="rId16" Type="http://schemas.openxmlformats.org/officeDocument/2006/relationships/image" Target="../media/image53.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46.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audio" Target="../media/audio2.wav"/><Relationship Id="rId9" Type="http://schemas.openxmlformats.org/officeDocument/2006/relationships/image" Target="../media/image47.png"/><Relationship Id="rId14" Type="http://schemas.openxmlformats.org/officeDocument/2006/relationships/image" Target="../media/image51.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16.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4.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19.png"/><Relationship Id="rId3" Type="http://schemas.openxmlformats.org/officeDocument/2006/relationships/notesSlide" Target="../notesSlides/notesSlide6.xml"/><Relationship Id="rId7" Type="http://schemas.openxmlformats.org/officeDocument/2006/relationships/image" Target="../media/image16.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18.png"/><Relationship Id="rId10" Type="http://schemas.openxmlformats.org/officeDocument/2006/relationships/image" Target="../media/image25.svg"/><Relationship Id="rId4" Type="http://schemas.openxmlformats.org/officeDocument/2006/relationships/image" Target="../media/image15.png"/><Relationship Id="rId9" Type="http://schemas.openxmlformats.org/officeDocument/2006/relationships/image" Target="../media/image17.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20.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13.png"/><Relationship Id="rId4" Type="http://schemas.microsoft.com/office/2007/relationships/hdphoto" Target="../media/hdphoto2.wdp"/><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xmlns=""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xmlns="" id="{AFD47DC7-4989-4D59-AF0D-0770FE4BA23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xmlns="" id="{A364B1FC-3260-4213-8C32-21EA5F12C66A}"/>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xmlns="" id="{83E7BD63-7E3A-4D9A-9B0C-873C19F12B5C}"/>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xmlns="" id="{D8BA3053-0FCE-41AA-AFEB-1AF34ABBAB1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xmlns=""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xmlns="" id="{B62EFEC7-18E0-4E84-A09A-4F5DA4B27EA6}"/>
              </a:ext>
            </a:extLst>
          </p:cNvPr>
          <p:cNvSpPr txBox="1"/>
          <p:nvPr/>
        </p:nvSpPr>
        <p:spPr>
          <a:xfrm>
            <a:off x="1426008" y="3090826"/>
            <a:ext cx="2802641" cy="1569660"/>
          </a:xfrm>
          <a:prstGeom prst="rect">
            <a:avLst/>
          </a:prstGeom>
          <a:noFill/>
        </p:spPr>
        <p:txBody>
          <a:bodyPr wrap="square" rtlCol="0">
            <a:spAutoFit/>
          </a:bodyPr>
          <a:lstStyle/>
          <a:p>
            <a:r>
              <a:rPr lang="en-US" sz="9600" b="1" spc="220">
                <a:solidFill>
                  <a:srgbClr val="B35C80"/>
                </a:solidFill>
                <a:latin typeface="UTM Billhead 1910" panose="02040603050506020204" pitchFamily="18" charset="0"/>
              </a:rPr>
              <a:t>Q</a:t>
            </a:r>
            <a:r>
              <a:rPr lang="en-US" sz="9600" b="1" spc="220">
                <a:solidFill>
                  <a:srgbClr val="51347B"/>
                </a:solidFill>
                <a:latin typeface="UTM Billhead 1910" panose="02040603050506020204" pitchFamily="18" charset="0"/>
              </a:rPr>
              <a:t>U</a:t>
            </a:r>
            <a:r>
              <a:rPr lang="en-US" sz="9600" b="1" spc="220">
                <a:solidFill>
                  <a:srgbClr val="FFC776"/>
                </a:solidFill>
                <a:latin typeface="UTM Billhead 1910" panose="02040603050506020204" pitchFamily="18" charset="0"/>
              </a:rPr>
              <a:t>Ã</a:t>
            </a:r>
            <a:r>
              <a:rPr lang="en-US" sz="9600" b="1" spc="220">
                <a:solidFill>
                  <a:srgbClr val="2CA349"/>
                </a:solidFill>
                <a:latin typeface="UTM Billhead 1910" panose="02040603050506020204" pitchFamily="18" charset="0"/>
              </a:rPr>
              <a:t>N</a:t>
            </a:r>
            <a:r>
              <a:rPr lang="en-US" sz="9600" b="1" spc="22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xmlns="" id="{302432D5-B7F4-4386-8F29-835C4555F0C8}"/>
              </a:ext>
            </a:extLst>
          </p:cNvPr>
          <p:cNvSpPr txBox="1"/>
          <p:nvPr/>
        </p:nvSpPr>
        <p:spPr>
          <a:xfrm>
            <a:off x="4161190" y="3090826"/>
            <a:ext cx="3412111" cy="1569660"/>
          </a:xfrm>
          <a:prstGeom prst="rect">
            <a:avLst/>
          </a:prstGeom>
          <a:noFill/>
        </p:spPr>
        <p:txBody>
          <a:bodyPr wrap="square" rtlCol="0">
            <a:spAutoFit/>
          </a:bodyPr>
          <a:lstStyle/>
          <a:p>
            <a:r>
              <a:rPr lang="en-US" sz="9600" b="1" spc="220">
                <a:solidFill>
                  <a:srgbClr val="165083"/>
                </a:solidFill>
                <a:latin typeface="UTM Billhead 1910" panose="02040603050506020204" pitchFamily="18" charset="0"/>
              </a:rPr>
              <a:t>Đ</a:t>
            </a:r>
            <a:r>
              <a:rPr lang="en-US" sz="9600" b="1" spc="220">
                <a:solidFill>
                  <a:srgbClr val="B45C80"/>
                </a:solidFill>
                <a:latin typeface="UTM Billhead 1910" panose="02040603050506020204" pitchFamily="18" charset="0"/>
              </a:rPr>
              <a:t>Ư</a:t>
            </a:r>
            <a:r>
              <a:rPr lang="en-US" sz="9600" b="1" spc="220">
                <a:solidFill>
                  <a:srgbClr val="51347B"/>
                </a:solidFill>
                <a:latin typeface="UTM Billhead 1910" panose="02040603050506020204" pitchFamily="18" charset="0"/>
              </a:rPr>
              <a:t>Ờ</a:t>
            </a:r>
            <a:r>
              <a:rPr lang="en-US" sz="9600" b="1" spc="220">
                <a:solidFill>
                  <a:srgbClr val="FFC776"/>
                </a:solidFill>
                <a:latin typeface="UTM Billhead 1910" panose="02040603050506020204" pitchFamily="18" charset="0"/>
              </a:rPr>
              <a:t>N</a:t>
            </a:r>
            <a:r>
              <a:rPr lang="en-US" sz="9600" b="1" spc="22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xmlns="" id="{F4F3314C-9D74-4EAB-A6FE-C1DAB7C643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xmlns=""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xmlns="" id="{DCDFB13D-9FFB-44A7-927F-FAF579C06A97}"/>
              </a:ext>
            </a:extLst>
          </p:cNvPr>
          <p:cNvSpPr txBox="1"/>
          <p:nvPr/>
        </p:nvSpPr>
        <p:spPr>
          <a:xfrm>
            <a:off x="540389" y="644556"/>
            <a:ext cx="1946366"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Bài toán 1</a:t>
            </a:r>
          </a:p>
        </p:txBody>
      </p:sp>
      <p:sp>
        <p:nvSpPr>
          <p:cNvPr id="8" name="TextBox 7">
            <a:extLst>
              <a:ext uri="{FF2B5EF4-FFF2-40B4-BE49-F238E27FC236}">
                <a16:creationId xmlns:a16="http://schemas.microsoft.com/office/drawing/2014/main" xmlns=""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xmlns="" id="{CACAF152-A922-456B-9352-A0FBAAF279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xmlns=""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Tóm tắt: </a:t>
            </a:r>
          </a:p>
        </p:txBody>
      </p:sp>
      <p:sp>
        <p:nvSpPr>
          <p:cNvPr id="13" name="TextBox 12">
            <a:extLst>
              <a:ext uri="{FF2B5EF4-FFF2-40B4-BE49-F238E27FC236}">
                <a16:creationId xmlns:a16="http://schemas.microsoft.com/office/drawing/2014/main" xmlns=""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Times New Roman" panose="02020603050405020304" pitchFamily="18" charset="0"/>
                <a:cs typeface="Times New Roman" panose="02020603050405020304" pitchFamily="18" charset="0"/>
              </a:rPr>
              <a:t>4 giờ</a:t>
            </a:r>
          </a:p>
        </p:txBody>
      </p:sp>
      <p:sp>
        <p:nvSpPr>
          <p:cNvPr id="14" name="TextBox 13">
            <a:extLst>
              <a:ext uri="{FF2B5EF4-FFF2-40B4-BE49-F238E27FC236}">
                <a16:creationId xmlns:a16="http://schemas.microsoft.com/office/drawing/2014/main" xmlns=""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t = 4 giờ</a:t>
            </a:r>
          </a:p>
        </p:txBody>
      </p:sp>
      <p:sp>
        <p:nvSpPr>
          <p:cNvPr id="15" name="TextBox 14">
            <a:extLst>
              <a:ext uri="{FF2B5EF4-FFF2-40B4-BE49-F238E27FC236}">
                <a16:creationId xmlns:a16="http://schemas.microsoft.com/office/drawing/2014/main" xmlns=""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v = 42,5 km/giờ</a:t>
            </a:r>
          </a:p>
        </p:txBody>
      </p:sp>
      <p:sp>
        <p:nvSpPr>
          <p:cNvPr id="16" name="TextBox 15">
            <a:extLst>
              <a:ext uri="{FF2B5EF4-FFF2-40B4-BE49-F238E27FC236}">
                <a16:creationId xmlns:a16="http://schemas.microsoft.com/office/drawing/2014/main" xmlns=""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Times New Roman" panose="02020603050405020304" pitchFamily="18" charset="0"/>
                <a:cs typeface="Times New Roman" panose="02020603050405020304" pitchFamily="18" charset="0"/>
              </a:rPr>
              <a:t>quãng đường đi được</a:t>
            </a:r>
          </a:p>
        </p:txBody>
      </p:sp>
      <p:sp>
        <p:nvSpPr>
          <p:cNvPr id="17" name="TextBox 16">
            <a:extLst>
              <a:ext uri="{FF2B5EF4-FFF2-40B4-BE49-F238E27FC236}">
                <a16:creationId xmlns:a16="http://schemas.microsoft.com/office/drawing/2014/main" xmlns="" id="{181CE2B2-BFA1-4153-BC8F-0AF10AF2DC85}"/>
              </a:ext>
            </a:extLst>
          </p:cNvPr>
          <p:cNvSpPr txBox="1"/>
          <p:nvPr/>
        </p:nvSpPr>
        <p:spPr>
          <a:xfrm>
            <a:off x="6917777" y="352001"/>
            <a:ext cx="5481588" cy="523220"/>
          </a:xfrm>
          <a:prstGeom prst="rect">
            <a:avLst/>
          </a:prstGeom>
          <a:noFill/>
        </p:spPr>
        <p:txBody>
          <a:bodyPr wrap="square" rtlCol="0">
            <a:spAutoFit/>
          </a:bodyPr>
          <a:lstStyle/>
          <a:p>
            <a:r>
              <a:rPr lang="en-US" sz="2800">
                <a:solidFill>
                  <a:srgbClr val="FDE9E0"/>
                </a:solidFill>
                <a:latin typeface="Times New Roman" panose="02020603050405020304" pitchFamily="18" charset="0"/>
                <a:cs typeface="Times New Roman" panose="02020603050405020304" pitchFamily="18" charset="0"/>
              </a:rPr>
              <a:t>vận tốc 42,5 km/giờ</a:t>
            </a:r>
          </a:p>
        </p:txBody>
      </p:sp>
      <p:sp>
        <p:nvSpPr>
          <p:cNvPr id="18" name="TextBox 17">
            <a:extLst>
              <a:ext uri="{FF2B5EF4-FFF2-40B4-BE49-F238E27FC236}">
                <a16:creationId xmlns:a16="http://schemas.microsoft.com/office/drawing/2014/main" xmlns=""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s = ... ?</a:t>
            </a:r>
          </a:p>
        </p:txBody>
      </p:sp>
      <p:cxnSp>
        <p:nvCxnSpPr>
          <p:cNvPr id="29" name="Straight Connector 28">
            <a:extLst>
              <a:ext uri="{FF2B5EF4-FFF2-40B4-BE49-F238E27FC236}">
                <a16:creationId xmlns:a16="http://schemas.microsoft.com/office/drawing/2014/main" xmlns=""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xmlns=""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xmlns=""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Times New Roman" panose="02020603050405020304" pitchFamily="18" charset="0"/>
                <a:cs typeface="Times New Roman" panose="02020603050405020304" pitchFamily="18" charset="0"/>
              </a:rPr>
              <a:t>42,5 km</a:t>
            </a:r>
          </a:p>
        </p:txBody>
      </p:sp>
      <p:sp>
        <p:nvSpPr>
          <p:cNvPr id="36" name="TextBox 35">
            <a:extLst>
              <a:ext uri="{FF2B5EF4-FFF2-40B4-BE49-F238E27FC236}">
                <a16:creationId xmlns:a16="http://schemas.microsoft.com/office/drawing/2014/main" xmlns=""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Bài giải</a:t>
            </a:r>
          </a:p>
        </p:txBody>
      </p:sp>
      <p:sp>
        <p:nvSpPr>
          <p:cNvPr id="39" name="TextBox 38">
            <a:extLst>
              <a:ext uri="{FF2B5EF4-FFF2-40B4-BE49-F238E27FC236}">
                <a16:creationId xmlns:a16="http://schemas.microsoft.com/office/drawing/2014/main" xmlns=""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Quãng đường ô tô đi được trong 4 giờ là:</a:t>
            </a:r>
          </a:p>
        </p:txBody>
      </p:sp>
      <p:sp>
        <p:nvSpPr>
          <p:cNvPr id="40" name="TextBox 39">
            <a:extLst>
              <a:ext uri="{FF2B5EF4-FFF2-40B4-BE49-F238E27FC236}">
                <a16:creationId xmlns:a16="http://schemas.microsoft.com/office/drawing/2014/main" xmlns=""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42,5 x 4 = 170 (km)</a:t>
            </a:r>
          </a:p>
        </p:txBody>
      </p:sp>
      <p:sp>
        <p:nvSpPr>
          <p:cNvPr id="42" name="TextBox 41">
            <a:extLst>
              <a:ext uri="{FF2B5EF4-FFF2-40B4-BE49-F238E27FC236}">
                <a16:creationId xmlns:a16="http://schemas.microsoft.com/office/drawing/2014/main" xmlns=""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Times New Roman" panose="02020603050405020304" pitchFamily="18" charset="0"/>
                <a:cs typeface="Times New Roman" panose="02020603050405020304" pitchFamily="18" charset="0"/>
              </a:rPr>
              <a:t>Đáp số: 170 km</a:t>
            </a:r>
          </a:p>
        </p:txBody>
      </p:sp>
      <p:sp>
        <p:nvSpPr>
          <p:cNvPr id="2" name="Arrow: Down 1">
            <a:extLst>
              <a:ext uri="{FF2B5EF4-FFF2-40B4-BE49-F238E27FC236}">
                <a16:creationId xmlns:a16="http://schemas.microsoft.com/office/drawing/2014/main" xmlns=""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3" name="Arrow: Down 42">
            <a:extLst>
              <a:ext uri="{FF2B5EF4-FFF2-40B4-BE49-F238E27FC236}">
                <a16:creationId xmlns:a16="http://schemas.microsoft.com/office/drawing/2014/main" xmlns=""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4" name="Arrow: Down 43">
            <a:extLst>
              <a:ext uri="{FF2B5EF4-FFF2-40B4-BE49-F238E27FC236}">
                <a16:creationId xmlns:a16="http://schemas.microsoft.com/office/drawing/2014/main" xmlns=""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Times New Roman" panose="02020603050405020304" pitchFamily="18" charset="0"/>
                <a:cs typeface="Times New Roman" panose="02020603050405020304" pitchFamily="18" charset="0"/>
              </a:rPr>
              <a:t>v	t	s</a:t>
            </a:r>
          </a:p>
        </p:txBody>
      </p:sp>
      <p:sp>
        <p:nvSpPr>
          <p:cNvPr id="9" name="TextBox 8">
            <a:extLst>
              <a:ext uri="{FF2B5EF4-FFF2-40B4-BE49-F238E27FC236}">
                <a16:creationId xmlns:a16="http://schemas.microsoft.com/office/drawing/2014/main" xmlns=""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Times New Roman" panose="02020603050405020304" pitchFamily="18" charset="0"/>
                <a:cs typeface="Times New Roman" panose="02020603050405020304" pitchFamily="18" charset="0"/>
              </a:rPr>
              <a:t>x 	=</a:t>
            </a:r>
          </a:p>
        </p:txBody>
      </p:sp>
      <p:pic>
        <p:nvPicPr>
          <p:cNvPr id="47" name="Picture 46">
            <a:extLst>
              <a:ext uri="{FF2B5EF4-FFF2-40B4-BE49-F238E27FC236}">
                <a16:creationId xmlns:a16="http://schemas.microsoft.com/office/drawing/2014/main" xmlns=""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xmlns="" id="{02577589-4767-4643-96E6-51413F6E3804}"/>
              </a:ext>
            </a:extLst>
          </p:cNvPr>
          <p:cNvSpPr txBox="1"/>
          <p:nvPr/>
        </p:nvSpPr>
        <p:spPr>
          <a:xfrm>
            <a:off x="4551081" y="4893605"/>
            <a:ext cx="6526267"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Muốn tính quãng đường ta làm như thế nào? </a:t>
            </a:r>
          </a:p>
        </p:txBody>
      </p:sp>
      <p:pic>
        <p:nvPicPr>
          <p:cNvPr id="57" name="Picture 56">
            <a:extLst>
              <a:ext uri="{FF2B5EF4-FFF2-40B4-BE49-F238E27FC236}">
                <a16:creationId xmlns:a16="http://schemas.microsoft.com/office/drawing/2014/main" xmlns=""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5" y="5417594"/>
            <a:ext cx="7957993" cy="2021592"/>
          </a:xfrm>
          <a:prstGeom prst="rect">
            <a:avLst/>
          </a:prstGeom>
        </p:spPr>
      </p:pic>
      <p:sp>
        <p:nvSpPr>
          <p:cNvPr id="58" name="TextBox 57">
            <a:extLst>
              <a:ext uri="{FF2B5EF4-FFF2-40B4-BE49-F238E27FC236}">
                <a16:creationId xmlns:a16="http://schemas.microsoft.com/office/drawing/2014/main" xmlns="" id="{449E3909-DAAB-41D6-BFB0-6E7E7581513D}"/>
              </a:ext>
            </a:extLst>
          </p:cNvPr>
          <p:cNvSpPr txBox="1"/>
          <p:nvPr/>
        </p:nvSpPr>
        <p:spPr>
          <a:xfrm>
            <a:off x="5197359" y="5879006"/>
            <a:ext cx="7401937" cy="1077218"/>
          </a:xfrm>
          <a:prstGeom prst="rect">
            <a:avLst/>
          </a:prstGeom>
          <a:noFill/>
        </p:spPr>
        <p:txBody>
          <a:bodyPr wrap="square" rtlCol="0">
            <a:spAutoFit/>
          </a:bodyPr>
          <a:lstStyle/>
          <a:p>
            <a:r>
              <a:rPr lang="en-US" sz="3200" spc="-80" dirty="0" err="1">
                <a:latin typeface="Times New Roman" panose="02020603050405020304" pitchFamily="18" charset="0"/>
                <a:cs typeface="Times New Roman" panose="02020603050405020304" pitchFamily="18" charset="0"/>
              </a:rPr>
              <a:t>Muốn</a:t>
            </a:r>
            <a:r>
              <a:rPr lang="en-US" sz="3200" spc="-80" dirty="0">
                <a:latin typeface="Times New Roman" panose="02020603050405020304" pitchFamily="18" charset="0"/>
                <a:cs typeface="Times New Roman" panose="02020603050405020304" pitchFamily="18" charset="0"/>
              </a:rPr>
              <a:t> </a:t>
            </a:r>
            <a:r>
              <a:rPr lang="en-US" sz="3200" spc="-80" dirty="0" err="1">
                <a:latin typeface="Times New Roman" panose="02020603050405020304" pitchFamily="18" charset="0"/>
                <a:cs typeface="Times New Roman" panose="02020603050405020304" pitchFamily="18" charset="0"/>
              </a:rPr>
              <a:t>tính</a:t>
            </a:r>
            <a:r>
              <a:rPr lang="en-US" sz="3200" spc="-80" dirty="0">
                <a:latin typeface="Times New Roman" panose="02020603050405020304" pitchFamily="18" charset="0"/>
                <a:cs typeface="Times New Roman" panose="02020603050405020304" pitchFamily="18" charset="0"/>
              </a:rPr>
              <a:t> </a:t>
            </a:r>
            <a:r>
              <a:rPr lang="en-US" sz="3200" spc="-80" dirty="0" err="1">
                <a:latin typeface="Times New Roman" panose="02020603050405020304" pitchFamily="18" charset="0"/>
                <a:cs typeface="Times New Roman" panose="02020603050405020304" pitchFamily="18" charset="0"/>
              </a:rPr>
              <a:t>quãng</a:t>
            </a:r>
            <a:r>
              <a:rPr lang="en-US" sz="3200" spc="-80" dirty="0">
                <a:latin typeface="Times New Roman" panose="02020603050405020304" pitchFamily="18" charset="0"/>
                <a:cs typeface="Times New Roman" panose="02020603050405020304" pitchFamily="18" charset="0"/>
              </a:rPr>
              <a:t> </a:t>
            </a:r>
            <a:r>
              <a:rPr lang="en-US" sz="3200" spc="-80" dirty="0" err="1">
                <a:latin typeface="Times New Roman" panose="02020603050405020304" pitchFamily="18" charset="0"/>
                <a:cs typeface="Times New Roman" panose="02020603050405020304" pitchFamily="18" charset="0"/>
              </a:rPr>
              <a:t>đường</a:t>
            </a:r>
            <a:r>
              <a:rPr lang="en-US" sz="3200" spc="-80" dirty="0">
                <a:latin typeface="Times New Roman" panose="02020603050405020304" pitchFamily="18" charset="0"/>
                <a:cs typeface="Times New Roman" panose="02020603050405020304" pitchFamily="18" charset="0"/>
              </a:rPr>
              <a:t> ta </a:t>
            </a:r>
            <a:r>
              <a:rPr lang="en-US" sz="3200" spc="-80" dirty="0" err="1">
                <a:solidFill>
                  <a:srgbClr val="0070C0"/>
                </a:solidFill>
                <a:latin typeface="Times New Roman" panose="02020603050405020304" pitchFamily="18" charset="0"/>
                <a:cs typeface="Times New Roman" panose="02020603050405020304" pitchFamily="18" charset="0"/>
              </a:rPr>
              <a:t>lấy</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vận</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tốc</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nhân</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với</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thời</a:t>
            </a:r>
            <a:r>
              <a:rPr lang="en-US" sz="3200" spc="-80" dirty="0">
                <a:solidFill>
                  <a:srgbClr val="0070C0"/>
                </a:solidFill>
                <a:latin typeface="Times New Roman" panose="02020603050405020304" pitchFamily="18" charset="0"/>
                <a:cs typeface="Times New Roman" panose="02020603050405020304" pitchFamily="18" charset="0"/>
              </a:rPr>
              <a:t> </a:t>
            </a:r>
            <a:r>
              <a:rPr lang="en-US" sz="3200" spc="-80" dirty="0" err="1">
                <a:solidFill>
                  <a:srgbClr val="0070C0"/>
                </a:solidFill>
                <a:latin typeface="Times New Roman" panose="02020603050405020304" pitchFamily="18" charset="0"/>
                <a:cs typeface="Times New Roman" panose="02020603050405020304" pitchFamily="18" charset="0"/>
              </a:rPr>
              <a:t>gian</a:t>
            </a:r>
            <a:r>
              <a:rPr lang="en-US" sz="3200" spc="-8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KIẾN THỨC CẦN NHỚ</a:t>
            </a:r>
            <a:endParaRPr lang="zh-CN" altLang="en-US" sz="4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1491102" y="1940890"/>
            <a:ext cx="8373442" cy="1323439"/>
          </a:xfrm>
          <a:prstGeom prst="rect">
            <a:avLst/>
          </a:prstGeom>
          <a:noFill/>
        </p:spPr>
        <p:txBody>
          <a:bodyPr wrap="square" rtlCol="0">
            <a:spAutoFit/>
          </a:bodyPr>
          <a:lstStyle/>
          <a:p>
            <a:pPr algn="just"/>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Muốn</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tính</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ta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lấy</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nhân</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với</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40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23" name="文本框 3">
            <a:extLst>
              <a:ext uri="{FF2B5EF4-FFF2-40B4-BE49-F238E27FC236}">
                <a16:creationId xmlns:a16="http://schemas.microsoft.com/office/drawing/2014/main" xmlns="" id="{906E578E-C05D-430E-80C4-FA7282D1C138}"/>
              </a:ext>
            </a:extLst>
          </p:cNvPr>
          <p:cNvSpPr txBox="1"/>
          <p:nvPr/>
        </p:nvSpPr>
        <p:spPr>
          <a:xfrm>
            <a:off x="2355742" y="5063472"/>
            <a:ext cx="7266857" cy="523220"/>
          </a:xfrm>
          <a:prstGeom prst="rect">
            <a:avLst/>
          </a:prstGeom>
          <a:noFill/>
        </p:spPr>
        <p:txBody>
          <a:bodyPr wrap="square" rtlCol="0">
            <a:spAutoFit/>
          </a:bodyPr>
          <a:lstStyle/>
          <a:p>
            <a:pPr algn="just"/>
            <a:r>
              <a:rPr lang="en-US" altLang="zh-CN" sz="2800">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800">
                <a:solidFill>
                  <a:srgbClr val="0070C0"/>
                </a:solidFill>
                <a:latin typeface="Times New Roman" panose="02020603050405020304" pitchFamily="18" charset="0"/>
                <a:ea typeface="字魂105号-简雅黑" panose="00000500000000000000" pitchFamily="2" charset="-122"/>
                <a:cs typeface="Times New Roman" panose="02020603050405020304" pitchFamily="18" charset="0"/>
              </a:rPr>
              <a:t>s</a:t>
            </a:r>
            <a:r>
              <a:rPr lang="en-US" altLang="zh-CN" sz="2800">
                <a:latin typeface="Times New Roman" panose="02020603050405020304" pitchFamily="18" charset="0"/>
                <a:ea typeface="字魂105号-简雅黑" panose="00000500000000000000" pitchFamily="2" charset="-122"/>
                <a:cs typeface="Times New Roman" panose="02020603050405020304" pitchFamily="18" charset="0"/>
              </a:rPr>
              <a:t>: quãng đường; </a:t>
            </a:r>
            <a:r>
              <a:rPr lang="en-US" altLang="zh-CN" sz="2800">
                <a:solidFill>
                  <a:srgbClr val="0070C0"/>
                </a:solidFill>
                <a:latin typeface="Times New Roman" panose="02020603050405020304" pitchFamily="18" charset="0"/>
                <a:ea typeface="字魂105号-简雅黑" panose="00000500000000000000" pitchFamily="2" charset="-122"/>
                <a:cs typeface="Times New Roman" panose="02020603050405020304" pitchFamily="18" charset="0"/>
              </a:rPr>
              <a:t>v</a:t>
            </a:r>
            <a:r>
              <a:rPr lang="en-US" altLang="zh-CN" sz="2800">
                <a:latin typeface="Times New Roman" panose="02020603050405020304" pitchFamily="18" charset="0"/>
                <a:ea typeface="字魂105号-简雅黑" panose="00000500000000000000" pitchFamily="2" charset="-122"/>
                <a:cs typeface="Times New Roman" panose="02020603050405020304" pitchFamily="18" charset="0"/>
              </a:rPr>
              <a:t>: vận tốc; </a:t>
            </a:r>
            <a:r>
              <a:rPr lang="en-US" altLang="zh-CN" sz="2800">
                <a:solidFill>
                  <a:srgbClr val="0070C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en-US" altLang="zh-CN" sz="2800">
                <a:latin typeface="Times New Roman" panose="02020603050405020304" pitchFamily="18" charset="0"/>
                <a:ea typeface="字魂105号-简雅黑" panose="00000500000000000000" pitchFamily="2" charset="-122"/>
                <a:cs typeface="Times New Roman" panose="02020603050405020304" pitchFamily="18" charset="0"/>
              </a:rPr>
              <a:t>: thời gian)</a:t>
            </a:r>
            <a:endParaRPr lang="zh-CN" altLang="en-US" sz="28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071229" y="3548054"/>
            <a:ext cx="4190449" cy="1114983"/>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xmlns=""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rPr>
              <a:t>Bài giải</a:t>
            </a:r>
            <a:endParaRPr lang="zh-CN" altLang="en-US" sz="3200" b="1" dirty="0">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pic>
        <p:nvPicPr>
          <p:cNvPr id="14" name="Picture 13">
            <a:extLst>
              <a:ext uri="{FF2B5EF4-FFF2-40B4-BE49-F238E27FC236}">
                <a16:creationId xmlns:a16="http://schemas.microsoft.com/office/drawing/2014/main" xmlns=""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xmlns=""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xmlns=""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xmlns="" id="{D3F242BA-4525-4FE0-9F46-9F5D8F0DFD53}"/>
              </a:ext>
            </a:extLst>
          </p:cNvPr>
          <p:cNvSpPr txBox="1"/>
          <p:nvPr/>
        </p:nvSpPr>
        <p:spPr>
          <a:xfrm>
            <a:off x="540389" y="644556"/>
            <a:ext cx="1946366"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b) Bài toán 2</a:t>
            </a:r>
          </a:p>
        </p:txBody>
      </p:sp>
      <p:sp>
        <p:nvSpPr>
          <p:cNvPr id="12" name="TextBox 11">
            <a:extLst>
              <a:ext uri="{FF2B5EF4-FFF2-40B4-BE49-F238E27FC236}">
                <a16:creationId xmlns:a16="http://schemas.microsoft.com/office/drawing/2014/main" xmlns=""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Một người đi xe đạp với vận tốc 12 km/giờ trong </a:t>
            </a:r>
          </a:p>
          <a:p>
            <a:r>
              <a:rPr lang="en-US" sz="2800">
                <a:latin typeface="Times New Roman" panose="02020603050405020304" pitchFamily="18" charset="0"/>
                <a:cs typeface="Times New Roman" panose="02020603050405020304" pitchFamily="18" charset="0"/>
              </a:rPr>
              <a:t>2 giờ 30 phút. Tính quãng đường người đó đã đi được.</a:t>
            </a:r>
          </a:p>
        </p:txBody>
      </p:sp>
      <p:pic>
        <p:nvPicPr>
          <p:cNvPr id="13" name="图片 8">
            <a:extLst>
              <a:ext uri="{FF2B5EF4-FFF2-40B4-BE49-F238E27FC236}">
                <a16:creationId xmlns:a16="http://schemas.microsoft.com/office/drawing/2014/main" xmlns=""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xmlns="" id="{CCD2E681-53EE-48C6-A361-7AF0033EAC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xmlns="" id="{0EB9C783-AB2F-459E-8A2D-FE997CBF277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xmlns=""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Tóm tắt: </a:t>
            </a:r>
          </a:p>
        </p:txBody>
      </p:sp>
      <p:sp>
        <p:nvSpPr>
          <p:cNvPr id="18" name="TextBox 17">
            <a:extLst>
              <a:ext uri="{FF2B5EF4-FFF2-40B4-BE49-F238E27FC236}">
                <a16:creationId xmlns:a16="http://schemas.microsoft.com/office/drawing/2014/main" xmlns=""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t = 2 giờ 30 phút</a:t>
            </a:r>
          </a:p>
        </p:txBody>
      </p:sp>
      <p:sp>
        <p:nvSpPr>
          <p:cNvPr id="22" name="TextBox 21">
            <a:extLst>
              <a:ext uri="{FF2B5EF4-FFF2-40B4-BE49-F238E27FC236}">
                <a16:creationId xmlns:a16="http://schemas.microsoft.com/office/drawing/2014/main" xmlns=""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v = 12 km/giờ</a:t>
            </a:r>
          </a:p>
        </p:txBody>
      </p:sp>
      <p:sp>
        <p:nvSpPr>
          <p:cNvPr id="23" name="TextBox 22">
            <a:extLst>
              <a:ext uri="{FF2B5EF4-FFF2-40B4-BE49-F238E27FC236}">
                <a16:creationId xmlns:a16="http://schemas.microsoft.com/office/drawing/2014/main" xmlns=""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s = ... ?</a:t>
            </a:r>
          </a:p>
        </p:txBody>
      </p:sp>
      <p:sp>
        <p:nvSpPr>
          <p:cNvPr id="2" name="TextBox 1">
            <a:extLst>
              <a:ext uri="{FF2B5EF4-FFF2-40B4-BE49-F238E27FC236}">
                <a16:creationId xmlns:a16="http://schemas.microsoft.com/office/drawing/2014/main" xmlns="" id="{6E4D9DC8-F39B-47FF-B2A9-E46A28599A18}"/>
              </a:ext>
            </a:extLst>
          </p:cNvPr>
          <p:cNvSpPr txBox="1"/>
          <p:nvPr/>
        </p:nvSpPr>
        <p:spPr>
          <a:xfrm>
            <a:off x="6349967" y="400485"/>
            <a:ext cx="4245428" cy="523220"/>
          </a:xfrm>
          <a:prstGeom prst="rect">
            <a:avLst/>
          </a:prstGeom>
          <a:noFill/>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vận tốc 12 km/giờ</a:t>
            </a:r>
          </a:p>
        </p:txBody>
      </p:sp>
      <p:sp>
        <p:nvSpPr>
          <p:cNvPr id="24" name="TextBox 23">
            <a:extLst>
              <a:ext uri="{FF2B5EF4-FFF2-40B4-BE49-F238E27FC236}">
                <a16:creationId xmlns:a16="http://schemas.microsoft.com/office/drawing/2014/main" xmlns=""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Times New Roman" panose="02020603050405020304" pitchFamily="18" charset="0"/>
                <a:cs typeface="Times New Roman" panose="02020603050405020304" pitchFamily="18" charset="0"/>
              </a:rPr>
              <a:t>2 giờ 30 phút</a:t>
            </a:r>
          </a:p>
        </p:txBody>
      </p:sp>
      <p:sp>
        <p:nvSpPr>
          <p:cNvPr id="25" name="TextBox 24">
            <a:extLst>
              <a:ext uri="{FF2B5EF4-FFF2-40B4-BE49-F238E27FC236}">
                <a16:creationId xmlns:a16="http://schemas.microsoft.com/office/drawing/2014/main" xmlns="" id="{D2E88333-D57B-4671-835C-CC598DD2BBDC}"/>
              </a:ext>
            </a:extLst>
          </p:cNvPr>
          <p:cNvSpPr txBox="1"/>
          <p:nvPr/>
        </p:nvSpPr>
        <p:spPr>
          <a:xfrm>
            <a:off x="4844399" y="825261"/>
            <a:ext cx="4245428" cy="523220"/>
          </a:xfrm>
          <a:prstGeom prst="rect">
            <a:avLst/>
          </a:prstGeom>
          <a:noFill/>
        </p:spPr>
        <p:txBody>
          <a:bodyPr wrap="square" rtlCol="0">
            <a:spAutoFit/>
          </a:bodyPr>
          <a:lstStyle/>
          <a:p>
            <a:r>
              <a:rPr lang="en-US" sz="2800">
                <a:solidFill>
                  <a:srgbClr val="A40B5D"/>
                </a:solidFill>
                <a:latin typeface="Times New Roman" panose="02020603050405020304" pitchFamily="18" charset="0"/>
                <a:cs typeface="Times New Roman" panose="02020603050405020304" pitchFamily="18" charset="0"/>
              </a:rPr>
              <a:t>Tính quãng đường</a:t>
            </a:r>
          </a:p>
        </p:txBody>
      </p:sp>
      <p:sp>
        <p:nvSpPr>
          <p:cNvPr id="3" name="Left Brace 2">
            <a:extLst>
              <a:ext uri="{FF2B5EF4-FFF2-40B4-BE49-F238E27FC236}">
                <a16:creationId xmlns:a16="http://schemas.microsoft.com/office/drawing/2014/main" xmlns=""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Times New Roman" panose="02020603050405020304" pitchFamily="18" charset="0"/>
                <a:cs typeface="Times New Roman" panose="02020603050405020304" pitchFamily="18" charset="0"/>
              </a:rPr>
              <a:t>?</a:t>
            </a:r>
          </a:p>
        </p:txBody>
      </p:sp>
      <p:grpSp>
        <p:nvGrpSpPr>
          <p:cNvPr id="7" name="Group 6">
            <a:extLst>
              <a:ext uri="{FF2B5EF4-FFF2-40B4-BE49-F238E27FC236}">
                <a16:creationId xmlns:a16="http://schemas.microsoft.com/office/drawing/2014/main" xmlns=""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xmlns="" id="{404476C9-9B76-4733-BA70-A6BC9446DA0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xmlns=""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xmlns=""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Times New Roman" panose="02020603050405020304" pitchFamily="18" charset="0"/>
                <a:cs typeface="Times New Roman" panose="02020603050405020304" pitchFamily="18" charset="0"/>
              </a:rPr>
              <a:t>giờ       </a:t>
            </a:r>
          </a:p>
        </p:txBody>
      </p:sp>
      <p:sp>
        <p:nvSpPr>
          <p:cNvPr id="28" name="TextBox 27">
            <a:extLst>
              <a:ext uri="{FF2B5EF4-FFF2-40B4-BE49-F238E27FC236}">
                <a16:creationId xmlns:a16="http://schemas.microsoft.com/office/drawing/2014/main" xmlns="" id="{99474D0C-90D3-4622-A194-0BAB560ED056}"/>
              </a:ext>
            </a:extLst>
          </p:cNvPr>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Times New Roman" panose="02020603050405020304" pitchFamily="18" charset="0"/>
                <a:cs typeface="Times New Roman" panose="02020603050405020304" pitchFamily="18" charset="0"/>
              </a:rPr>
              <a:t>phút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xmlns=""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Số đo thời gian trong bài toán này có gì đặc biệt?</a:t>
            </a:r>
          </a:p>
        </p:txBody>
      </p:sp>
      <p:sp>
        <p:nvSpPr>
          <p:cNvPr id="31" name="TextBox 30">
            <a:extLst>
              <a:ext uri="{FF2B5EF4-FFF2-40B4-BE49-F238E27FC236}">
                <a16:creationId xmlns:a16="http://schemas.microsoft.com/office/drawing/2014/main" xmlns=""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Số đo thời gian được viết dưới dạng danh số phức.</a:t>
            </a:r>
          </a:p>
        </p:txBody>
      </p:sp>
      <p:sp>
        <p:nvSpPr>
          <p:cNvPr id="32" name="TextBox 31">
            <a:extLst>
              <a:ext uri="{FF2B5EF4-FFF2-40B4-BE49-F238E27FC236}">
                <a16:creationId xmlns:a16="http://schemas.microsoft.com/office/drawing/2014/main" xmlns="" id="{F9595053-0301-48F1-A839-49ACD12152CC}"/>
              </a:ext>
            </a:extLst>
          </p:cNvPr>
          <p:cNvSpPr txBox="1"/>
          <p:nvPr/>
        </p:nvSpPr>
        <p:spPr>
          <a:xfrm>
            <a:off x="7714223" y="4109409"/>
            <a:ext cx="3287785" cy="1815882"/>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Để áp dụng được công thức đã học, trước hết ta phải làm gì?</a:t>
            </a:r>
          </a:p>
        </p:txBody>
      </p:sp>
      <p:sp>
        <p:nvSpPr>
          <p:cNvPr id="33" name="TextBox 32">
            <a:extLst>
              <a:ext uri="{FF2B5EF4-FFF2-40B4-BE49-F238E27FC236}">
                <a16:creationId xmlns:a16="http://schemas.microsoft.com/office/drawing/2014/main" xmlns=""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Ta phải đổi số đo thời gian ra đơn vị "giờ"</a:t>
            </a:r>
          </a:p>
        </p:txBody>
      </p:sp>
      <p:sp>
        <p:nvSpPr>
          <p:cNvPr id="35" name="TextBox 34">
            <a:extLst>
              <a:ext uri="{FF2B5EF4-FFF2-40B4-BE49-F238E27FC236}">
                <a16:creationId xmlns:a16="http://schemas.microsoft.com/office/drawing/2014/main" xmlns=""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Hãy đổi 2 giờ 30 phút</a:t>
            </a:r>
          </a:p>
          <a:p>
            <a:pPr algn="ctr"/>
            <a:r>
              <a:rPr lang="en-US" sz="2800">
                <a:latin typeface="Times New Roman" panose="02020603050405020304" pitchFamily="18" charset="0"/>
                <a:cs typeface="Times New Roman" panose="02020603050405020304" pitchFamily="18" charset="0"/>
              </a:rPr>
              <a:t> ra đơn vị "giờ" !</a:t>
            </a:r>
          </a:p>
        </p:txBody>
      </p:sp>
      <p:sp>
        <p:nvSpPr>
          <p:cNvPr id="34" name="TextBox 33">
            <a:extLst>
              <a:ext uri="{FF2B5EF4-FFF2-40B4-BE49-F238E27FC236}">
                <a16:creationId xmlns:a16="http://schemas.microsoft.com/office/drawing/2014/main" xmlns=""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Đổi: 2 giờ 30 phút = ... giờ</a:t>
            </a:r>
          </a:p>
        </p:txBody>
      </p:sp>
      <p:sp>
        <p:nvSpPr>
          <p:cNvPr id="20" name="Arrow: Down 19">
            <a:extLst>
              <a:ext uri="{FF2B5EF4-FFF2-40B4-BE49-F238E27FC236}">
                <a16:creationId xmlns:a16="http://schemas.microsoft.com/office/drawing/2014/main" xmlns=""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38" name="TextBox 37">
                <a:extLst>
                  <a:ext uri="{FF2B5EF4-FFF2-40B4-BE49-F238E27FC236}">
                    <a16:creationId xmlns:a16="http://schemas.microsoft.com/office/drawing/2014/main" xmlns=""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Times New Roman" panose="02020603050405020304" pitchFamily="18" charset="0"/>
                    <a:cs typeface="Times New Roman" panose="02020603050405020304" pitchFamily="18" charset="0"/>
                  </a:rPr>
                  <a:t>giờ = 0,5 giờ </a:t>
                </a:r>
                <a:endParaRPr lang="en-US">
                  <a:solidFill>
                    <a:srgbClr val="FF0000"/>
                  </a:solidFill>
                  <a:latin typeface="Times New Roman" panose="02020603050405020304" pitchFamily="18" charset="0"/>
                  <a:cs typeface="Times New Roman" panose="02020603050405020304" pitchFamily="18" charset="0"/>
                </a:endParaRPr>
              </a:p>
            </p:txBody>
          </p:sp>
        </mc:Choice>
        <mc:Fallback>
          <p:sp>
            <p:nvSpPr>
              <p:cNvPr id="38" name="TextBox 37">
                <a:extLst>
                  <a:ext uri="{FF2B5EF4-FFF2-40B4-BE49-F238E27FC236}">
                    <a16:creationId xmlns:a16="http://schemas.microsoft.com/office/drawing/2014/main" xmlns:a14="http://schemas.microsoft.com/office/drawing/2010/main" xmlns=""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rotWithShape="0">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xmlns="" id="{3CD1BEC9-8DFA-44B2-9F37-1FF7E5CCE1F6}"/>
              </a:ext>
            </a:extLst>
          </p:cNvPr>
          <p:cNvSpPr txBox="1"/>
          <p:nvPr/>
        </p:nvSpPr>
        <p:spPr>
          <a:xfrm>
            <a:off x="8435583" y="4324476"/>
            <a:ext cx="831604" cy="523220"/>
          </a:xfrm>
          <a:prstGeom prst="rect">
            <a:avLst/>
          </a:prstGeom>
          <a:noFill/>
        </p:spPr>
        <p:txBody>
          <a:bodyPr wrap="square" rtlCol="0">
            <a:spAutoFit/>
          </a:bodyPr>
          <a:lstStyle/>
          <a:p>
            <a:r>
              <a:rPr lang="en-US" sz="2800">
                <a:solidFill>
                  <a:srgbClr val="A40B5D"/>
                </a:solidFill>
                <a:latin typeface="Times New Roman" panose="02020603050405020304" pitchFamily="18" charset="0"/>
                <a:cs typeface="Times New Roman" panose="02020603050405020304" pitchFamily="18" charset="0"/>
              </a:rPr>
              <a:t>2,5</a:t>
            </a:r>
          </a:p>
        </p:txBody>
      </p:sp>
      <p:sp>
        <p:nvSpPr>
          <p:cNvPr id="40" name="TextBox 39">
            <a:extLst>
              <a:ext uri="{FF2B5EF4-FFF2-40B4-BE49-F238E27FC236}">
                <a16:creationId xmlns:a16="http://schemas.microsoft.com/office/drawing/2014/main" xmlns="" id="{D6AE9C4A-462D-4D03-8117-D5FC949906EB}"/>
              </a:ext>
            </a:extLst>
          </p:cNvPr>
          <p:cNvSpPr txBox="1"/>
          <p:nvPr/>
        </p:nvSpPr>
        <p:spPr>
          <a:xfrm>
            <a:off x="4854877" y="4884413"/>
            <a:ext cx="6905579" cy="1514261"/>
          </a:xfrm>
          <a:prstGeom prst="rect">
            <a:avLst/>
          </a:prstGeom>
          <a:noFill/>
        </p:spPr>
        <p:txBody>
          <a:bodyPr wrap="square" rtlCol="0">
            <a:spAutoFit/>
          </a:bodyPr>
          <a:lstStyle/>
          <a:p>
            <a:pPr>
              <a:lnSpc>
                <a:spcPct val="110000"/>
              </a:lnSpc>
            </a:pPr>
            <a:r>
              <a:rPr lang="en-US" sz="2800">
                <a:solidFill>
                  <a:srgbClr val="002060"/>
                </a:solidFill>
                <a:latin typeface="Times New Roman" panose="02020603050405020304" pitchFamily="18" charset="0"/>
                <a:cs typeface="Times New Roman" panose="02020603050405020304" pitchFamily="18" charset="0"/>
              </a:rPr>
              <a:t>Quãng đường người đó đã đi được là: </a:t>
            </a:r>
          </a:p>
          <a:p>
            <a:pPr>
              <a:lnSpc>
                <a:spcPct val="110000"/>
              </a:lnSpc>
            </a:pPr>
            <a:r>
              <a:rPr lang="en-US" sz="2800">
                <a:solidFill>
                  <a:srgbClr val="002060"/>
                </a:solidFill>
                <a:latin typeface="Times New Roman" panose="02020603050405020304" pitchFamily="18" charset="0"/>
                <a:cs typeface="Times New Roman" panose="02020603050405020304" pitchFamily="18" charset="0"/>
              </a:rPr>
              <a:t>		12 x 2,5 = 30 (km)</a:t>
            </a:r>
          </a:p>
          <a:p>
            <a:pPr>
              <a:lnSpc>
                <a:spcPct val="110000"/>
              </a:lnSpc>
            </a:pPr>
            <a:r>
              <a:rPr lang="en-US" sz="2800">
                <a:solidFill>
                  <a:srgbClr val="002060"/>
                </a:solidFill>
                <a:latin typeface="Times New Roman" panose="02020603050405020304" pitchFamily="18" charset="0"/>
                <a:cs typeface="Times New Roman" panose="02020603050405020304" pitchFamily="18"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xmlns=""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xmlns=""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xmlns=""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xmlns="" id="{02F19A29-68AC-4C6D-A1F6-89C5F9AC6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xmlns=""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xmlns=""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xmlns=""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xmlns=""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xmlns=""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ca nô đi với vận tốc 15,2 km/giờ. Tính quãng đường đi được của ca nô trong 3 giờ.</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xmlns="" id="{3C61CD43-88EA-4711-9136-56BA7BEB5546}"/>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xmlns=""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xmlns="" id="{5DA7BA62-26A9-4719-9B29-F49145918D00}"/>
              </a:ext>
            </a:extLst>
          </p:cNvPr>
          <p:cNvSpPr txBox="1"/>
          <p:nvPr/>
        </p:nvSpPr>
        <p:spPr>
          <a:xfrm>
            <a:off x="5257356" y="250234"/>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15,2 km/giờ</a:t>
            </a:r>
          </a:p>
        </p:txBody>
      </p:sp>
      <p:sp>
        <p:nvSpPr>
          <p:cNvPr id="26" name="TextBox 25">
            <a:extLst>
              <a:ext uri="{FF2B5EF4-FFF2-40B4-BE49-F238E27FC236}">
                <a16:creationId xmlns:a16="http://schemas.microsoft.com/office/drawing/2014/main" xmlns="" id="{67234B3E-EC40-4582-8D20-1EC6D87050D3}"/>
              </a:ext>
            </a:extLst>
          </p:cNvPr>
          <p:cNvSpPr txBox="1"/>
          <p:nvPr/>
        </p:nvSpPr>
        <p:spPr>
          <a:xfrm>
            <a:off x="5992472" y="884279"/>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3 giờ</a:t>
            </a:r>
          </a:p>
        </p:txBody>
      </p:sp>
      <p:sp>
        <p:nvSpPr>
          <p:cNvPr id="27" name="TextBox 26">
            <a:extLst>
              <a:ext uri="{FF2B5EF4-FFF2-40B4-BE49-F238E27FC236}">
                <a16:creationId xmlns:a16="http://schemas.microsoft.com/office/drawing/2014/main" xmlns="" id="{9F69DB62-15C0-4110-AB0B-2606F7C29DEF}"/>
              </a:ext>
            </a:extLst>
          </p:cNvPr>
          <p:cNvSpPr txBox="1"/>
          <p:nvPr/>
        </p:nvSpPr>
        <p:spPr>
          <a:xfrm>
            <a:off x="8478078" y="254835"/>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pic>
        <p:nvPicPr>
          <p:cNvPr id="1028" name="Picture 4" descr="Sea Water PNG Clipart​ | Gallery Yopriceville - High-Quality Free Images  and Transparent PNG Clipart">
            <a:extLst>
              <a:ext uri="{FF2B5EF4-FFF2-40B4-BE49-F238E27FC236}">
                <a16:creationId xmlns:a16="http://schemas.microsoft.com/office/drawing/2014/main" xmlns="" id="{3714BC06-5AAD-4A5A-AB02-624E8738245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xmlns=""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xmlns=""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xmlns=""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xmlns=""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xmlns=""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xmlns=""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xmlns=""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xmlns=""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xmlns="" id="{09389BC4-3C6D-4B04-A9E8-51C014C5FE2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xmlns=""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xmlns="" id="{E208CF7E-56CC-4D68-ACC9-D20EFAF2AD9D}"/>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xmlns=""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xmlns=""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xmlns=""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xmlns=""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xmlns=""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xmlns=""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xmlns=""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xmlns="" id="{09389BC4-3C6D-4B04-A9E8-51C014C5FE2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xmlns=""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xmlns=""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a16="http://schemas.microsoft.com/office/drawing/2014/main" xmlns=""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xmlns=""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xmlns=""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xmlns=""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a16="http://schemas.microsoft.com/office/drawing/2014/main" xmlns="" id="{BC83AD2F-8405-43C0-A6A4-9F982CB8587A}"/>
              </a:ext>
            </a:extLst>
          </p:cNvPr>
          <p:cNvSpPr txBox="1"/>
          <p:nvPr/>
        </p:nvSpPr>
        <p:spPr>
          <a:xfrm>
            <a:off x="3184731" y="2376177"/>
            <a:ext cx="803602"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giờ       </a:t>
            </a:r>
          </a:p>
        </p:txBody>
      </p:sp>
      <p:sp>
        <p:nvSpPr>
          <p:cNvPr id="29" name="TextBox 28">
            <a:extLst>
              <a:ext uri="{FF2B5EF4-FFF2-40B4-BE49-F238E27FC236}">
                <a16:creationId xmlns:a16="http://schemas.microsoft.com/office/drawing/2014/main" xmlns="" id="{92EE29E8-699F-4F77-95BF-53AC352ED2A0}"/>
              </a:ext>
            </a:extLst>
          </p:cNvPr>
          <p:cNvSpPr txBox="1"/>
          <p:nvPr/>
        </p:nvSpPr>
        <p:spPr>
          <a:xfrm>
            <a:off x="2081336" y="2882791"/>
            <a:ext cx="1065709"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phút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xmlns=""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xmlns=""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xmlns=""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xmlns=""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xmlns=""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xmlns=""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xmlns=""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xmlns=""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xmlns=""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xmlns=""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xmlns="" id="{5DA7BA62-26A9-4719-9B29-F49145918D00}"/>
              </a:ext>
            </a:extLst>
          </p:cNvPr>
          <p:cNvSpPr txBox="1"/>
          <p:nvPr/>
        </p:nvSpPr>
        <p:spPr>
          <a:xfrm>
            <a:off x="8934080" y="250874"/>
            <a:ext cx="4245428" cy="523220"/>
          </a:xfrm>
          <a:prstGeom prst="rect">
            <a:avLst/>
          </a:prstGeom>
          <a:noFill/>
        </p:spPr>
        <p:txBody>
          <a:bodyPr wrap="square" rtlCol="0">
            <a:spAutoFit/>
          </a:bodyPr>
          <a:lstStyle/>
          <a:p>
            <a:r>
              <a:rPr lang="en-US" sz="2800">
                <a:solidFill>
                  <a:schemeClr val="accent2">
                    <a:lumMod val="75000"/>
                  </a:schemeClr>
                </a:solidFill>
                <a:latin typeface="#9Slide07 IcielCadena" panose="02000503000000020004" pitchFamily="2" charset="0"/>
              </a:rPr>
              <a:t>vận tốc 42 km/giờ</a:t>
            </a:r>
          </a:p>
        </p:txBody>
      </p:sp>
      <p:sp>
        <p:nvSpPr>
          <p:cNvPr id="26" name="TextBox 25">
            <a:extLst>
              <a:ext uri="{FF2B5EF4-FFF2-40B4-BE49-F238E27FC236}">
                <a16:creationId xmlns:a16="http://schemas.microsoft.com/office/drawing/2014/main" xmlns="" id="{67234B3E-EC40-4582-8D20-1EC6D87050D3}"/>
              </a:ext>
            </a:extLst>
          </p:cNvPr>
          <p:cNvSpPr txBox="1"/>
          <p:nvPr/>
        </p:nvSpPr>
        <p:spPr>
          <a:xfrm>
            <a:off x="4595346" y="250220"/>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đi từ A lúc 8 giờ 20 phút</a:t>
            </a:r>
          </a:p>
        </p:txBody>
      </p:sp>
      <p:sp>
        <p:nvSpPr>
          <p:cNvPr id="27" name="TextBox 26">
            <a:extLst>
              <a:ext uri="{FF2B5EF4-FFF2-40B4-BE49-F238E27FC236}">
                <a16:creationId xmlns:a16="http://schemas.microsoft.com/office/drawing/2014/main" xmlns="" id="{9F69DB62-15C0-4110-AB0B-2606F7C29DEF}"/>
              </a:ext>
            </a:extLst>
          </p:cNvPr>
          <p:cNvSpPr txBox="1"/>
          <p:nvPr/>
        </p:nvSpPr>
        <p:spPr>
          <a:xfrm>
            <a:off x="5253318" y="890106"/>
            <a:ext cx="4775079" cy="523220"/>
          </a:xfrm>
          <a:prstGeom prst="rect">
            <a:avLst/>
          </a:prstGeom>
          <a:noFill/>
        </p:spPr>
        <p:txBody>
          <a:bodyPr wrap="square" rtlCol="0">
            <a:spAutoFit/>
          </a:bodyPr>
          <a:lstStyle/>
          <a:p>
            <a:r>
              <a:rPr lang="en-US" sz="2800">
                <a:solidFill>
                  <a:schemeClr val="accent4">
                    <a:lumMod val="60000"/>
                    <a:lumOff val="40000"/>
                  </a:schemeClr>
                </a:solidFill>
                <a:latin typeface="#9Slide07 IcielCadena" panose="02000503000000020004" pitchFamily="2" charset="0"/>
              </a:rPr>
              <a:t>Tính độ dài quãng đường AB</a:t>
            </a:r>
          </a:p>
        </p:txBody>
      </p:sp>
      <p:sp>
        <p:nvSpPr>
          <p:cNvPr id="17" name="TextBox 16">
            <a:extLst>
              <a:ext uri="{FF2B5EF4-FFF2-40B4-BE49-F238E27FC236}">
                <a16:creationId xmlns:a16="http://schemas.microsoft.com/office/drawing/2014/main" xmlns=""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đến B lúc 11 giờ</a:t>
            </a:r>
          </a:p>
        </p:txBody>
      </p:sp>
      <p:cxnSp>
        <p:nvCxnSpPr>
          <p:cNvPr id="22" name="Straight Connector 21">
            <a:extLst>
              <a:ext uri="{FF2B5EF4-FFF2-40B4-BE49-F238E27FC236}">
                <a16:creationId xmlns:a16="http://schemas.microsoft.com/office/drawing/2014/main" xmlns=""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xmlns=""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xmlns=""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xmlns=""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xmlns=""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xmlns=""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xmlns=""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xmlns=""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xmln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xmlns=""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xmlns=""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xmlns=""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a16="http://schemas.microsoft.com/office/drawing/2014/main" xmlns=""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xmlns=""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xmlns=""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xmlns=""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xmlns=""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xmlns=""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xmlns=""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xmlns=""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xmlns=""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xmlns=""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xmlns=""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xmlns=""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xmlns=""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xmlns=""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xmlns=""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xmlns=""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xmlns=""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xmlns=""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xmlns=""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xmlns=""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xmlns=""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xmlns=""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xmlns="" id="{1C719FA0-20F2-4CD6-A00A-B38E78ABBBE2}"/>
              </a:ext>
            </a:extLst>
          </p:cNvPr>
          <p:cNvGrpSpPr/>
          <p:nvPr/>
        </p:nvGrpSpPr>
        <p:grpSpPr>
          <a:xfrm>
            <a:off x="3427210" y="1901589"/>
            <a:ext cx="5459349" cy="1560986"/>
            <a:chOff x="3427210" y="1901589"/>
            <a:chExt cx="5459349" cy="1560986"/>
          </a:xfrm>
        </p:grpSpPr>
        <p:sp>
          <p:nvSpPr>
            <p:cNvPr id="7" name="Rectangle: Rounded Corners 6">
              <a:extLst>
                <a:ext uri="{FF2B5EF4-FFF2-40B4-BE49-F238E27FC236}">
                  <a16:creationId xmlns:a16="http://schemas.microsoft.com/office/drawing/2014/main" xmlns=""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xmlns=""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xmlns=""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xmlns=""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xmlns=""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xmlns=""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xmlns=""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xmlns="" id="{6F7C50ED-AF5A-479E-90C7-5C5EAF0B2BCC}"/>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xmlns=""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xmlns=""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Times New Roman" panose="02020603050405020304" pitchFamily="18" charset="0"/>
                <a:ea typeface="字魂105号-简雅黑" panose="00000500000000000000" pitchFamily="2" charset="-122"/>
                <a:cs typeface="Times New Roman" panose="02020603050405020304" pitchFamily="18" charset="0"/>
              </a:rPr>
              <a:t>	Để giải quyết </a:t>
            </a:r>
            <a:r>
              <a:rPr lang="en-US" altLang="zh-CN" sz="2400" i="1">
                <a:latin typeface="Times New Roman" panose="02020603050405020304" pitchFamily="18" charset="0"/>
                <a:ea typeface="字魂105号-简雅黑" panose="00000500000000000000" pitchFamily="2" charset="-122"/>
                <a:cs typeface="Times New Roman" panose="02020603050405020304" pitchFamily="18" charset="0"/>
              </a:rPr>
              <a:t>"khủng hoảng giao thông đô thị"</a:t>
            </a:r>
            <a:r>
              <a:rPr lang="en-US" altLang="zh-CN" sz="2400">
                <a:latin typeface="Times New Roman" panose="02020603050405020304" pitchFamily="18" charset="0"/>
                <a:ea typeface="字魂105号-简雅黑" panose="00000500000000000000" pitchFamily="2" charset="-122"/>
                <a:cs typeface="Times New Roman" panose="02020603050405020304" pitchFamily="18" charset="0"/>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a16="http://schemas.microsoft.com/office/drawing/2014/main" xmlns=""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BE2A0F1-AFA6-457C-90BB-3C96B1677C31}"/>
              </a:ext>
            </a:extLst>
          </p:cNvPr>
          <p:cNvSpPr txBox="1"/>
          <p:nvPr/>
        </p:nvSpPr>
        <p:spPr>
          <a:xfrm>
            <a:off x="266701" y="1917472"/>
            <a:ext cx="7311970" cy="971292"/>
          </a:xfrm>
          <a:prstGeom prst="rect">
            <a:avLst/>
          </a:prstGeom>
          <a:noFill/>
        </p:spPr>
        <p:txBody>
          <a:bodyPr wrap="square">
            <a:spAutoFit/>
          </a:bodyPr>
          <a:lstStyle/>
          <a:p>
            <a:pPr algn="just">
              <a:lnSpc>
                <a:spcPct val="119000"/>
              </a:lnSpc>
            </a:pPr>
            <a:r>
              <a:rPr lang="en-US" altLang="zh-CN" sz="2400">
                <a:latin typeface="Times New Roman" panose="02020603050405020304" pitchFamily="18" charset="0"/>
                <a:ea typeface="字魂105号-简雅黑" panose="00000500000000000000" pitchFamily="2" charset="-122"/>
                <a:cs typeface="Times New Roman" panose="02020603050405020304" pitchFamily="18" charset="0"/>
              </a:rPr>
              <a:t>	Đến nay đã có tuyến đường sắt Cát Linh - Hà Đông đi vào hoạt động. Tuyến đường sắt này có chiều</a:t>
            </a:r>
            <a:endParaRPr lang="zh-CN" altLang="en-US" sz="24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xmlns="" id="{B7CE8E1B-04D5-40F0-865B-74105B03B77F}"/>
              </a:ext>
            </a:extLst>
          </p:cNvPr>
          <p:cNvSpPr txBox="1"/>
          <p:nvPr/>
        </p:nvSpPr>
        <p:spPr>
          <a:xfrm>
            <a:off x="266700" y="2796700"/>
            <a:ext cx="11925299" cy="971292"/>
          </a:xfrm>
          <a:prstGeom prst="rect">
            <a:avLst/>
          </a:prstGeom>
          <a:noFill/>
        </p:spPr>
        <p:txBody>
          <a:bodyPr wrap="square">
            <a:spAutoFit/>
          </a:bodyPr>
          <a:lstStyle/>
          <a:p>
            <a:pPr>
              <a:lnSpc>
                <a:spcPct val="119000"/>
              </a:lnSpc>
            </a:pPr>
            <a:r>
              <a:rPr lang="en-US" altLang="zh-CN" sz="2400">
                <a:latin typeface="Times New Roman" panose="02020603050405020304" pitchFamily="18" charset="0"/>
                <a:ea typeface="字魂105号-简雅黑" panose="00000500000000000000" pitchFamily="2" charset="-122"/>
                <a:cs typeface="Times New Roman" panose="02020603050405020304" pitchFamily="18" charset="0"/>
              </a:rPr>
              <a:t>dài 13km và thời gian tàu cao tốc lưu thông trên tuyến đường này là 24 phút. Hỏi đoàn tàu chạy với vận tốc trung bình là bao nhiêu km/giờ?</a:t>
            </a:r>
            <a:endParaRPr lang="en-US" sz="240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xmlns=""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Vận tốc trung bình của đoàn tàu là:</a:t>
                </a:r>
              </a:p>
              <a:p>
                <a:pPr algn="ctr"/>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 (km/giờ)</a:t>
                </a:r>
              </a:p>
              <a:p>
                <a:pPr algn="r"/>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 km/giờ</a:t>
                </a:r>
              </a:p>
            </p:txBody>
          </p:sp>
        </mc:Choice>
        <mc:Fallback>
          <p:sp>
            <p:nvSpPr>
              <p:cNvPr id="5" name="Rectangle 4">
                <a:extLst>
                  <a:ext uri="{FF2B5EF4-FFF2-40B4-BE49-F238E27FC236}">
                    <a16:creationId xmlns:a16="http://schemas.microsoft.com/office/drawing/2014/main" xmlns:a14="http://schemas.microsoft.com/office/drawing/2010/main" xmlns=""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blipFill rotWithShape="0">
                <a:blip r:embed="rId5"/>
                <a:stretch>
                  <a:fillRect r="-867"/>
                </a:stretch>
              </a:blipFill>
              <a:ln w="38100" cmpd="sng">
                <a:solidFill>
                  <a:srgbClr val="002060"/>
                </a:solidFill>
                <a:prstDash val="dash"/>
                <a:extLst>
                  <a:ext uri="{C807C97D-BFC1-408E-A445-0C87EB9F89A2}">
                    <ask:lineSketchStyleProps xmlns:ask="http://schemas.microsoft.com/office/drawing/2018/sketchyshapes" xmlns:a14="http://schemas.microsoft.com/office/drawing/2010/main" xmlns="" sd="3626296200">
                      <a:prstGeom prst="rect">
                        <a:avLst/>
                      </a:pr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xmlns=""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xmlns=""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rPr>
              <a:t>Bài giải</a:t>
            </a:r>
            <a:endParaRPr lang="zh-CN" altLang="en-US" sz="3200" b="1" dirty="0">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pic>
        <p:nvPicPr>
          <p:cNvPr id="16" name="Picture 15">
            <a:extLst>
              <a:ext uri="{FF2B5EF4-FFF2-40B4-BE49-F238E27FC236}">
                <a16:creationId xmlns:a16="http://schemas.microsoft.com/office/drawing/2014/main" xmlns=""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xmlns=""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Cách giải bên </a:t>
            </a:r>
            <a:r>
              <a:rPr lang="en-US" sz="3600">
                <a:solidFill>
                  <a:srgbClr val="00B050"/>
                </a:solidFill>
                <a:latin typeface="Times New Roman" panose="02020603050405020304" pitchFamily="18" charset="0"/>
                <a:cs typeface="Times New Roman" panose="02020603050405020304" pitchFamily="18" charset="0"/>
              </a:rPr>
              <a:t>đúng</a:t>
            </a:r>
            <a:r>
              <a:rPr lang="en-US" sz="3600">
                <a:latin typeface="Times New Roman" panose="02020603050405020304" pitchFamily="18" charset="0"/>
                <a:cs typeface="Times New Roman" panose="02020603050405020304" pitchFamily="18" charset="0"/>
              </a:rPr>
              <a:t> hay </a:t>
            </a:r>
            <a:r>
              <a:rPr lang="en-US" sz="3600">
                <a:solidFill>
                  <a:srgbClr val="FF0000"/>
                </a:solidFill>
                <a:latin typeface="Times New Roman" panose="02020603050405020304" pitchFamily="18" charset="0"/>
                <a:cs typeface="Times New Roman" panose="02020603050405020304" pitchFamily="18" charset="0"/>
              </a:rPr>
              <a:t>sai </a:t>
            </a:r>
            <a:r>
              <a:rPr lang="en-US" sz="3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xmlns=""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Để</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giải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quyết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khủng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hoảng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giao</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thông</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đô</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i="1" dirty="0" err="1">
                <a:latin typeface="Times New Roman" panose="02020603050405020304" pitchFamily="18" charset="0"/>
                <a:ea typeface="字魂105号-简雅黑" panose="00000500000000000000" pitchFamily="2" charset="-122"/>
                <a:cs typeface="Times New Roman" panose="02020603050405020304" pitchFamily="18" charset="0"/>
              </a:rPr>
              <a:t>thị</a:t>
            </a:r>
            <a:r>
              <a:rPr lang="en-US" altLang="zh-CN" sz="2400" i="1" dirty="0">
                <a:latin typeface="Times New Roman" panose="02020603050405020304" pitchFamily="18" charset="0"/>
                <a:ea typeface="字魂105号-简雅黑" panose="00000500000000000000" pitchFamily="2" charset="-122"/>
                <a:cs typeface="Times New Roman" panose="02020603050405020304" pitchFamily="18" charset="0"/>
              </a:rPr>
              <a: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thành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phố</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Nội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đã</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đang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xây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dựng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một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mạng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lưới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5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tuyến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sắt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trên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cao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dự</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kiến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hoàn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thành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năm</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2030. </a:t>
            </a:r>
          </a:p>
        </p:txBody>
      </p:sp>
      <p:sp>
        <p:nvSpPr>
          <p:cNvPr id="15" name="Oval 14">
            <a:extLst>
              <a:ext uri="{FF2B5EF4-FFF2-40B4-BE49-F238E27FC236}">
                <a16:creationId xmlns:a16="http://schemas.microsoft.com/office/drawing/2014/main" xmlns=""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xmlns=""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6" name="Picture 2" descr="125 Cartoon Of A Monorail Illustrations &amp;amp; Clip Art - iStock">
            <a:extLst>
              <a:ext uri="{FF2B5EF4-FFF2-40B4-BE49-F238E27FC236}">
                <a16:creationId xmlns:a16="http://schemas.microsoft.com/office/drawing/2014/main" xmlns=""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FBE2A0F1-AFA6-457C-90BB-3C96B1677C31}"/>
              </a:ext>
            </a:extLst>
          </p:cNvPr>
          <p:cNvSpPr txBox="1"/>
          <p:nvPr/>
        </p:nvSpPr>
        <p:spPr>
          <a:xfrm>
            <a:off x="266701" y="1917472"/>
            <a:ext cx="7311970" cy="971292"/>
          </a:xfrm>
          <a:prstGeom prst="rect">
            <a:avLst/>
          </a:prstGeom>
          <a:noFill/>
        </p:spPr>
        <p:txBody>
          <a:bodyPr wrap="square">
            <a:spAutoFit/>
          </a:bodyPr>
          <a:lstStyle/>
          <a:p>
            <a:pPr algn="just">
              <a:lnSpc>
                <a:spcPct val="119000"/>
              </a:lnSpc>
            </a:pPr>
            <a:r>
              <a:rPr lang="en-US" altLang="zh-CN" sz="2400">
                <a:latin typeface="Times New Roman" panose="02020603050405020304" pitchFamily="18" charset="0"/>
                <a:ea typeface="字魂105号-简雅黑" panose="00000500000000000000" pitchFamily="2" charset="-122"/>
                <a:cs typeface="Times New Roman" panose="02020603050405020304" pitchFamily="18" charset="0"/>
              </a:rPr>
              <a:t>	Đến nay đã có tuyến đường sắt Cát Linh - Hà Đông đi vào hoạt động. Tuyến đường sắt này có chiều</a:t>
            </a:r>
            <a:endParaRPr lang="zh-CN" altLang="en-US" sz="24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xmlns="" id="{B7CE8E1B-04D5-40F0-865B-74105B03B77F}"/>
              </a:ext>
            </a:extLst>
          </p:cNvPr>
          <p:cNvSpPr txBox="1"/>
          <p:nvPr/>
        </p:nvSpPr>
        <p:spPr>
          <a:xfrm>
            <a:off x="266700" y="2796700"/>
            <a:ext cx="11925299" cy="971292"/>
          </a:xfrm>
          <a:prstGeom prst="rect">
            <a:avLst/>
          </a:prstGeom>
          <a:solidFill>
            <a:schemeClr val="bg1"/>
          </a:solidFill>
        </p:spPr>
        <p:txBody>
          <a:bodyPr wrap="square">
            <a:spAutoFit/>
          </a:bodyPr>
          <a:lstStyle/>
          <a:p>
            <a:pPr>
              <a:lnSpc>
                <a:spcPct val="119000"/>
              </a:lnSpc>
            </a:pP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dài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13km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tàu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cao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lưu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thông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trên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tuyến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này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24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phút</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Hỏi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đoàn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tàu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chạy</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với</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trung</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bình</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là</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bao</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nhiêu</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 km/</a:t>
            </a:r>
            <a:r>
              <a:rPr lang="en-US" altLang="zh-CN" sz="2400" dirty="0" err="1">
                <a:latin typeface="Times New Roman" panose="02020603050405020304" pitchFamily="18" charset="0"/>
                <a:ea typeface="字魂105号-简雅黑" panose="00000500000000000000" pitchFamily="2" charset="-122"/>
                <a:cs typeface="Times New Roman" panose="02020603050405020304" pitchFamily="18" charset="0"/>
              </a:rPr>
              <a:t>giờ</a:t>
            </a:r>
            <a:r>
              <a:rPr lang="en-US" altLang="zh-CN" sz="24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xmln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endParaRPr>
          </a:p>
          <a:p>
            <a:pPr algn="ctr"/>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Đổi: 24 phút = 0,4 giờ</a:t>
            </a:r>
          </a:p>
          <a:p>
            <a:pPr algn="ctr"/>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Vận tốc trung bình của đoàn tàu là:</a:t>
            </a:r>
          </a:p>
          <a:p>
            <a:pPr algn="ctr"/>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13 : 0,4 = 32,5 (km/giờ)</a:t>
            </a:r>
          </a:p>
          <a:p>
            <a:pPr algn="ctr"/>
            <a:r>
              <a:rPr lang="en-US" sz="2400">
                <a:solidFill>
                  <a:srgbClr val="A40B5D"/>
                </a:solidFill>
                <a:latin typeface="Times New Roman" panose="02020603050405020304" pitchFamily="18" charset="0"/>
                <a:ea typeface="Cambria" panose="02040503050406030204" pitchFamily="18" charset="0"/>
                <a:cs typeface="Times New Roman" panose="02020603050405020304" pitchFamily="18" charset="0"/>
              </a:rPr>
              <a:t>		Đáp số: 32,5 km/giờ</a:t>
            </a:r>
          </a:p>
        </p:txBody>
      </p:sp>
      <p:sp>
        <p:nvSpPr>
          <p:cNvPr id="11" name="矩形: 圆角 10">
            <a:extLst>
              <a:ext uri="{FF2B5EF4-FFF2-40B4-BE49-F238E27FC236}">
                <a16:creationId xmlns:a16="http://schemas.microsoft.com/office/drawing/2014/main" xmlns=""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xmlns=""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rPr>
              <a:t>Bài giải</a:t>
            </a:r>
            <a:endParaRPr lang="zh-CN" altLang="en-US" sz="3200" b="1" dirty="0">
              <a:solidFill>
                <a:schemeClr val="bg2"/>
              </a:solidFill>
              <a:effectLst>
                <a:outerShdw blurRad="38100" dist="38100" dir="2700000" algn="tl">
                  <a:srgbClr val="000000">
                    <a:alpha val="43137"/>
                  </a:srgb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pic>
        <p:nvPicPr>
          <p:cNvPr id="3" name="Picture 2">
            <a:extLst>
              <a:ext uri="{FF2B5EF4-FFF2-40B4-BE49-F238E27FC236}">
                <a16:creationId xmlns:a16="http://schemas.microsoft.com/office/drawing/2014/main" xmlns="" id="{194AEA96-9A8E-460F-9718-4D2D46FBEC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xmlns=""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Times New Roman" panose="02020603050405020304" pitchFamily="18" charset="0"/>
                <a:ea typeface="Cambria" panose="02040503050406030204" pitchFamily="18" charset="0"/>
                <a:cs typeface="Times New Roman" panose="02020603050405020304" pitchFamily="18" charset="0"/>
              </a:rPr>
              <a:t>Tóm tắt:</a:t>
            </a:r>
          </a:p>
          <a:p>
            <a:r>
              <a:rPr lang="en-US" sz="2600">
                <a:latin typeface="Times New Roman" panose="02020603050405020304" pitchFamily="18" charset="0"/>
                <a:ea typeface="Cambria" panose="02040503050406030204" pitchFamily="18" charset="0"/>
                <a:cs typeface="Times New Roman" panose="02020603050405020304" pitchFamily="18" charset="0"/>
              </a:rPr>
              <a:t>	s = 13 km</a:t>
            </a:r>
          </a:p>
          <a:p>
            <a:r>
              <a:rPr lang="en-US" sz="2600">
                <a:latin typeface="Times New Roman" panose="02020603050405020304" pitchFamily="18" charset="0"/>
                <a:ea typeface="Cambria" panose="02040503050406030204" pitchFamily="18" charset="0"/>
                <a:cs typeface="Times New Roman" panose="02020603050405020304" pitchFamily="18" charset="0"/>
              </a:rPr>
              <a:t>	t = 24 phút</a:t>
            </a:r>
          </a:p>
          <a:p>
            <a:r>
              <a:rPr lang="en-US" sz="2600">
                <a:latin typeface="Times New Roman" panose="02020603050405020304" pitchFamily="18" charset="0"/>
                <a:ea typeface="Cambria" panose="02040503050406030204" pitchFamily="18" charset="0"/>
                <a:cs typeface="Times New Roman" panose="020206030504050203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12" name="矩形: 圆角 11">
            <a:extLst>
              <a:ext uri="{FF2B5EF4-FFF2-40B4-BE49-F238E27FC236}">
                <a16:creationId xmlns:a16="http://schemas.microsoft.com/office/drawing/2014/main" xmlns="" id="{1F897EC5-9522-4F4E-8BF9-2C18924FBD23}"/>
              </a:ext>
            </a:extLst>
          </p:cNvPr>
          <p:cNvSpPr/>
          <p:nvPr/>
        </p:nvSpPr>
        <p:spPr>
          <a:xfrm>
            <a:off x="3042882" y="1621540"/>
            <a:ext cx="6954123" cy="4424646"/>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xmlns=""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KIẾN THỨC CẦN NHỚ</a:t>
            </a:r>
            <a:endParaRPr lang="zh-CN" altLang="en-US" sz="48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xmlns="" id="{4A9278EF-9D7D-46F6-87A4-6480CC23BAEC}"/>
              </a:ext>
            </a:extLst>
          </p:cNvPr>
          <p:cNvSpPr txBox="1"/>
          <p:nvPr/>
        </p:nvSpPr>
        <p:spPr>
          <a:xfrm>
            <a:off x="3344903" y="1988770"/>
            <a:ext cx="6350080" cy="1938992"/>
          </a:xfrm>
          <a:prstGeom prst="rect">
            <a:avLst/>
          </a:prstGeom>
          <a:noFill/>
        </p:spPr>
        <p:txBody>
          <a:bodyPr wrap="square" rtlCol="0">
            <a:spAutoFit/>
          </a:bodyPr>
          <a:lstStyle/>
          <a:p>
            <a:pPr algn="just"/>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Muốn</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tính</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ta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lấy</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chia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cho</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40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40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40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grpSp>
        <p:nvGrpSpPr>
          <p:cNvPr id="21" name="Group 20">
            <a:extLst>
              <a:ext uri="{FF2B5EF4-FFF2-40B4-BE49-F238E27FC236}">
                <a16:creationId xmlns:a16="http://schemas.microsoft.com/office/drawing/2014/main" xmlns=""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xmlns="" id="{7679655D-5F68-454D-A91E-D0FB38F8E553}"/>
                </a:ext>
              </a:extLst>
            </p:cNvPr>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xmlns=""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xmlns=""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xmlns=""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xmlns=""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xmlns="" id="{1368763E-AE23-44BB-9997-EC3D681BC3C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xmlns="" id="{2FDA2FA0-7C5F-49E9-9E0E-E195FA3CF5E0}"/>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368603" y="4820083"/>
              <a:ext cx="769969" cy="536645"/>
            </a:xfrm>
            <a:prstGeom prst="rect">
              <a:avLst/>
            </a:prstGeom>
          </p:spPr>
        </p:pic>
      </p:grpSp>
      <p:sp>
        <p:nvSpPr>
          <p:cNvPr id="23" name="文本框 3">
            <a:extLst>
              <a:ext uri="{FF2B5EF4-FFF2-40B4-BE49-F238E27FC236}">
                <a16:creationId xmlns:a16="http://schemas.microsoft.com/office/drawing/2014/main" xmlns="" id="{906E578E-C05D-430E-80C4-FA7282D1C138}"/>
              </a:ext>
            </a:extLst>
          </p:cNvPr>
          <p:cNvSpPr txBox="1"/>
          <p:nvPr/>
        </p:nvSpPr>
        <p:spPr>
          <a:xfrm>
            <a:off x="3554711" y="5133689"/>
            <a:ext cx="6579717" cy="523220"/>
          </a:xfrm>
          <a:prstGeom prst="rect">
            <a:avLst/>
          </a:prstGeom>
          <a:noFill/>
        </p:spPr>
        <p:txBody>
          <a:bodyPr wrap="square" rtlCol="0">
            <a:spAutoFit/>
          </a:bodyPr>
          <a:lstStyle/>
          <a:p>
            <a:pPr algn="just"/>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(v: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tốc</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s: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thời</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800" dirty="0" err="1">
                <a:latin typeface="Times New Roman" panose="02020603050405020304" pitchFamily="18" charset="0"/>
                <a:ea typeface="字魂105号-简雅黑" panose="00000500000000000000" pitchFamily="2" charset="-122"/>
                <a:cs typeface="Times New Roman" panose="02020603050405020304" pitchFamily="18" charset="0"/>
              </a:rPr>
              <a:t>gian</a:t>
            </a:r>
            <a:r>
              <a:rPr lang="en-US" altLang="zh-CN" sz="28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28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xmlns=""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KHÁM PHÁ</a:t>
            </a:r>
            <a:endParaRPr lang="zh-CN" altLang="en-US" sz="72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xmlns=""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Times New Roman" panose="02020603050405020304" pitchFamily="18" charset="0"/>
                <a:ea typeface="字魂105号-简雅黑" panose="00000500000000000000" pitchFamily="2" charset="-122"/>
                <a:cs typeface="Times New Roman" panose="02020603050405020304" pitchFamily="18" charset="0"/>
              </a:rPr>
              <a:t>2</a:t>
            </a:r>
            <a:endParaRPr lang="zh-CN" altLang="en-US" sz="7200" b="1" dirty="0">
              <a:effectLst>
                <a:outerShdw blurRad="25400" dist="25400" dir="2700000" algn="tl" rotWithShape="0">
                  <a:prstClr val="black">
                    <a:alpha val="40000"/>
                  </a:prstClr>
                </a:outerShdw>
              </a:effectLst>
              <a:latin typeface="Times New Roman" panose="02020603050405020304" pitchFamily="18" charset="0"/>
              <a:ea typeface="字魂105号-简雅黑"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xmlns=""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xmlns=""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rPr>
              <a:t>MỤC TIÊU</a:t>
            </a:r>
            <a:endParaRPr lang="zh-CN" altLang="en-US" sz="5400" dirty="0">
              <a:effectLst>
                <a:outerShdw blurRad="25400" dist="25400" dir="2700000" algn="tl" rotWithShape="0">
                  <a:prstClr val="black">
                    <a:alpha val="40000"/>
                  </a:prstClr>
                </a:outerShdw>
              </a:effectLst>
              <a:latin typeface="Times New Roman" panose="02020603050405020304" pitchFamily="18" charset="0"/>
              <a:ea typeface="字魂164号-方悦黑" panose="00000500000000000000"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xmlns=""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xmlns="" id="{A1BA2DFB-4284-4A47-B576-50D6B6D1A6AA}"/>
              </a:ext>
            </a:extLst>
          </p:cNvPr>
          <p:cNvSpPr txBox="1"/>
          <p:nvPr/>
        </p:nvSpPr>
        <p:spPr>
          <a:xfrm>
            <a:off x="5188712" y="2171797"/>
            <a:ext cx="3536834" cy="3914918"/>
          </a:xfrm>
          <a:prstGeom prst="rect">
            <a:avLst/>
          </a:prstGeom>
          <a:noFill/>
        </p:spPr>
        <p:txBody>
          <a:bodyPr wrap="square" rtlCol="0">
            <a:spAutoFit/>
          </a:bodyPr>
          <a:lstStyle/>
          <a:p>
            <a:pPr marL="342900" indent="-342900">
              <a:lnSpc>
                <a:spcPct val="115000"/>
              </a:lnSpc>
              <a:buFont typeface="Arial" panose="020B0604020202020204" pitchFamily="34" charset="0"/>
              <a:buChar char="•"/>
            </a:pP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Trình</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bày</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được</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quy</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tắc</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và</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công</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thức</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tính</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đi</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được</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của</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một</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chuyển</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động</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đều</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a:t>
            </a:r>
            <a:r>
              <a:rPr lang="zh-CN" altLang="en-US" sz="3600" dirty="0">
                <a:latin typeface="Times New Roman" panose="02020603050405020304" pitchFamily="18" charset="0"/>
                <a:ea typeface="字魂105号-简雅黑" panose="00000500000000000000" pitchFamily="2" charset="-122"/>
                <a:cs typeface="Times New Roman" panose="02020603050405020304" pitchFamily="18" charset="0"/>
              </a:rPr>
              <a:t> </a:t>
            </a:r>
          </a:p>
        </p:txBody>
      </p:sp>
      <p:sp>
        <p:nvSpPr>
          <p:cNvPr id="9" name="文本框 8">
            <a:extLst>
              <a:ext uri="{FF2B5EF4-FFF2-40B4-BE49-F238E27FC236}">
                <a16:creationId xmlns:a16="http://schemas.microsoft.com/office/drawing/2014/main" xmlns="" id="{E436A51B-7E29-4C2D-8673-D07F70FF195C}"/>
              </a:ext>
            </a:extLst>
          </p:cNvPr>
          <p:cNvSpPr txBox="1"/>
          <p:nvPr/>
        </p:nvSpPr>
        <p:spPr>
          <a:xfrm>
            <a:off x="9052560" y="2171797"/>
            <a:ext cx="3124152" cy="3277820"/>
          </a:xfrm>
          <a:prstGeom prst="rect">
            <a:avLst/>
          </a:prstGeom>
          <a:noFill/>
        </p:spPr>
        <p:txBody>
          <a:bodyPr wrap="square" rtlCol="0">
            <a:spAutoFit/>
          </a:bodyPr>
          <a:lstStyle/>
          <a:p>
            <a:pPr marL="342900" indent="-342900">
              <a:lnSpc>
                <a:spcPct val="115000"/>
              </a:lnSpc>
              <a:buFont typeface="Arial" panose="020B0604020202020204" pitchFamily="34" charset="0"/>
              <a:buChar char="•"/>
            </a:pP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Vận</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dụng</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để</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tính</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quãng</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đường</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trong</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những</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bài</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toán</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cụ</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3600" dirty="0" err="1">
                <a:latin typeface="Times New Roman" panose="02020603050405020304" pitchFamily="18" charset="0"/>
                <a:ea typeface="字魂105号-简雅黑" panose="00000500000000000000" pitchFamily="2" charset="-122"/>
                <a:cs typeface="Times New Roman" panose="02020603050405020304" pitchFamily="18" charset="0"/>
              </a:rPr>
              <a:t>thể</a:t>
            </a:r>
            <a:r>
              <a:rPr lang="en-US" altLang="zh-CN" sz="3600" dirty="0">
                <a:latin typeface="Times New Roman" panose="02020603050405020304" pitchFamily="18" charset="0"/>
                <a:ea typeface="字魂105号-简雅黑" panose="00000500000000000000" pitchFamily="2" charset="-122"/>
                <a:cs typeface="Times New Roman" panose="02020603050405020304" pitchFamily="18" charset="0"/>
              </a:rPr>
              <a:t>.</a:t>
            </a:r>
            <a:endParaRPr lang="zh-CN" altLang="en-US" sz="3600" dirty="0">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2" name="矩形: 圆角 11">
            <a:extLst>
              <a:ext uri="{FF2B5EF4-FFF2-40B4-BE49-F238E27FC236}">
                <a16:creationId xmlns:a16="http://schemas.microsoft.com/office/drawing/2014/main" xmlns=""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xmlns=""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xmlns="" id="{DCDFB13D-9FFB-44A7-927F-FAF579C06A97}"/>
              </a:ext>
            </a:extLst>
          </p:cNvPr>
          <p:cNvSpPr txBox="1"/>
          <p:nvPr/>
        </p:nvSpPr>
        <p:spPr>
          <a:xfrm>
            <a:off x="540389" y="644556"/>
            <a:ext cx="1946366"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Bài toán 1</a:t>
            </a:r>
          </a:p>
        </p:txBody>
      </p:sp>
      <p:pic>
        <p:nvPicPr>
          <p:cNvPr id="5" name="图片 8">
            <a:extLst>
              <a:ext uri="{FF2B5EF4-FFF2-40B4-BE49-F238E27FC236}">
                <a16:creationId xmlns:a16="http://schemas.microsoft.com/office/drawing/2014/main" xmlns=""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xmlns=""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xmlns="" id="{CACAF152-A922-456B-9352-A0FBAAF27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xmlns=""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Tóm tắt: </a:t>
            </a:r>
          </a:p>
        </p:txBody>
      </p:sp>
      <p:sp>
        <p:nvSpPr>
          <p:cNvPr id="13" name="TextBox 12">
            <a:extLst>
              <a:ext uri="{FF2B5EF4-FFF2-40B4-BE49-F238E27FC236}">
                <a16:creationId xmlns:a16="http://schemas.microsoft.com/office/drawing/2014/main" xmlns=""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Times New Roman" panose="02020603050405020304" pitchFamily="18" charset="0"/>
                <a:cs typeface="Times New Roman" panose="02020603050405020304" pitchFamily="18" charset="0"/>
              </a:rPr>
              <a:t>4 giờ</a:t>
            </a:r>
          </a:p>
        </p:txBody>
      </p:sp>
      <p:sp>
        <p:nvSpPr>
          <p:cNvPr id="14" name="TextBox 13">
            <a:extLst>
              <a:ext uri="{FF2B5EF4-FFF2-40B4-BE49-F238E27FC236}">
                <a16:creationId xmlns:a16="http://schemas.microsoft.com/office/drawing/2014/main" xmlns="" id="{AFB8EDBF-0065-44BF-B83B-0F4544A0BEFC}"/>
              </a:ext>
            </a:extLst>
          </p:cNvPr>
          <p:cNvSpPr txBox="1"/>
          <p:nvPr/>
        </p:nvSpPr>
        <p:spPr>
          <a:xfrm>
            <a:off x="4973970" y="368143"/>
            <a:ext cx="2581634"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t = 4 giờ</a:t>
            </a:r>
          </a:p>
        </p:txBody>
      </p:sp>
      <p:sp>
        <p:nvSpPr>
          <p:cNvPr id="15" name="TextBox 14">
            <a:extLst>
              <a:ext uri="{FF2B5EF4-FFF2-40B4-BE49-F238E27FC236}">
                <a16:creationId xmlns:a16="http://schemas.microsoft.com/office/drawing/2014/main" xmlns=""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v = 42,5 km/giờ</a:t>
            </a:r>
          </a:p>
        </p:txBody>
      </p:sp>
      <p:sp>
        <p:nvSpPr>
          <p:cNvPr id="16" name="TextBox 15">
            <a:extLst>
              <a:ext uri="{FF2B5EF4-FFF2-40B4-BE49-F238E27FC236}">
                <a16:creationId xmlns:a16="http://schemas.microsoft.com/office/drawing/2014/main" xmlns=""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Times New Roman" panose="02020603050405020304" pitchFamily="18" charset="0"/>
                <a:cs typeface="Times New Roman" panose="02020603050405020304" pitchFamily="18" charset="0"/>
              </a:rPr>
              <a:t>quãng đường đi được</a:t>
            </a:r>
          </a:p>
        </p:txBody>
      </p:sp>
      <p:sp>
        <p:nvSpPr>
          <p:cNvPr id="17" name="TextBox 16">
            <a:extLst>
              <a:ext uri="{FF2B5EF4-FFF2-40B4-BE49-F238E27FC236}">
                <a16:creationId xmlns:a16="http://schemas.microsoft.com/office/drawing/2014/main" xmlns="" id="{181CE2B2-BFA1-4153-BC8F-0AF10AF2DC85}"/>
              </a:ext>
            </a:extLst>
          </p:cNvPr>
          <p:cNvSpPr txBox="1"/>
          <p:nvPr/>
        </p:nvSpPr>
        <p:spPr>
          <a:xfrm>
            <a:off x="6920285" y="340230"/>
            <a:ext cx="5481588" cy="523220"/>
          </a:xfrm>
          <a:prstGeom prst="rect">
            <a:avLst/>
          </a:prstGeom>
          <a:noFill/>
        </p:spPr>
        <p:txBody>
          <a:bodyPr wrap="square" rtlCol="0">
            <a:spAutoFit/>
          </a:bodyPr>
          <a:lstStyle/>
          <a:p>
            <a:r>
              <a:rPr lang="en-US" sz="2800">
                <a:solidFill>
                  <a:srgbClr val="FDE9E0"/>
                </a:solidFill>
                <a:latin typeface="Times New Roman" panose="02020603050405020304" pitchFamily="18" charset="0"/>
                <a:cs typeface="Times New Roman" panose="02020603050405020304" pitchFamily="18" charset="0"/>
              </a:rPr>
              <a:t>vận tốc 42,5 km/giờ</a:t>
            </a:r>
          </a:p>
        </p:txBody>
      </p:sp>
      <p:sp>
        <p:nvSpPr>
          <p:cNvPr id="18" name="TextBox 17">
            <a:extLst>
              <a:ext uri="{FF2B5EF4-FFF2-40B4-BE49-F238E27FC236}">
                <a16:creationId xmlns:a16="http://schemas.microsoft.com/office/drawing/2014/main" xmlns="" id="{8ECA62C6-F9AE-43B5-89AC-2EC0238566F3}"/>
              </a:ext>
            </a:extLst>
          </p:cNvPr>
          <p:cNvSpPr txBox="1"/>
          <p:nvPr/>
        </p:nvSpPr>
        <p:spPr>
          <a:xfrm>
            <a:off x="3359561" y="748507"/>
            <a:ext cx="3458564" cy="523220"/>
          </a:xfrm>
          <a:prstGeom prst="rect">
            <a:avLst/>
          </a:prstGeom>
          <a:noFill/>
        </p:spPr>
        <p:txBody>
          <a:bodyPr wrap="square" rtlCol="0">
            <a:spAutoFit/>
          </a:bodyPr>
          <a:lstStyle/>
          <a:p>
            <a:r>
              <a:rPr lang="en-US" sz="2800">
                <a:solidFill>
                  <a:srgbClr val="002060"/>
                </a:solidFill>
                <a:latin typeface="Times New Roman" panose="02020603050405020304" pitchFamily="18" charset="0"/>
                <a:cs typeface="Times New Roman" panose="02020603050405020304" pitchFamily="18" charset="0"/>
              </a:rPr>
              <a:t>s = ... ?</a:t>
            </a:r>
          </a:p>
        </p:txBody>
      </p:sp>
      <p:pic>
        <p:nvPicPr>
          <p:cNvPr id="24" name="Picture 23">
            <a:extLst>
              <a:ext uri="{FF2B5EF4-FFF2-40B4-BE49-F238E27FC236}">
                <a16:creationId xmlns:a16="http://schemas.microsoft.com/office/drawing/2014/main" xmlns=""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xmlns="" id="{EB8CED68-2117-43FA-A4C7-D5AF2BA64DD2}"/>
              </a:ext>
            </a:extLst>
          </p:cNvPr>
          <p:cNvSpPr txBox="1"/>
          <p:nvPr/>
        </p:nvSpPr>
        <p:spPr>
          <a:xfrm>
            <a:off x="5321166" y="2225667"/>
            <a:ext cx="5499462"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Vận tốc v = 42,5 km/giờ cho biết điều gì?</a:t>
            </a:r>
          </a:p>
        </p:txBody>
      </p:sp>
      <p:pic>
        <p:nvPicPr>
          <p:cNvPr id="26" name="Picture 25">
            <a:extLst>
              <a:ext uri="{FF2B5EF4-FFF2-40B4-BE49-F238E27FC236}">
                <a16:creationId xmlns:a16="http://schemas.microsoft.com/office/drawing/2014/main" xmlns=""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xmlns="" id="{51C272E3-9EC3-4663-956E-8DCD1B8DF093}"/>
              </a:ext>
            </a:extLst>
          </p:cNvPr>
          <p:cNvSpPr txBox="1"/>
          <p:nvPr/>
        </p:nvSpPr>
        <p:spPr>
          <a:xfrm>
            <a:off x="6558425" y="3561983"/>
            <a:ext cx="5108264"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xmlns=""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xmlns=""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xmlns=""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Times New Roman" panose="02020603050405020304" pitchFamily="18" charset="0"/>
                <a:cs typeface="Times New Roman" panose="02020603050405020304" pitchFamily="18" charset="0"/>
              </a:rPr>
              <a:t>42,5 km</a:t>
            </a:r>
          </a:p>
        </p:txBody>
      </p:sp>
      <p:pic>
        <p:nvPicPr>
          <p:cNvPr id="50" name="Picture 49">
            <a:extLst>
              <a:ext uri="{FF2B5EF4-FFF2-40B4-BE49-F238E27FC236}">
                <a16:creationId xmlns:a16="http://schemas.microsoft.com/office/drawing/2014/main" xmlns=""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a16="http://schemas.microsoft.com/office/drawing/2014/main" xmlns="" id="{B1104675-3D2A-460E-A3E2-64307B27E56B}"/>
              </a:ext>
            </a:extLst>
          </p:cNvPr>
          <p:cNvSpPr txBox="1"/>
          <p:nvPr/>
        </p:nvSpPr>
        <p:spPr>
          <a:xfrm>
            <a:off x="5409476" y="2013121"/>
            <a:ext cx="5499462"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Muốn tính quãng đường ô tô đi được trong 4 giờ ta làm như thế nào? </a:t>
            </a:r>
          </a:p>
        </p:txBody>
      </p:sp>
      <p:pic>
        <p:nvPicPr>
          <p:cNvPr id="52" name="Picture 51">
            <a:extLst>
              <a:ext uri="{FF2B5EF4-FFF2-40B4-BE49-F238E27FC236}">
                <a16:creationId xmlns:a16="http://schemas.microsoft.com/office/drawing/2014/main" xmlns=""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xmlns="" id="{25CB54C3-288F-42F9-B779-286166652EB3}"/>
              </a:ext>
            </a:extLst>
          </p:cNvPr>
          <p:cNvSpPr txBox="1"/>
          <p:nvPr/>
        </p:nvSpPr>
        <p:spPr>
          <a:xfrm>
            <a:off x="6514194" y="3464759"/>
            <a:ext cx="5108264"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xmlns=""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xmlns=""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3364</TotalTime>
  <Words>1633</Words>
  <Application>Microsoft Office PowerPoint</Application>
  <PresentationFormat>Widescreen</PresentationFormat>
  <Paragraphs>239</Paragraphs>
  <Slides>25</Slides>
  <Notes>24</Notes>
  <HiddenSlides>0</HiddenSlides>
  <MMClips>1</MMClips>
  <ScaleCrop>false</ScaleCrop>
  <HeadingPairs>
    <vt:vector size="6" baseType="variant">
      <vt:variant>
        <vt:lpstr>Fonts Used</vt:lpstr>
      </vt:variant>
      <vt:variant>
        <vt:i4>29</vt:i4>
      </vt:variant>
      <vt:variant>
        <vt:lpstr>Theme</vt:lpstr>
      </vt:variant>
      <vt:variant>
        <vt:i4>1</vt:i4>
      </vt:variant>
      <vt:variant>
        <vt:lpstr>Slide Titles</vt:lpstr>
      </vt:variant>
      <vt:variant>
        <vt:i4>25</vt:i4>
      </vt:variant>
    </vt:vector>
  </HeadingPairs>
  <TitlesOfParts>
    <vt:vector size="55" baseType="lpstr">
      <vt:lpstr>#9Slide01 Noi dung ngan</vt:lpstr>
      <vt:lpstr>#9Slide01 Tieu de ngan</vt:lpstr>
      <vt:lpstr>#9Slide02 Noi dung dai</vt:lpstr>
      <vt:lpstr>#9Slide02 Noi dung rat dai</vt:lpstr>
      <vt:lpstr>#9Slide02 Tieu de dai</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Jokerman</vt:lpstr>
      <vt:lpstr>SVN-Poky's</vt:lpstr>
      <vt:lpstr>Times New Roman</vt:lpstr>
      <vt:lpstr>UTM Billhead 1910</vt:lpstr>
      <vt:lpstr>字魂105号-简雅黑</vt:lpstr>
      <vt:lpstr>字魂164号-方悦黑</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Admin</cp:lastModifiedBy>
  <cp:revision>58</cp:revision>
  <dcterms:created xsi:type="dcterms:W3CDTF">2020-06-10T16:06:53Z</dcterms:created>
  <dcterms:modified xsi:type="dcterms:W3CDTF">2022-03-16T16:11:08Z</dcterms:modified>
  <cp:category>9Slide.vn</cp:category>
</cp:coreProperties>
</file>