
<file path=[Content_Types].xml><?xml version="1.0" encoding="utf-8"?>
<Types xmlns="http://schemas.openxmlformats.org/package/2006/content-types">
  <Default Extension="MP3" ContentType="audio/mpeg"/>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301" r:id="rId2"/>
    <p:sldId id="263" r:id="rId3"/>
    <p:sldId id="315" r:id="rId4"/>
    <p:sldId id="322" r:id="rId5"/>
    <p:sldId id="328" r:id="rId6"/>
    <p:sldId id="327" r:id="rId7"/>
    <p:sldId id="330" r:id="rId8"/>
    <p:sldId id="282" r:id="rId9"/>
    <p:sldId id="302" r:id="rId10"/>
    <p:sldId id="321" r:id="rId11"/>
    <p:sldId id="305" r:id="rId12"/>
    <p:sldId id="306" r:id="rId13"/>
    <p:sldId id="307" r:id="rId14"/>
    <p:sldId id="303" r:id="rId15"/>
    <p:sldId id="308" r:id="rId16"/>
    <p:sldId id="312" r:id="rId17"/>
    <p:sldId id="313" r:id="rId18"/>
    <p:sldId id="314" r:id="rId19"/>
    <p:sldId id="304" r:id="rId20"/>
    <p:sldId id="317" r:id="rId21"/>
    <p:sldId id="329" r:id="rId22"/>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1BD5"/>
    <a:srgbClr val="3086BF"/>
    <a:srgbClr val="FF3300"/>
    <a:srgbClr val="07443C"/>
    <a:srgbClr val="E5FFE5"/>
    <a:srgbClr val="D9FFD9"/>
    <a:srgbClr val="FF6600"/>
    <a:srgbClr val="CA520A"/>
    <a:srgbClr val="0243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53" autoAdjust="0"/>
    <p:restoredTop sz="94660"/>
  </p:normalViewPr>
  <p:slideViewPr>
    <p:cSldViewPr snapToGrid="0">
      <p:cViewPr varScale="1">
        <p:scale>
          <a:sx n="51" d="100"/>
          <a:sy n="51" d="100"/>
        </p:scale>
        <p:origin x="72" y="474"/>
      </p:cViewPr>
      <p:guideLst/>
    </p:cSldViewPr>
  </p:slideViewPr>
  <p:notesTextViewPr>
    <p:cViewPr>
      <p:scale>
        <a:sx n="1" d="1"/>
        <a:sy n="1" d="1"/>
      </p:scale>
      <p:origin x="0" y="0"/>
    </p:cViewPr>
  </p:notesTextViewPr>
  <p:sorterViewPr>
    <p:cViewPr>
      <p:scale>
        <a:sx n="55" d="100"/>
        <a:sy n="5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image" Target="../media/image38.wmf"/><Relationship Id="rId7" Type="http://schemas.openxmlformats.org/officeDocument/2006/relationships/image" Target="../media/image42.wmf"/><Relationship Id="rId12" Type="http://schemas.openxmlformats.org/officeDocument/2006/relationships/image" Target="../media/image47.wmf"/><Relationship Id="rId2" Type="http://schemas.openxmlformats.org/officeDocument/2006/relationships/image" Target="../media/image37.wmf"/><Relationship Id="rId1" Type="http://schemas.openxmlformats.org/officeDocument/2006/relationships/image" Target="../media/image36.wmf"/><Relationship Id="rId6" Type="http://schemas.openxmlformats.org/officeDocument/2006/relationships/image" Target="../media/image41.wmf"/><Relationship Id="rId11" Type="http://schemas.openxmlformats.org/officeDocument/2006/relationships/image" Target="../media/image46.wmf"/><Relationship Id="rId5" Type="http://schemas.openxmlformats.org/officeDocument/2006/relationships/image" Target="../media/image40.wmf"/><Relationship Id="rId10" Type="http://schemas.openxmlformats.org/officeDocument/2006/relationships/image" Target="../media/image45.wmf"/><Relationship Id="rId4" Type="http://schemas.openxmlformats.org/officeDocument/2006/relationships/image" Target="../media/image39.wmf"/><Relationship Id="rId9"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9838AB-85A9-440F-BF0F-A3A1EC1DA239}" type="datetimeFigureOut">
              <a:rPr lang="zh-CN" altLang="en-US" smtClean="0"/>
              <a:t>2021/12/12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E78E2-18C1-4EEB-BA27-78770F185C31}" type="slidenum">
              <a:rPr lang="zh-CN" altLang="en-US" smtClean="0"/>
              <a:t>‹#›</a:t>
            </a:fld>
            <a:endParaRPr lang="zh-CN" altLang="en-US"/>
          </a:p>
        </p:txBody>
      </p:sp>
    </p:spTree>
    <p:extLst>
      <p:ext uri="{BB962C8B-B14F-4D97-AF65-F5344CB8AC3E}">
        <p14:creationId xmlns:p14="http://schemas.microsoft.com/office/powerpoint/2010/main" val="116752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11</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12</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13</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14</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i="1">
                <a:effectLst/>
                <a:latin typeface=".VnTime"/>
                <a:ea typeface="Times New Roman" panose="02020603050405020304" pitchFamily="18" charset="0"/>
                <a:cs typeface="Times New Roman" panose="02020603050405020304" pitchFamily="18" charset="0"/>
              </a:rPr>
              <a:t>Chốt cách  tìm tỉ số giữa hai số.</a:t>
            </a:r>
            <a:endParaRPr lang="en-US" sz="1800">
              <a:effectLst/>
              <a:latin typeface=".VnTime"/>
              <a:ea typeface="Times New Roman" panose="02020603050405020304" pitchFamily="18"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C9CFA826-E658-4CB5-A9AD-3C9DEA137DE0}" type="slidenum">
              <a:rPr lang="zh-CN" altLang="en-US" smtClean="0"/>
              <a:t>17</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18</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19</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20</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3</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21</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4</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5</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6</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7</a:t>
            </a:fld>
            <a:endParaRPr lang="zh-CN" altLang="en-US"/>
          </a:p>
        </p:txBody>
      </p:sp>
    </p:spTree>
    <p:extLst>
      <p:ext uri="{BB962C8B-B14F-4D97-AF65-F5344CB8AC3E}">
        <p14:creationId xmlns:p14="http://schemas.microsoft.com/office/powerpoint/2010/main" val="3945622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8</a:t>
            </a:fld>
            <a:endParaRPr lang="zh-CN" altLang="en-US"/>
          </a:p>
        </p:txBody>
      </p:sp>
    </p:spTree>
    <p:extLst>
      <p:ext uri="{BB962C8B-B14F-4D97-AF65-F5344CB8AC3E}">
        <p14:creationId xmlns:p14="http://schemas.microsoft.com/office/powerpoint/2010/main" val="993590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C5E78E2-18C1-4EEB-BA27-78770F185C31}" type="slidenum">
              <a:rPr lang="zh-CN" altLang="en-US" smtClean="0"/>
              <a:t>9</a:t>
            </a:fld>
            <a:endParaRPr lang="zh-CN" altLang="en-US"/>
          </a:p>
        </p:txBody>
      </p:sp>
    </p:spTree>
    <p:extLst>
      <p:ext uri="{BB962C8B-B14F-4D97-AF65-F5344CB8AC3E}">
        <p14:creationId xmlns:p14="http://schemas.microsoft.com/office/powerpoint/2010/main" val="5435014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CFA826-E658-4CB5-A9AD-3C9DEA137DE0}" type="slidenum">
              <a:rPr lang="zh-CN" altLang="en-US" smtClean="0"/>
              <a:t>10</a:t>
            </a:fld>
            <a:endParaRPr lang="zh-CN" altLang="en-US"/>
          </a:p>
        </p:txBody>
      </p:sp>
    </p:spTree>
    <p:extLst>
      <p:ext uri="{BB962C8B-B14F-4D97-AF65-F5344CB8AC3E}">
        <p14:creationId xmlns:p14="http://schemas.microsoft.com/office/powerpoint/2010/main" val="3554327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30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1366001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29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13591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28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020482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27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35269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26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664278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25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856299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2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722593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2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377981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2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618352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2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7383944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38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70520310"/>
      </p:ext>
    </p:extLst>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20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74018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9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2257833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18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876766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7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3033639"/>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16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773347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15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438285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1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587050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1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97016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01756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1349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37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360289"/>
      </p:ext>
    </p:extLst>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0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124921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9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049311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8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66295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7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445198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6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056165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5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534078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42105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225506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738140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670753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36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7089520"/>
      </p:ext>
    </p:extLst>
  </p:cSld>
  <p:clrMapOvr>
    <a:masterClrMapping/>
  </p:clrMapOvr>
  <mc:AlternateContent xmlns:mc="http://schemas.openxmlformats.org/markup-compatibility/2006">
    <mc:Choice xmlns:p14="http://schemas.microsoft.com/office/powerpoint/2010/main" Requires="p14">
      <p:transition spd="slow" p14:dur="2000" advTm="3000">
        <p:random/>
      </p:transition>
    </mc:Choice>
    <mc:Fallback>
      <p:transition spd="slow" advTm="3000">
        <p:random/>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2021/12/12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261939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2021/12/12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611248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8D704D7-397A-45FE-92B3-F6D800518A5D}" type="datetimeFigureOut">
              <a:rPr lang="zh-CN" altLang="en-US" smtClean="0">
                <a:solidFill>
                  <a:prstClr val="black">
                    <a:tint val="75000"/>
                  </a:prstClr>
                </a:solidFill>
              </a:rPr>
              <a:pPr/>
              <a:t>2021/12/12</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A3E6462-F78B-4796-AFEC-59C32A5F5FA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427444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2021/12/12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extLst>
      <p:ext uri="{BB962C8B-B14F-4D97-AF65-F5344CB8AC3E}">
        <p14:creationId xmlns:p14="http://schemas.microsoft.com/office/powerpoint/2010/main" val="378736012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278192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5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13076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34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1987986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3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631599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32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6220910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31_仅标题">
    <p:spTree>
      <p:nvGrpSpPr>
        <p:cNvPr id="1" name=""/>
        <p:cNvGrpSpPr/>
        <p:nvPr/>
      </p:nvGrpSpPr>
      <p:grpSpPr>
        <a:xfrm>
          <a:off x="0" y="0"/>
          <a:ext cx="0" cy="0"/>
          <a:chOff x="0" y="0"/>
          <a:chExt cx="0" cy="0"/>
        </a:xfrm>
      </p:grpSpPr>
      <p:sp>
        <p:nvSpPr>
          <p:cNvPr id="2" name="标题 1"/>
          <p:cNvSpPr>
            <a:spLocks noGrp="1"/>
          </p:cNvSpPr>
          <p:nvPr>
            <p:ph type="title"/>
          </p:nvPr>
        </p:nvSpPr>
        <p:spPr>
          <a:xfrm>
            <a:off x="1137458" y="265370"/>
            <a:ext cx="10515600" cy="632402"/>
          </a:xfrm>
        </p:spPr>
        <p:txBody>
          <a:bodyPr>
            <a:normAutofit/>
          </a:bodyPr>
          <a:lstStyle>
            <a:lvl1pPr>
              <a:defRPr sz="32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2021/12/12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538134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jp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7"/>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2021/12/12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54" r:id="rId1"/>
    <p:sldLayoutId id="2147483698" r:id="rId2"/>
    <p:sldLayoutId id="2147483697" r:id="rId3"/>
    <p:sldLayoutId id="2147483696" r:id="rId4"/>
    <p:sldLayoutId id="2147483695" r:id="rId5"/>
    <p:sldLayoutId id="2147483694" r:id="rId6"/>
    <p:sldLayoutId id="2147483693" r:id="rId7"/>
    <p:sldLayoutId id="2147483692" r:id="rId8"/>
    <p:sldLayoutId id="2147483691" r:id="rId9"/>
    <p:sldLayoutId id="2147483690" r:id="rId10"/>
    <p:sldLayoutId id="2147483689" r:id="rId11"/>
    <p:sldLayoutId id="2147483688" r:id="rId12"/>
    <p:sldLayoutId id="2147483687" r:id="rId13"/>
    <p:sldLayoutId id="2147483686" r:id="rId14"/>
    <p:sldLayoutId id="2147483685" r:id="rId15"/>
    <p:sldLayoutId id="2147483684" r:id="rId16"/>
    <p:sldLayoutId id="2147483683" r:id="rId17"/>
    <p:sldLayoutId id="2147483682" r:id="rId18"/>
    <p:sldLayoutId id="2147483681" r:id="rId19"/>
    <p:sldLayoutId id="2147483680" r:id="rId20"/>
    <p:sldLayoutId id="2147483679" r:id="rId21"/>
    <p:sldLayoutId id="2147483678" r:id="rId22"/>
    <p:sldLayoutId id="2147483677" r:id="rId23"/>
    <p:sldLayoutId id="2147483676" r:id="rId24"/>
    <p:sldLayoutId id="2147483674" r:id="rId25"/>
    <p:sldLayoutId id="2147483673" r:id="rId26"/>
    <p:sldLayoutId id="2147483672" r:id="rId27"/>
    <p:sldLayoutId id="2147483671" r:id="rId28"/>
    <p:sldLayoutId id="2147483670" r:id="rId29"/>
    <p:sldLayoutId id="2147483669" r:id="rId30"/>
    <p:sldLayoutId id="2147483668" r:id="rId31"/>
    <p:sldLayoutId id="2147483667" r:id="rId32"/>
    <p:sldLayoutId id="2147483666" r:id="rId33"/>
    <p:sldLayoutId id="2147483665" r:id="rId34"/>
    <p:sldLayoutId id="2147483664" r:id="rId35"/>
    <p:sldLayoutId id="2147483663" r:id="rId36"/>
    <p:sldLayoutId id="2147483662" r:id="rId37"/>
    <p:sldLayoutId id="2147483661" r:id="rId38"/>
    <p:sldLayoutId id="2147483660" r:id="rId39"/>
    <p:sldLayoutId id="2147483655" r:id="rId40"/>
    <p:sldLayoutId id="2147483656" r:id="rId41"/>
    <p:sldLayoutId id="2147483675" r:id="rId42"/>
    <p:sldLayoutId id="2147483659" r:id="rId43"/>
    <p:sldLayoutId id="2147483657" r:id="rId44"/>
    <p:sldLayoutId id="2147483658" r:id="rId45"/>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2.xml"/><Relationship Id="rId7" Type="http://schemas.openxmlformats.org/officeDocument/2006/relationships/image" Target="../media/image34.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33.wmf"/><Relationship Id="rId4" Type="http://schemas.openxmlformats.org/officeDocument/2006/relationships/oleObject" Target="../embeddings/oleObject1.bin"/><Relationship Id="rId9" Type="http://schemas.openxmlformats.org/officeDocument/2006/relationships/image" Target="../media/image35.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40.wmf"/><Relationship Id="rId18" Type="http://schemas.openxmlformats.org/officeDocument/2006/relationships/oleObject" Target="../embeddings/oleObject11.bin"/><Relationship Id="rId26" Type="http://schemas.openxmlformats.org/officeDocument/2006/relationships/oleObject" Target="../embeddings/oleObject15.bin"/><Relationship Id="rId3" Type="http://schemas.openxmlformats.org/officeDocument/2006/relationships/notesSlide" Target="../notesSlides/notesSlide14.xml"/><Relationship Id="rId21" Type="http://schemas.openxmlformats.org/officeDocument/2006/relationships/image" Target="../media/image44.wmf"/><Relationship Id="rId7" Type="http://schemas.openxmlformats.org/officeDocument/2006/relationships/image" Target="../media/image37.wmf"/><Relationship Id="rId12" Type="http://schemas.openxmlformats.org/officeDocument/2006/relationships/oleObject" Target="../embeddings/oleObject8.bin"/><Relationship Id="rId17" Type="http://schemas.openxmlformats.org/officeDocument/2006/relationships/image" Target="../media/image42.wmf"/><Relationship Id="rId25" Type="http://schemas.openxmlformats.org/officeDocument/2006/relationships/image" Target="../media/image46.wmf"/><Relationship Id="rId2" Type="http://schemas.openxmlformats.org/officeDocument/2006/relationships/slideLayout" Target="../slideLayouts/slideLayout1.xml"/><Relationship Id="rId16" Type="http://schemas.openxmlformats.org/officeDocument/2006/relationships/oleObject" Target="../embeddings/oleObject10.bin"/><Relationship Id="rId20" Type="http://schemas.openxmlformats.org/officeDocument/2006/relationships/oleObject" Target="../embeddings/oleObject12.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39.wmf"/><Relationship Id="rId24" Type="http://schemas.openxmlformats.org/officeDocument/2006/relationships/oleObject" Target="../embeddings/oleObject14.bin"/><Relationship Id="rId5" Type="http://schemas.openxmlformats.org/officeDocument/2006/relationships/image" Target="../media/image36.wmf"/><Relationship Id="rId15" Type="http://schemas.openxmlformats.org/officeDocument/2006/relationships/image" Target="../media/image41.wmf"/><Relationship Id="rId23" Type="http://schemas.openxmlformats.org/officeDocument/2006/relationships/image" Target="../media/image45.wmf"/><Relationship Id="rId10" Type="http://schemas.openxmlformats.org/officeDocument/2006/relationships/oleObject" Target="../embeddings/oleObject7.bin"/><Relationship Id="rId19" Type="http://schemas.openxmlformats.org/officeDocument/2006/relationships/image" Target="../media/image43.wmf"/><Relationship Id="rId4" Type="http://schemas.openxmlformats.org/officeDocument/2006/relationships/oleObject" Target="../embeddings/oleObject4.bin"/><Relationship Id="rId9" Type="http://schemas.openxmlformats.org/officeDocument/2006/relationships/image" Target="../media/image38.wmf"/><Relationship Id="rId14" Type="http://schemas.openxmlformats.org/officeDocument/2006/relationships/oleObject" Target="../embeddings/oleObject9.bin"/><Relationship Id="rId22" Type="http://schemas.openxmlformats.org/officeDocument/2006/relationships/oleObject" Target="../embeddings/oleObject13.bin"/><Relationship Id="rId27" Type="http://schemas.openxmlformats.org/officeDocument/2006/relationships/image" Target="../media/image47.wm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1.xml"/><Relationship Id="rId7" Type="http://schemas.openxmlformats.org/officeDocument/2006/relationships/slide" Target="slide3.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4.png"/><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3" Type="http://schemas.microsoft.com/office/2007/relationships/hdphoto" Target="../media/hdphoto7.wdp"/><Relationship Id="rId18" Type="http://schemas.microsoft.com/office/2007/relationships/hdphoto" Target="../media/hdphoto9.wdp"/><Relationship Id="rId26" Type="http://schemas.microsoft.com/office/2007/relationships/hdphoto" Target="../media/hdphoto13.wdp"/><Relationship Id="rId21" Type="http://schemas.openxmlformats.org/officeDocument/2006/relationships/image" Target="../media/image17.png"/><Relationship Id="rId34" Type="http://schemas.openxmlformats.org/officeDocument/2006/relationships/image" Target="../media/image22.png"/><Relationship Id="rId7" Type="http://schemas.microsoft.com/office/2007/relationships/hdphoto" Target="../media/hdphoto4.wdp"/><Relationship Id="rId12" Type="http://schemas.openxmlformats.org/officeDocument/2006/relationships/image" Target="../media/image12.png"/><Relationship Id="rId17" Type="http://schemas.openxmlformats.org/officeDocument/2006/relationships/image" Target="../media/image15.png"/><Relationship Id="rId25" Type="http://schemas.openxmlformats.org/officeDocument/2006/relationships/image" Target="../media/image19.png"/><Relationship Id="rId33" Type="http://schemas.openxmlformats.org/officeDocument/2006/relationships/slide" Target="slide6.xml"/><Relationship Id="rId38" Type="http://schemas.microsoft.com/office/2007/relationships/hdphoto" Target="../media/hdphoto17.wdp"/><Relationship Id="rId2" Type="http://schemas.openxmlformats.org/officeDocument/2006/relationships/notesSlide" Target="../notesSlides/notesSlide2.xml"/><Relationship Id="rId16" Type="http://schemas.openxmlformats.org/officeDocument/2006/relationships/image" Target="../media/image14.png"/><Relationship Id="rId20" Type="http://schemas.microsoft.com/office/2007/relationships/hdphoto" Target="../media/hdphoto10.wdp"/><Relationship Id="rId29" Type="http://schemas.microsoft.com/office/2007/relationships/hdphoto" Target="../media/hdphoto14.wdp"/><Relationship Id="rId1" Type="http://schemas.openxmlformats.org/officeDocument/2006/relationships/slideLayout" Target="../slideLayouts/slideLayout1.xml"/><Relationship Id="rId6" Type="http://schemas.openxmlformats.org/officeDocument/2006/relationships/image" Target="../media/image9.png"/><Relationship Id="rId11" Type="http://schemas.microsoft.com/office/2007/relationships/hdphoto" Target="../media/hdphoto6.wdp"/><Relationship Id="rId24" Type="http://schemas.microsoft.com/office/2007/relationships/hdphoto" Target="../media/hdphoto12.wdp"/><Relationship Id="rId32" Type="http://schemas.microsoft.com/office/2007/relationships/hdphoto" Target="../media/hdphoto15.wdp"/><Relationship Id="rId37" Type="http://schemas.openxmlformats.org/officeDocument/2006/relationships/image" Target="../media/image23.png"/><Relationship Id="rId5" Type="http://schemas.microsoft.com/office/2007/relationships/hdphoto" Target="../media/hdphoto3.wdp"/><Relationship Id="rId15" Type="http://schemas.microsoft.com/office/2007/relationships/hdphoto" Target="../media/hdphoto8.wdp"/><Relationship Id="rId23" Type="http://schemas.openxmlformats.org/officeDocument/2006/relationships/image" Target="../media/image18.png"/><Relationship Id="rId28" Type="http://schemas.openxmlformats.org/officeDocument/2006/relationships/image" Target="../media/image20.png"/><Relationship Id="rId36" Type="http://schemas.openxmlformats.org/officeDocument/2006/relationships/slide" Target="slide9.xml"/><Relationship Id="rId10" Type="http://schemas.openxmlformats.org/officeDocument/2006/relationships/image" Target="../media/image11.png"/><Relationship Id="rId19" Type="http://schemas.openxmlformats.org/officeDocument/2006/relationships/image" Target="../media/image16.png"/><Relationship Id="rId31" Type="http://schemas.openxmlformats.org/officeDocument/2006/relationships/image" Target="../media/image21.png"/><Relationship Id="rId4" Type="http://schemas.openxmlformats.org/officeDocument/2006/relationships/image" Target="../media/image8.png"/><Relationship Id="rId9" Type="http://schemas.microsoft.com/office/2007/relationships/hdphoto" Target="../media/hdphoto5.wdp"/><Relationship Id="rId14" Type="http://schemas.openxmlformats.org/officeDocument/2006/relationships/image" Target="../media/image13.png"/><Relationship Id="rId22" Type="http://schemas.microsoft.com/office/2007/relationships/hdphoto" Target="../media/hdphoto11.wdp"/><Relationship Id="rId27" Type="http://schemas.openxmlformats.org/officeDocument/2006/relationships/slide" Target="slide4.xml"/><Relationship Id="rId30" Type="http://schemas.openxmlformats.org/officeDocument/2006/relationships/slide" Target="slide5.xml"/><Relationship Id="rId35" Type="http://schemas.microsoft.com/office/2007/relationships/hdphoto" Target="../media/hdphoto16.wdp"/><Relationship Id="rId8" Type="http://schemas.openxmlformats.org/officeDocument/2006/relationships/image" Target="../media/image10.png"/><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5.png"/><Relationship Id="rId4" Type="http://schemas.openxmlformats.org/officeDocument/2006/relationships/slide" Target="slide3.xml"/><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5.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18.wdp"/><Relationship Id="rId5" Type="http://schemas.openxmlformats.org/officeDocument/2006/relationships/image" Target="../media/image25.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5" Type="http://schemas.openxmlformats.org/officeDocument/2006/relationships/notesSlide" Target="../notesSlides/notesSlide6.xml"/><Relationship Id="rId4"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dirty="0">
                <a:solidFill>
                  <a:schemeClr val="tx2"/>
                </a:solidFill>
              </a:rPr>
              <a:t>01</a:t>
            </a:r>
            <a:endParaRPr lang="zh-CN" altLang="en-US" sz="8000" dirty="0">
              <a:solidFill>
                <a:schemeClr val="tx2"/>
              </a:solidFill>
            </a:endParaRPr>
          </a:p>
        </p:txBody>
      </p:sp>
      <p:grpSp>
        <p:nvGrpSpPr>
          <p:cNvPr id="7" name="组合 2">
            <a:extLst>
              <a:ext uri="{FF2B5EF4-FFF2-40B4-BE49-F238E27FC236}">
                <a16:creationId xmlns="" xmlns:a16="http://schemas.microsoft.com/office/drawing/2014/main" id="{C4B323E5-48D9-4AF0-A1F0-830C0CF0BFB9}"/>
              </a:ext>
            </a:extLst>
          </p:cNvPr>
          <p:cNvGrpSpPr/>
          <p:nvPr/>
        </p:nvGrpSpPr>
        <p:grpSpPr>
          <a:xfrm>
            <a:off x="2382777" y="2137445"/>
            <a:ext cx="7585945" cy="1023870"/>
            <a:chOff x="2538591" y="1678450"/>
            <a:chExt cx="3945223" cy="1023870"/>
          </a:xfrm>
        </p:grpSpPr>
        <p:sp>
          <p:nvSpPr>
            <p:cNvPr id="8" name="文本框 3">
              <a:extLst>
                <a:ext uri="{FF2B5EF4-FFF2-40B4-BE49-F238E27FC236}">
                  <a16:creationId xmlns=""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 xmlns:a16="http://schemas.microsoft.com/office/drawing/2014/main" id="{BF3B8795-B81B-4FBE-95AC-1E8BAA69ED62}"/>
                </a:ext>
              </a:extLst>
            </p:cNvPr>
            <p:cNvSpPr txBox="1"/>
            <p:nvPr/>
          </p:nvSpPr>
          <p:spPr>
            <a:xfrm>
              <a:off x="2538591" y="1686657"/>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KHỞI ĐỘNG</a:t>
              </a:r>
            </a:p>
          </p:txBody>
        </p:sp>
      </p:grpSp>
    </p:spTree>
    <p:extLst>
      <p:ext uri="{BB962C8B-B14F-4D97-AF65-F5344CB8AC3E}">
        <p14:creationId xmlns:p14="http://schemas.microsoft.com/office/powerpoint/2010/main" val="9066567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 xmlns:a16="http://schemas.microsoft.com/office/drawing/2014/main" id="{FE680680-B392-4D8C-8308-7D5B792ECEBD}"/>
              </a:ext>
            </a:extLst>
          </p:cNvPr>
          <p:cNvSpPr txBox="1">
            <a:spLocks/>
          </p:cNvSpPr>
          <p:nvPr/>
        </p:nvSpPr>
        <p:spPr>
          <a:xfrm>
            <a:off x="974427" y="381000"/>
            <a:ext cx="10737281" cy="93662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solidFill>
                  <a:srgbClr val="C00000"/>
                </a:solidFill>
                <a:latin typeface="Times New Roman" panose="02020603050405020304" pitchFamily="18" charset="0"/>
              </a:rPr>
              <a:t>a) </a:t>
            </a:r>
            <a:r>
              <a:rPr lang="en-US" altLang="en-US" sz="2800" b="1" u="sng">
                <a:solidFill>
                  <a:srgbClr val="C00000"/>
                </a:solidFill>
                <a:latin typeface="Times New Roman" panose="02020603050405020304" pitchFamily="18" charset="0"/>
              </a:rPr>
              <a:t>Ví dụ 1</a:t>
            </a:r>
            <a:r>
              <a:rPr lang="en-US" altLang="en-US" sz="2800" b="1">
                <a:solidFill>
                  <a:srgbClr val="C00000"/>
                </a:solidFill>
                <a:latin typeface="Times New Roman" panose="02020603050405020304" pitchFamily="18" charset="0"/>
              </a:rPr>
              <a:t>: </a:t>
            </a:r>
            <a:r>
              <a:rPr lang="en-US" altLang="en-US" sz="2800" b="1">
                <a:solidFill>
                  <a:srgbClr val="0000FF"/>
                </a:solidFill>
                <a:latin typeface="Times New Roman" panose="02020603050405020304" pitchFamily="18" charset="0"/>
              </a:rPr>
              <a:t>Diện tích một vườn hoa là 100m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trong đó có 25m</a:t>
            </a:r>
            <a:r>
              <a:rPr lang="en-US" altLang="en-US" sz="2800" b="1" baseline="30000">
                <a:solidFill>
                  <a:srgbClr val="0000FF"/>
                </a:solidFill>
                <a:latin typeface="Times New Roman" panose="02020603050405020304" pitchFamily="18" charset="0"/>
              </a:rPr>
              <a:t>2</a:t>
            </a:r>
            <a:r>
              <a:rPr lang="en-US" altLang="en-US" sz="2800" b="1">
                <a:solidFill>
                  <a:srgbClr val="0000FF"/>
                </a:solidFill>
                <a:latin typeface="Times New Roman" panose="02020603050405020304" pitchFamily="18" charset="0"/>
              </a:rPr>
              <a:t> trồng hoa hồng. Tìm tỉ số của diện tích trồng hoa hồng và diện tích vườn hoa.</a:t>
            </a:r>
          </a:p>
        </p:txBody>
      </p:sp>
      <p:sp>
        <p:nvSpPr>
          <p:cNvPr id="3" name="Subtitle 7">
            <a:extLst>
              <a:ext uri="{FF2B5EF4-FFF2-40B4-BE49-F238E27FC236}">
                <a16:creationId xmlns="" xmlns:a16="http://schemas.microsoft.com/office/drawing/2014/main" id="{A28A214B-BE7E-4410-AC01-E381F4963C2C}"/>
              </a:ext>
            </a:extLst>
          </p:cNvPr>
          <p:cNvSpPr txBox="1">
            <a:spLocks/>
          </p:cNvSpPr>
          <p:nvPr/>
        </p:nvSpPr>
        <p:spPr>
          <a:xfrm>
            <a:off x="2025065" y="1676400"/>
            <a:ext cx="762000" cy="454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sz="2000"/>
              <a:t>10m</a:t>
            </a:r>
          </a:p>
        </p:txBody>
      </p:sp>
      <p:graphicFrame>
        <p:nvGraphicFramePr>
          <p:cNvPr id="4" name="Group 177">
            <a:extLst>
              <a:ext uri="{FF2B5EF4-FFF2-40B4-BE49-F238E27FC236}">
                <a16:creationId xmlns="" xmlns:a16="http://schemas.microsoft.com/office/drawing/2014/main" id="{5A4A181F-33CF-40FB-83CE-C5355F1D4C2D}"/>
              </a:ext>
            </a:extLst>
          </p:cNvPr>
          <p:cNvGraphicFramePr>
            <a:graphicFrameLocks noGrp="1"/>
          </p:cNvGraphicFramePr>
          <p:nvPr>
            <p:extLst>
              <p:ext uri="{D42A27DB-BD31-4B8C-83A1-F6EECF244321}">
                <p14:modId xmlns:p14="http://schemas.microsoft.com/office/powerpoint/2010/main" val="892887167"/>
              </p:ext>
            </p:extLst>
          </p:nvPr>
        </p:nvGraphicFramePr>
        <p:xfrm>
          <a:off x="577265" y="1981200"/>
          <a:ext cx="3657600" cy="3821115"/>
        </p:xfrm>
        <a:graphic>
          <a:graphicData uri="http://schemas.openxmlformats.org/drawingml/2006/table">
            <a:tbl>
              <a:tblPr/>
              <a:tblGrid>
                <a:gridCol w="365125">
                  <a:extLst>
                    <a:ext uri="{9D8B030D-6E8A-4147-A177-3AD203B41FA5}">
                      <a16:colId xmlns="" xmlns:a16="http://schemas.microsoft.com/office/drawing/2014/main" val="20000"/>
                    </a:ext>
                  </a:extLst>
                </a:gridCol>
                <a:gridCol w="366713">
                  <a:extLst>
                    <a:ext uri="{9D8B030D-6E8A-4147-A177-3AD203B41FA5}">
                      <a16:colId xmlns="" xmlns:a16="http://schemas.microsoft.com/office/drawing/2014/main" val="20001"/>
                    </a:ext>
                  </a:extLst>
                </a:gridCol>
                <a:gridCol w="365125">
                  <a:extLst>
                    <a:ext uri="{9D8B030D-6E8A-4147-A177-3AD203B41FA5}">
                      <a16:colId xmlns="" xmlns:a16="http://schemas.microsoft.com/office/drawing/2014/main" val="20002"/>
                    </a:ext>
                  </a:extLst>
                </a:gridCol>
                <a:gridCol w="366712">
                  <a:extLst>
                    <a:ext uri="{9D8B030D-6E8A-4147-A177-3AD203B41FA5}">
                      <a16:colId xmlns="" xmlns:a16="http://schemas.microsoft.com/office/drawing/2014/main" val="20003"/>
                    </a:ext>
                  </a:extLst>
                </a:gridCol>
                <a:gridCol w="365125">
                  <a:extLst>
                    <a:ext uri="{9D8B030D-6E8A-4147-A177-3AD203B41FA5}">
                      <a16:colId xmlns="" xmlns:a16="http://schemas.microsoft.com/office/drawing/2014/main" val="20004"/>
                    </a:ext>
                  </a:extLst>
                </a:gridCol>
                <a:gridCol w="365125">
                  <a:extLst>
                    <a:ext uri="{9D8B030D-6E8A-4147-A177-3AD203B41FA5}">
                      <a16:colId xmlns="" xmlns:a16="http://schemas.microsoft.com/office/drawing/2014/main" val="20005"/>
                    </a:ext>
                  </a:extLst>
                </a:gridCol>
                <a:gridCol w="366713">
                  <a:extLst>
                    <a:ext uri="{9D8B030D-6E8A-4147-A177-3AD203B41FA5}">
                      <a16:colId xmlns="" xmlns:a16="http://schemas.microsoft.com/office/drawing/2014/main" val="20006"/>
                    </a:ext>
                  </a:extLst>
                </a:gridCol>
                <a:gridCol w="365125">
                  <a:extLst>
                    <a:ext uri="{9D8B030D-6E8A-4147-A177-3AD203B41FA5}">
                      <a16:colId xmlns="" xmlns:a16="http://schemas.microsoft.com/office/drawing/2014/main" val="20007"/>
                    </a:ext>
                  </a:extLst>
                </a:gridCol>
                <a:gridCol w="366712">
                  <a:extLst>
                    <a:ext uri="{9D8B030D-6E8A-4147-A177-3AD203B41FA5}">
                      <a16:colId xmlns="" xmlns:a16="http://schemas.microsoft.com/office/drawing/2014/main" val="20008"/>
                    </a:ext>
                  </a:extLst>
                </a:gridCol>
                <a:gridCol w="365125">
                  <a:extLst>
                    <a:ext uri="{9D8B030D-6E8A-4147-A177-3AD203B41FA5}">
                      <a16:colId xmlns="" xmlns:a16="http://schemas.microsoft.com/office/drawing/2014/main" val="20009"/>
                    </a:ext>
                  </a:extLst>
                </a:gridCol>
              </a:tblGrid>
              <a:tr h="52546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0"/>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1"/>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2"/>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3"/>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4"/>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5"/>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6"/>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7"/>
                  </a:ext>
                </a:extLst>
              </a:tr>
              <a:tr h="3667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8"/>
                  </a:ext>
                </a:extLst>
              </a:tr>
              <a:tr h="36576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Calibri" panose="020F050202020403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5891D6"/>
                    </a:solidFill>
                  </a:tcPr>
                </a:tc>
                <a:extLst>
                  <a:ext uri="{0D108BD9-81ED-4DB2-BD59-A6C34878D82A}">
                    <a16:rowId xmlns="" xmlns:a16="http://schemas.microsoft.com/office/drawing/2014/main" val="10009"/>
                  </a:ext>
                </a:extLst>
              </a:tr>
            </a:tbl>
          </a:graphicData>
        </a:graphic>
      </p:graphicFrame>
      <p:cxnSp>
        <p:nvCxnSpPr>
          <p:cNvPr id="5" name="Straight Arrow Connector 4">
            <a:extLst>
              <a:ext uri="{FF2B5EF4-FFF2-40B4-BE49-F238E27FC236}">
                <a16:creationId xmlns="" xmlns:a16="http://schemas.microsoft.com/office/drawing/2014/main" id="{D466C204-6406-40A9-B469-5563AF08A10B}"/>
              </a:ext>
            </a:extLst>
          </p:cNvPr>
          <p:cNvCxnSpPr/>
          <p:nvPr/>
        </p:nvCxnSpPr>
        <p:spPr>
          <a:xfrm>
            <a:off x="27108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 xmlns:a16="http://schemas.microsoft.com/office/drawing/2014/main" id="{38DF4DC3-36BA-4A49-B047-C327BFC6B53B}"/>
              </a:ext>
            </a:extLst>
          </p:cNvPr>
          <p:cNvCxnSpPr/>
          <p:nvPr/>
        </p:nvCxnSpPr>
        <p:spPr>
          <a:xfrm rot="10800000">
            <a:off x="577265" y="1905000"/>
            <a:ext cx="152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7" name="Group 178">
            <a:extLst>
              <a:ext uri="{FF2B5EF4-FFF2-40B4-BE49-F238E27FC236}">
                <a16:creationId xmlns="" xmlns:a16="http://schemas.microsoft.com/office/drawing/2014/main" id="{C83A6C3E-6D8F-48AB-9C67-3D815B5942E8}"/>
              </a:ext>
            </a:extLst>
          </p:cNvPr>
          <p:cNvGraphicFramePr>
            <a:graphicFrameLocks noGrp="1"/>
          </p:cNvGraphicFramePr>
          <p:nvPr>
            <p:extLst>
              <p:ext uri="{D42A27DB-BD31-4B8C-83A1-F6EECF244321}">
                <p14:modId xmlns:p14="http://schemas.microsoft.com/office/powerpoint/2010/main" val="4192364972"/>
              </p:ext>
            </p:extLst>
          </p:nvPr>
        </p:nvGraphicFramePr>
        <p:xfrm>
          <a:off x="577265" y="1981200"/>
          <a:ext cx="1828800" cy="2012949"/>
        </p:xfrm>
        <a:graphic>
          <a:graphicData uri="http://schemas.openxmlformats.org/drawingml/2006/table">
            <a:tbl>
              <a:tblPr/>
              <a:tblGrid>
                <a:gridCol w="365125">
                  <a:extLst>
                    <a:ext uri="{9D8B030D-6E8A-4147-A177-3AD203B41FA5}">
                      <a16:colId xmlns="" xmlns:a16="http://schemas.microsoft.com/office/drawing/2014/main" val="20000"/>
                    </a:ext>
                  </a:extLst>
                </a:gridCol>
                <a:gridCol w="366713">
                  <a:extLst>
                    <a:ext uri="{9D8B030D-6E8A-4147-A177-3AD203B41FA5}">
                      <a16:colId xmlns="" xmlns:a16="http://schemas.microsoft.com/office/drawing/2014/main" val="20001"/>
                    </a:ext>
                  </a:extLst>
                </a:gridCol>
                <a:gridCol w="365125">
                  <a:extLst>
                    <a:ext uri="{9D8B030D-6E8A-4147-A177-3AD203B41FA5}">
                      <a16:colId xmlns="" xmlns:a16="http://schemas.microsoft.com/office/drawing/2014/main" val="20002"/>
                    </a:ext>
                  </a:extLst>
                </a:gridCol>
                <a:gridCol w="366712">
                  <a:extLst>
                    <a:ext uri="{9D8B030D-6E8A-4147-A177-3AD203B41FA5}">
                      <a16:colId xmlns="" xmlns:a16="http://schemas.microsoft.com/office/drawing/2014/main" val="20003"/>
                    </a:ext>
                  </a:extLst>
                </a:gridCol>
                <a:gridCol w="365125">
                  <a:extLst>
                    <a:ext uri="{9D8B030D-6E8A-4147-A177-3AD203B41FA5}">
                      <a16:colId xmlns="" xmlns:a16="http://schemas.microsoft.com/office/drawing/2014/main" val="20004"/>
                    </a:ext>
                  </a:extLst>
                </a:gridCol>
              </a:tblGrid>
              <a:tr h="549449">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 xmlns:a16="http://schemas.microsoft.com/office/drawing/2014/main" val="10000"/>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 xmlns:a16="http://schemas.microsoft.com/office/drawing/2014/main" val="10001"/>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 xmlns:a16="http://schemas.microsoft.com/office/drawing/2014/main" val="10002"/>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 xmlns:a16="http://schemas.microsoft.com/office/drawing/2014/main" val="10003"/>
                  </a:ext>
                </a:extLst>
              </a:tr>
              <a:tr h="3658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panose="020F0502020204030204" pitchFamily="34" charset="0"/>
                      </a:endParaRPr>
                    </a:p>
                  </a:txBody>
                  <a:tcPr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53735"/>
                    </a:solidFill>
                  </a:tcPr>
                </a:tc>
                <a:extLst>
                  <a:ext uri="{0D108BD9-81ED-4DB2-BD59-A6C34878D82A}">
                    <a16:rowId xmlns="" xmlns:a16="http://schemas.microsoft.com/office/drawing/2014/main" val="10004"/>
                  </a:ext>
                </a:extLst>
              </a:tr>
            </a:tbl>
          </a:graphicData>
        </a:graphic>
      </p:graphicFrame>
      <p:sp>
        <p:nvSpPr>
          <p:cNvPr id="8" name="Subtitle 7">
            <a:extLst>
              <a:ext uri="{FF2B5EF4-FFF2-40B4-BE49-F238E27FC236}">
                <a16:creationId xmlns="" xmlns:a16="http://schemas.microsoft.com/office/drawing/2014/main" id="{AEDE07BE-5399-4B82-8EC9-0DAC42B0144C}"/>
              </a:ext>
            </a:extLst>
          </p:cNvPr>
          <p:cNvSpPr txBox="1">
            <a:spLocks/>
          </p:cNvSpPr>
          <p:nvPr/>
        </p:nvSpPr>
        <p:spPr bwMode="auto">
          <a:xfrm>
            <a:off x="882065" y="2514600"/>
            <a:ext cx="137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rgbClr val="FFFF00"/>
                </a:solidFill>
                <a:cs typeface="Arial" panose="020B0604020202020204" pitchFamily="34" charset="0"/>
              </a:rPr>
              <a:t>25m</a:t>
            </a:r>
            <a:r>
              <a:rPr lang="en-US" altLang="en-US" sz="2800" b="1" baseline="30000">
                <a:solidFill>
                  <a:srgbClr val="FFFF00"/>
                </a:solidFill>
                <a:cs typeface="Arial" panose="020B0604020202020204" pitchFamily="34" charset="0"/>
              </a:rPr>
              <a:t>2 </a:t>
            </a:r>
            <a:endParaRPr lang="en-US" altLang="en-US" sz="2800" b="1">
              <a:solidFill>
                <a:srgbClr val="FFFF00"/>
              </a:solidFill>
              <a:cs typeface="Arial" panose="020B0604020202020204" pitchFamily="34" charset="0"/>
            </a:endParaRPr>
          </a:p>
        </p:txBody>
      </p:sp>
      <p:sp>
        <p:nvSpPr>
          <p:cNvPr id="9" name="Subtitle 7">
            <a:extLst>
              <a:ext uri="{FF2B5EF4-FFF2-40B4-BE49-F238E27FC236}">
                <a16:creationId xmlns="" xmlns:a16="http://schemas.microsoft.com/office/drawing/2014/main" id="{241CC9C6-1C56-4C73-9F02-A268DEC2CCCE}"/>
              </a:ext>
            </a:extLst>
          </p:cNvPr>
          <p:cNvSpPr txBox="1">
            <a:spLocks/>
          </p:cNvSpPr>
          <p:nvPr/>
        </p:nvSpPr>
        <p:spPr bwMode="auto">
          <a:xfrm>
            <a:off x="1644065" y="4114800"/>
            <a:ext cx="1676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3200" b="1">
                <a:solidFill>
                  <a:srgbClr val="FF0000"/>
                </a:solidFill>
                <a:cs typeface="Arial" panose="020B0604020202020204" pitchFamily="34" charset="0"/>
              </a:rPr>
              <a:t>100m</a:t>
            </a:r>
            <a:r>
              <a:rPr lang="en-US" altLang="en-US" sz="3200" b="1" baseline="30000">
                <a:solidFill>
                  <a:srgbClr val="FF0000"/>
                </a:solidFill>
                <a:cs typeface="Arial" panose="020B0604020202020204" pitchFamily="34" charset="0"/>
              </a:rPr>
              <a:t>2 </a:t>
            </a:r>
            <a:endParaRPr lang="en-US" altLang="en-US" sz="3200" b="1">
              <a:solidFill>
                <a:srgbClr val="FF0000"/>
              </a:solidFill>
              <a:cs typeface="Arial" panose="020B0604020202020204" pitchFamily="34" charset="0"/>
            </a:endParaRPr>
          </a:p>
        </p:txBody>
      </p:sp>
      <p:sp>
        <p:nvSpPr>
          <p:cNvPr id="10" name="Subtitle 7">
            <a:extLst>
              <a:ext uri="{FF2B5EF4-FFF2-40B4-BE49-F238E27FC236}">
                <a16:creationId xmlns="" xmlns:a16="http://schemas.microsoft.com/office/drawing/2014/main" id="{05961BEB-0B55-4DC2-89C9-B151AD0B287D}"/>
              </a:ext>
            </a:extLst>
          </p:cNvPr>
          <p:cNvSpPr txBox="1">
            <a:spLocks/>
          </p:cNvSpPr>
          <p:nvPr/>
        </p:nvSpPr>
        <p:spPr bwMode="auto">
          <a:xfrm>
            <a:off x="6139865" y="3200400"/>
            <a:ext cx="762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1" name="Subtitle 7">
            <a:extLst>
              <a:ext uri="{FF2B5EF4-FFF2-40B4-BE49-F238E27FC236}">
                <a16:creationId xmlns="" xmlns:a16="http://schemas.microsoft.com/office/drawing/2014/main" id="{9F90222E-6BDB-4BE1-9B14-6E0A4E49372F}"/>
              </a:ext>
            </a:extLst>
          </p:cNvPr>
          <p:cNvSpPr txBox="1">
            <a:spLocks/>
          </p:cNvSpPr>
          <p:nvPr/>
        </p:nvSpPr>
        <p:spPr bwMode="auto">
          <a:xfrm>
            <a:off x="4615865" y="4038600"/>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a:cs typeface="Arial" panose="020B0604020202020204" pitchFamily="34" charset="0"/>
            </a:endParaRPr>
          </a:p>
        </p:txBody>
      </p:sp>
      <p:sp>
        <p:nvSpPr>
          <p:cNvPr id="12" name="Subtitle 7">
            <a:extLst>
              <a:ext uri="{FF2B5EF4-FFF2-40B4-BE49-F238E27FC236}">
                <a16:creationId xmlns="" xmlns:a16="http://schemas.microsoft.com/office/drawing/2014/main" id="{F6784CF7-0D37-4B96-8404-0BD2C4A0FD3D}"/>
              </a:ext>
            </a:extLst>
          </p:cNvPr>
          <p:cNvSpPr txBox="1">
            <a:spLocks/>
          </p:cNvSpPr>
          <p:nvPr/>
        </p:nvSpPr>
        <p:spPr bwMode="auto">
          <a:xfrm>
            <a:off x="4615865" y="4572000"/>
            <a:ext cx="472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200" i="1">
              <a:cs typeface="Arial" panose="020B0604020202020204" pitchFamily="34" charset="0"/>
            </a:endParaRPr>
          </a:p>
        </p:txBody>
      </p:sp>
      <p:sp>
        <p:nvSpPr>
          <p:cNvPr id="13" name="Subtitle 7">
            <a:extLst>
              <a:ext uri="{FF2B5EF4-FFF2-40B4-BE49-F238E27FC236}">
                <a16:creationId xmlns="" xmlns:a16="http://schemas.microsoft.com/office/drawing/2014/main" id="{1A4E9508-3F82-4F82-B62C-A5B7D3B0E5DB}"/>
              </a:ext>
            </a:extLst>
          </p:cNvPr>
          <p:cNvSpPr txBox="1">
            <a:spLocks/>
          </p:cNvSpPr>
          <p:nvPr/>
        </p:nvSpPr>
        <p:spPr bwMode="auto">
          <a:xfrm>
            <a:off x="6901865" y="23622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a:latin typeface="Times New Roman" panose="02020603050405020304" pitchFamily="18" charset="0"/>
              <a:cs typeface="Arial" panose="020B0604020202020204" pitchFamily="34" charset="0"/>
            </a:endParaRPr>
          </a:p>
        </p:txBody>
      </p:sp>
      <p:sp>
        <p:nvSpPr>
          <p:cNvPr id="14" name="Subtitle 4">
            <a:extLst>
              <a:ext uri="{FF2B5EF4-FFF2-40B4-BE49-F238E27FC236}">
                <a16:creationId xmlns="" xmlns:a16="http://schemas.microsoft.com/office/drawing/2014/main" id="{C1DE4853-BF93-4CBD-9F6C-3C86BBFAC1C9}"/>
              </a:ext>
            </a:extLst>
          </p:cNvPr>
          <p:cNvSpPr txBox="1">
            <a:spLocks/>
          </p:cNvSpPr>
          <p:nvPr/>
        </p:nvSpPr>
        <p:spPr bwMode="auto">
          <a:xfrm>
            <a:off x="6825665" y="3962400"/>
            <a:ext cx="129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800" b="1">
              <a:solidFill>
                <a:srgbClr val="C00000"/>
              </a:solidFill>
              <a:cs typeface="Arial" panose="020B0604020202020204" pitchFamily="34" charset="0"/>
            </a:endParaRPr>
          </a:p>
        </p:txBody>
      </p:sp>
      <p:sp>
        <p:nvSpPr>
          <p:cNvPr id="15" name="Text Box 180">
            <a:extLst>
              <a:ext uri="{FF2B5EF4-FFF2-40B4-BE49-F238E27FC236}">
                <a16:creationId xmlns="" xmlns:a16="http://schemas.microsoft.com/office/drawing/2014/main" id="{02D8A348-3625-4F1D-AFCC-A3296CBD7BCE}"/>
              </a:ext>
            </a:extLst>
          </p:cNvPr>
          <p:cNvSpPr txBox="1">
            <a:spLocks noChangeArrowheads="1"/>
          </p:cNvSpPr>
          <p:nvPr/>
        </p:nvSpPr>
        <p:spPr bwMode="auto">
          <a:xfrm>
            <a:off x="4615865" y="1808480"/>
            <a:ext cx="5981016"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Tỉ số của </a:t>
            </a:r>
            <a:r>
              <a:rPr lang="en-US" altLang="en-US" sz="2800" b="1">
                <a:solidFill>
                  <a:srgbClr val="FF0000"/>
                </a:solidFill>
                <a:latin typeface="Times New Roman" panose="02020603050405020304" pitchFamily="18" charset="0"/>
              </a:rPr>
              <a:t>diện tích trồng hoa hồng</a:t>
            </a:r>
            <a:r>
              <a:rPr lang="en-US" altLang="en-US" sz="2800" b="1">
                <a:latin typeface="Times New Roman" panose="02020603050405020304" pitchFamily="18" charset="0"/>
              </a:rPr>
              <a:t> và </a:t>
            </a:r>
            <a:r>
              <a:rPr lang="en-US" altLang="en-US" sz="2800" b="1">
                <a:solidFill>
                  <a:srgbClr val="D200D2"/>
                </a:solidFill>
                <a:latin typeface="Times New Roman" panose="02020603050405020304" pitchFamily="18" charset="0"/>
              </a:rPr>
              <a:t>diện tích vườn hoa </a:t>
            </a:r>
            <a:r>
              <a:rPr lang="en-US" altLang="en-US" sz="2800" b="1">
                <a:latin typeface="Times New Roman" panose="02020603050405020304" pitchFamily="18" charset="0"/>
              </a:rPr>
              <a:t>là:</a:t>
            </a:r>
          </a:p>
        </p:txBody>
      </p:sp>
      <p:sp>
        <p:nvSpPr>
          <p:cNvPr id="16" name="Text Box 181">
            <a:extLst>
              <a:ext uri="{FF2B5EF4-FFF2-40B4-BE49-F238E27FC236}">
                <a16:creationId xmlns="" xmlns:a16="http://schemas.microsoft.com/office/drawing/2014/main" id="{59C5410F-6FF9-4849-9989-29673791C106}"/>
              </a:ext>
            </a:extLst>
          </p:cNvPr>
          <p:cNvSpPr txBox="1">
            <a:spLocks noChangeArrowheads="1"/>
          </p:cNvSpPr>
          <p:nvPr/>
        </p:nvSpPr>
        <p:spPr bwMode="auto">
          <a:xfrm>
            <a:off x="5606465" y="28194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17" name="Text Box 182">
            <a:extLst>
              <a:ext uri="{FF2B5EF4-FFF2-40B4-BE49-F238E27FC236}">
                <a16:creationId xmlns="" xmlns:a16="http://schemas.microsoft.com/office/drawing/2014/main" id="{A761C21A-8E80-40AE-A5EA-190A6B2F67E6}"/>
              </a:ext>
            </a:extLst>
          </p:cNvPr>
          <p:cNvSpPr txBox="1">
            <a:spLocks noChangeArrowheads="1"/>
          </p:cNvSpPr>
          <p:nvPr/>
        </p:nvSpPr>
        <p:spPr bwMode="auto">
          <a:xfrm>
            <a:off x="4487278" y="4574453"/>
            <a:ext cx="728908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nói: </a:t>
            </a:r>
            <a:r>
              <a:rPr lang="en-US" altLang="en-US" sz="2800" b="1" i="1">
                <a:solidFill>
                  <a:srgbClr val="0000FF"/>
                </a:solidFill>
                <a:latin typeface="Times New Roman" panose="02020603050405020304" pitchFamily="18" charset="0"/>
              </a:rPr>
              <a:t>Tỉ số phần trăm của diện tích trồng hoa hồng và diện tích vườn hoa là 25% </a:t>
            </a:r>
            <a:r>
              <a:rPr lang="en-US" altLang="en-US" sz="2800" b="1" i="1">
                <a:latin typeface="Times New Roman" panose="02020603050405020304" pitchFamily="18" charset="0"/>
              </a:rPr>
              <a:t>; hoặc </a:t>
            </a:r>
            <a:r>
              <a:rPr lang="en-US" altLang="en-US" sz="2800" b="1" i="1">
                <a:solidFill>
                  <a:srgbClr val="00B050"/>
                </a:solidFill>
                <a:latin typeface="Times New Roman" panose="02020603050405020304" pitchFamily="18" charset="0"/>
              </a:rPr>
              <a:t>diện tích trồng hoa chiếm 25% diện tích vườn hoa</a:t>
            </a:r>
            <a:r>
              <a:rPr lang="en-US" altLang="en-US" sz="2800" b="1" i="1">
                <a:latin typeface="Times New Roman" panose="02020603050405020304" pitchFamily="18" charset="0"/>
              </a:rPr>
              <a:t>.</a:t>
            </a:r>
          </a:p>
        </p:txBody>
      </p:sp>
      <p:sp>
        <p:nvSpPr>
          <p:cNvPr id="18" name="Rectangle 186">
            <a:extLst>
              <a:ext uri="{FF2B5EF4-FFF2-40B4-BE49-F238E27FC236}">
                <a16:creationId xmlns="" xmlns:a16="http://schemas.microsoft.com/office/drawing/2014/main" id="{091DBDAB-63B6-4B41-8DA6-1A4958568A9F}"/>
              </a:ext>
            </a:extLst>
          </p:cNvPr>
          <p:cNvSpPr>
            <a:spLocks noChangeArrowheads="1"/>
          </p:cNvSpPr>
          <p:nvPr/>
        </p:nvSpPr>
        <p:spPr bwMode="auto">
          <a:xfrm>
            <a:off x="424865" y="314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9" name="Text Box 187">
            <a:extLst>
              <a:ext uri="{FF2B5EF4-FFF2-40B4-BE49-F238E27FC236}">
                <a16:creationId xmlns="" xmlns:a16="http://schemas.microsoft.com/office/drawing/2014/main" id="{7D9FEC8C-CDAC-4A06-A6B1-B13ADF96A5A2}"/>
              </a:ext>
            </a:extLst>
          </p:cNvPr>
          <p:cNvSpPr txBox="1">
            <a:spLocks noChangeArrowheads="1"/>
          </p:cNvSpPr>
          <p:nvPr/>
        </p:nvSpPr>
        <p:spPr bwMode="auto">
          <a:xfrm>
            <a:off x="5758865" y="289560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en-US" altLang="en-US"/>
          </a:p>
        </p:txBody>
      </p:sp>
      <p:sp>
        <p:nvSpPr>
          <p:cNvPr id="21" name="Rectangle 191">
            <a:extLst>
              <a:ext uri="{FF2B5EF4-FFF2-40B4-BE49-F238E27FC236}">
                <a16:creationId xmlns="" xmlns:a16="http://schemas.microsoft.com/office/drawing/2014/main" id="{6B34126D-40AB-42AD-8F73-4837F3EC267D}"/>
              </a:ext>
            </a:extLst>
          </p:cNvPr>
          <p:cNvSpPr>
            <a:spLocks noChangeArrowheads="1"/>
          </p:cNvSpPr>
          <p:nvPr/>
        </p:nvSpPr>
        <p:spPr bwMode="auto">
          <a:xfrm>
            <a:off x="424865" y="3124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22" name="TextBox 21">
            <a:extLst>
              <a:ext uri="{FF2B5EF4-FFF2-40B4-BE49-F238E27FC236}">
                <a16:creationId xmlns="" xmlns:a16="http://schemas.microsoft.com/office/drawing/2014/main" id="{C1D50531-42C4-4C09-A882-369C8CCD5EA4}"/>
              </a:ext>
            </a:extLst>
          </p:cNvPr>
          <p:cNvSpPr txBox="1">
            <a:spLocks noRot="1" noChangeAspect="1" noMove="1" noResize="1" noEditPoints="1" noAdjustHandles="1" noChangeArrowheads="1" noChangeShapeType="1" noTextEdit="1"/>
          </p:cNvSpPr>
          <p:nvPr/>
        </p:nvSpPr>
        <p:spPr>
          <a:xfrm>
            <a:off x="5525544" y="3363658"/>
            <a:ext cx="1750511" cy="618118"/>
          </a:xfrm>
          <a:prstGeom prst="rect">
            <a:avLst/>
          </a:prstGeom>
          <a:blipFill rotWithShape="0">
            <a:blip r:embed="rId3"/>
            <a:stretch>
              <a:fillRect t="-3960" r="-7639" b="-17822"/>
            </a:stretch>
          </a:blipFill>
        </p:spPr>
        <p:txBody>
          <a:bodyPr/>
          <a:lstStyle/>
          <a:p>
            <a:pPr>
              <a:defRPr/>
            </a:pPr>
            <a:r>
              <a:rPr lang="en-US">
                <a:noFill/>
                <a:latin typeface="Arial" charset="0"/>
              </a:rPr>
              <a:t> </a:t>
            </a:r>
          </a:p>
        </p:txBody>
      </p:sp>
      <p:sp>
        <p:nvSpPr>
          <p:cNvPr id="23" name="Text Box 180">
            <a:extLst>
              <a:ext uri="{FF2B5EF4-FFF2-40B4-BE49-F238E27FC236}">
                <a16:creationId xmlns="" xmlns:a16="http://schemas.microsoft.com/office/drawing/2014/main" id="{D1C41CF8-573B-491B-8785-53B2CF2EB4D7}"/>
              </a:ext>
            </a:extLst>
          </p:cNvPr>
          <p:cNvSpPr txBox="1">
            <a:spLocks noChangeArrowheads="1"/>
          </p:cNvSpPr>
          <p:nvPr/>
        </p:nvSpPr>
        <p:spPr bwMode="auto">
          <a:xfrm>
            <a:off x="4242517" y="3382963"/>
            <a:ext cx="1500187"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Ta viết:</a:t>
            </a:r>
          </a:p>
        </p:txBody>
      </p:sp>
      <p:sp>
        <p:nvSpPr>
          <p:cNvPr id="24" name="Text Box 180">
            <a:extLst>
              <a:ext uri="{FF2B5EF4-FFF2-40B4-BE49-F238E27FC236}">
                <a16:creationId xmlns="" xmlns:a16="http://schemas.microsoft.com/office/drawing/2014/main" id="{D0ACEB1A-1AF3-4C10-8484-B30DE7D0A6A2}"/>
              </a:ext>
            </a:extLst>
          </p:cNvPr>
          <p:cNvSpPr txBox="1">
            <a:spLocks noChangeArrowheads="1"/>
          </p:cNvSpPr>
          <p:nvPr/>
        </p:nvSpPr>
        <p:spPr bwMode="auto">
          <a:xfrm>
            <a:off x="4611103" y="3990975"/>
            <a:ext cx="50815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FF0000"/>
                </a:solidFill>
                <a:latin typeface="Times New Roman" panose="02020603050405020304" pitchFamily="18" charset="0"/>
              </a:rPr>
              <a:t>Ta đọc: hai mươi lăm phần trăm</a:t>
            </a:r>
          </a:p>
        </p:txBody>
      </p:sp>
      <p:sp>
        <p:nvSpPr>
          <p:cNvPr id="25" name="TextBox 24">
            <a:extLst>
              <a:ext uri="{FF2B5EF4-FFF2-40B4-BE49-F238E27FC236}">
                <a16:creationId xmlns="" xmlns:a16="http://schemas.microsoft.com/office/drawing/2014/main" id="{7BEEAC13-C297-4DC5-B9E9-7A0F58635038}"/>
              </a:ext>
            </a:extLst>
          </p:cNvPr>
          <p:cNvSpPr txBox="1">
            <a:spLocks noChangeArrowheads="1"/>
          </p:cNvSpPr>
          <p:nvPr/>
        </p:nvSpPr>
        <p:spPr bwMode="auto">
          <a:xfrm>
            <a:off x="6097371" y="2844672"/>
            <a:ext cx="2023693"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t>25 : 100 =</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 xmlns:a16="http://schemas.microsoft.com/office/drawing/2014/main" id="{52DD9ED9-3627-456B-94CF-E2DCB6B0748B}"/>
                  </a:ext>
                </a:extLst>
              </p:cNvPr>
              <p:cNvSpPr txBox="1"/>
              <p:nvPr/>
            </p:nvSpPr>
            <p:spPr>
              <a:xfrm>
                <a:off x="7694306" y="2646633"/>
                <a:ext cx="885329" cy="7861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cs typeface="Times New Roman" pitchFamily="18" charset="0"/>
                            </a:rPr>
                          </m:ctrlPr>
                        </m:fPr>
                        <m:num>
                          <m:r>
                            <a:rPr lang="en-US" sz="2400" b="0" i="1" smtClean="0">
                              <a:latin typeface="Cambria Math" panose="02040503050406030204" pitchFamily="18" charset="0"/>
                              <a:cs typeface="Times New Roman" pitchFamily="18" charset="0"/>
                            </a:rPr>
                            <m:t>25</m:t>
                          </m:r>
                        </m:num>
                        <m:den>
                          <m:r>
                            <a:rPr lang="en-US" sz="2400" i="1">
                              <a:latin typeface="Cambria Math" panose="02040503050406030204" pitchFamily="18" charset="0"/>
                              <a:cs typeface="Times New Roman" pitchFamily="18" charset="0"/>
                            </a:rPr>
                            <m:t>100</m:t>
                          </m:r>
                        </m:den>
                      </m:f>
                    </m:oMath>
                  </m:oMathPara>
                </a14:m>
                <a:endParaRPr lang="en-US" sz="2400"/>
              </a:p>
            </p:txBody>
          </p:sp>
        </mc:Choice>
        <mc:Fallback xmlns="">
          <p:sp>
            <p:nvSpPr>
              <p:cNvPr id="27" name="TextBox 26">
                <a:extLst>
                  <a:ext uri="{FF2B5EF4-FFF2-40B4-BE49-F238E27FC236}">
                    <a16:creationId xmlns:a16="http://schemas.microsoft.com/office/drawing/2014/main" id="{52DD9ED9-3627-456B-94CF-E2DCB6B0748B}"/>
                  </a:ext>
                </a:extLst>
              </p:cNvPr>
              <p:cNvSpPr txBox="1">
                <a:spLocks noRot="1" noChangeAspect="1" noMove="1" noResize="1" noEditPoints="1" noAdjustHandles="1" noChangeArrowheads="1" noChangeShapeType="1" noTextEdit="1"/>
              </p:cNvSpPr>
              <p:nvPr/>
            </p:nvSpPr>
            <p:spPr>
              <a:xfrm>
                <a:off x="7694306" y="2646633"/>
                <a:ext cx="885329" cy="7861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786882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par>
                                <p:cTn id="18" presetID="4"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ox(in)">
                                      <p:cBhvr>
                                        <p:cTn id="20" dur="500"/>
                                        <p:tgtEl>
                                          <p:spTgt spid="6"/>
                                        </p:tgtEl>
                                      </p:cBhvr>
                                    </p:animEffect>
                                  </p:childTnLst>
                                </p:cTn>
                              </p:par>
                              <p:par>
                                <p:cTn id="21" presetID="4" presetClass="entr" presetSubtype="16"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ox(in)">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checkerboard(across)">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amond(in)">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up)">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par>
                                <p:cTn id="61" presetID="16" presetClass="entr" presetSubtype="21" fill="hold"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barn(inVertic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diamond(in)">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 calcmode="lin" valueType="num">
                                      <p:cBhvr additive="base">
                                        <p:cTn id="73" dur="500" fill="hold"/>
                                        <p:tgtEl>
                                          <p:spTgt spid="17"/>
                                        </p:tgtEl>
                                        <p:attrNameLst>
                                          <p:attrName>ppt_x</p:attrName>
                                        </p:attrNameLst>
                                      </p:cBhvr>
                                      <p:tavLst>
                                        <p:tav tm="0">
                                          <p:val>
                                            <p:strVal val="#ppt_x"/>
                                          </p:val>
                                        </p:tav>
                                        <p:tav tm="100000">
                                          <p:val>
                                            <p:strVal val="#ppt_x"/>
                                          </p:val>
                                        </p:tav>
                                      </p:tavLst>
                                    </p:anim>
                                    <p:anim calcmode="lin" valueType="num">
                                      <p:cBhvr additive="base">
                                        <p:cTn id="7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8" grpId="0"/>
      <p:bldP spid="9" grpId="0"/>
      <p:bldP spid="15" grpId="0"/>
      <p:bldP spid="17" grpId="0"/>
      <p:bldP spid="23" grpId="0"/>
      <p:bldP spid="2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3">
            <a:extLst>
              <a:ext uri="{FF2B5EF4-FFF2-40B4-BE49-F238E27FC236}">
                <a16:creationId xmlns="" xmlns:a16="http://schemas.microsoft.com/office/drawing/2014/main" id="{ACA6D624-0CF1-43FB-B632-ED177982C1D9}"/>
              </a:ext>
            </a:extLst>
          </p:cNvPr>
          <p:cNvSpPr txBox="1">
            <a:spLocks/>
          </p:cNvSpPr>
          <p:nvPr/>
        </p:nvSpPr>
        <p:spPr>
          <a:xfrm>
            <a:off x="1306366" y="411481"/>
            <a:ext cx="10286194" cy="107791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3200" b="1">
                <a:solidFill>
                  <a:srgbClr val="C00000"/>
                </a:solidFill>
                <a:latin typeface="Times New Roman" panose="02020603050405020304" pitchFamily="18" charset="0"/>
                <a:cs typeface="Times New Roman" panose="02020603050405020304" pitchFamily="18" charset="0"/>
              </a:rPr>
              <a:t>b) Ví dụ 2</a:t>
            </a:r>
            <a:r>
              <a:rPr lang="en-US" altLang="en-US" sz="3200">
                <a:solidFill>
                  <a:srgbClr val="C00000"/>
                </a:solidFill>
                <a:latin typeface="Times New Roman" panose="02020603050405020304" pitchFamily="18" charset="0"/>
                <a:cs typeface="Times New Roman" panose="02020603050405020304" pitchFamily="18" charset="0"/>
              </a:rPr>
              <a:t>: </a:t>
            </a:r>
          </a:p>
          <a:p>
            <a:pPr algn="just"/>
            <a:r>
              <a:rPr lang="en-US" altLang="en-US" sz="3200" b="1">
                <a:solidFill>
                  <a:srgbClr val="C00000"/>
                </a:solidFill>
                <a:latin typeface="Times New Roman" panose="02020603050405020304" pitchFamily="18" charset="0"/>
                <a:cs typeface="Times New Roman" panose="02020603050405020304" pitchFamily="18" charset="0"/>
              </a:rPr>
              <a:t>     </a:t>
            </a:r>
            <a:r>
              <a:rPr lang="en-US" altLang="en-US" sz="3200" b="1">
                <a:solidFill>
                  <a:srgbClr val="0000FF"/>
                </a:solidFill>
                <a:latin typeface="Times New Roman" panose="02020603050405020304" pitchFamily="18" charset="0"/>
                <a:cs typeface="Times New Roman" panose="02020603050405020304" pitchFamily="18" charset="0"/>
              </a:rPr>
              <a:t>Một trường có 400 học sinh, trong đó có 80 học sinh giỏi. Tìm tỉ số của số học sinh giỏi và số học sinh toàn trường?</a:t>
            </a:r>
          </a:p>
        </p:txBody>
      </p:sp>
      <p:sp>
        <p:nvSpPr>
          <p:cNvPr id="18" name="Subtitle 4">
            <a:extLst>
              <a:ext uri="{FF2B5EF4-FFF2-40B4-BE49-F238E27FC236}">
                <a16:creationId xmlns="" xmlns:a16="http://schemas.microsoft.com/office/drawing/2014/main" id="{9F040765-AA60-40F8-A1D4-3804CEA279F0}"/>
              </a:ext>
            </a:extLst>
          </p:cNvPr>
          <p:cNvSpPr txBox="1">
            <a:spLocks/>
          </p:cNvSpPr>
          <p:nvPr/>
        </p:nvSpPr>
        <p:spPr bwMode="auto">
          <a:xfrm>
            <a:off x="2468415" y="1803401"/>
            <a:ext cx="7696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latin typeface="Times New Roman" panose="02020603050405020304" pitchFamily="18" charset="0"/>
              <a:cs typeface="Times New Roman" panose="02020603050405020304" pitchFamily="18" charset="0"/>
            </a:endParaRPr>
          </a:p>
        </p:txBody>
      </p:sp>
      <p:sp>
        <p:nvSpPr>
          <p:cNvPr id="19" name="Rectangle 22">
            <a:extLst>
              <a:ext uri="{FF2B5EF4-FFF2-40B4-BE49-F238E27FC236}">
                <a16:creationId xmlns="" xmlns:a16="http://schemas.microsoft.com/office/drawing/2014/main" id="{55052E76-E98D-4682-9A65-718907E7A431}"/>
              </a:ext>
            </a:extLst>
          </p:cNvPr>
          <p:cNvSpPr>
            <a:spLocks noChangeArrowheads="1"/>
          </p:cNvSpPr>
          <p:nvPr/>
        </p:nvSpPr>
        <p:spPr bwMode="auto">
          <a:xfrm>
            <a:off x="1249215" y="4608514"/>
            <a:ext cx="8839200" cy="1076325"/>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a:latin typeface="Times New Roman" panose="02020603050405020304" pitchFamily="18" charset="0"/>
                <a:cs typeface="Times New Roman" panose="02020603050405020304" pitchFamily="18" charset="0"/>
              </a:rPr>
              <a:t>hoặc: </a:t>
            </a:r>
            <a:r>
              <a:rPr lang="en-US" altLang="en-US" sz="3200" b="1" i="1">
                <a:solidFill>
                  <a:srgbClr val="00B050"/>
                </a:solidFill>
                <a:latin typeface="Times New Roman" panose="02020603050405020304" pitchFamily="18" charset="0"/>
                <a:cs typeface="Times New Roman" panose="02020603050405020304" pitchFamily="18" charset="0"/>
              </a:rPr>
              <a:t>Số học sinh giỏi chiếm 20% số học sinh toàn trường.</a:t>
            </a:r>
            <a:r>
              <a:rPr lang="en-US" altLang="en-US" sz="3200" b="1" i="1">
                <a:solidFill>
                  <a:srgbClr val="00B050"/>
                </a:solidFill>
                <a:latin typeface="Times New Roman" panose="02020603050405020304" pitchFamily="18" charset="0"/>
                <a:cs typeface="Arial" panose="020B0604020202020204" pitchFamily="34" charset="0"/>
              </a:rPr>
              <a:t> </a:t>
            </a:r>
          </a:p>
        </p:txBody>
      </p:sp>
      <p:sp>
        <p:nvSpPr>
          <p:cNvPr id="20" name="Subtitle 4">
            <a:extLst>
              <a:ext uri="{FF2B5EF4-FFF2-40B4-BE49-F238E27FC236}">
                <a16:creationId xmlns="" xmlns:a16="http://schemas.microsoft.com/office/drawing/2014/main" id="{DAF4FB9F-4927-49FD-ACA6-4C4863C53261}"/>
              </a:ext>
            </a:extLst>
          </p:cNvPr>
          <p:cNvSpPr txBox="1">
            <a:spLocks/>
          </p:cNvSpPr>
          <p:nvPr/>
        </p:nvSpPr>
        <p:spPr bwMode="auto">
          <a:xfrm>
            <a:off x="2544615" y="3251201"/>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400">
              <a:cs typeface="Arial" panose="020B0604020202020204" pitchFamily="34" charset="0"/>
            </a:endParaRPr>
          </a:p>
        </p:txBody>
      </p:sp>
      <p:sp>
        <p:nvSpPr>
          <p:cNvPr id="21" name="Subtitle 4">
            <a:extLst>
              <a:ext uri="{FF2B5EF4-FFF2-40B4-BE49-F238E27FC236}">
                <a16:creationId xmlns="" xmlns:a16="http://schemas.microsoft.com/office/drawing/2014/main" id="{AA388417-5DA7-4BEA-BB1E-20C582DA3455}"/>
              </a:ext>
            </a:extLst>
          </p:cNvPr>
          <p:cNvSpPr txBox="1">
            <a:spLocks/>
          </p:cNvSpPr>
          <p:nvPr/>
        </p:nvSpPr>
        <p:spPr bwMode="auto">
          <a:xfrm>
            <a:off x="8564415" y="889001"/>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endParaRPr lang="en-US" altLang="en-US" sz="2600">
              <a:latin typeface="Times New Roman" panose="02020603050405020304" pitchFamily="18" charset="0"/>
              <a:cs typeface="Arial" panose="020B0604020202020204" pitchFamily="34" charset="0"/>
            </a:endParaRPr>
          </a:p>
        </p:txBody>
      </p:sp>
      <p:cxnSp>
        <p:nvCxnSpPr>
          <p:cNvPr id="23" name="Straight Connector 22">
            <a:extLst>
              <a:ext uri="{FF2B5EF4-FFF2-40B4-BE49-F238E27FC236}">
                <a16:creationId xmlns="" xmlns:a16="http://schemas.microsoft.com/office/drawing/2014/main" id="{5C30E1EA-C437-415F-856C-B883100FC304}"/>
              </a:ext>
            </a:extLst>
          </p:cNvPr>
          <p:cNvCxnSpPr>
            <a:cxnSpLocks/>
          </p:cNvCxnSpPr>
          <p:nvPr/>
        </p:nvCxnSpPr>
        <p:spPr>
          <a:xfrm>
            <a:off x="4383575" y="1061721"/>
            <a:ext cx="218486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sp>
        <p:nvSpPr>
          <p:cNvPr id="28" name="Text Box 180">
            <a:extLst>
              <a:ext uri="{FF2B5EF4-FFF2-40B4-BE49-F238E27FC236}">
                <a16:creationId xmlns="" xmlns:a16="http://schemas.microsoft.com/office/drawing/2014/main" id="{1CDC713B-7C27-4EBB-BCD9-657CEFCBC291}"/>
              </a:ext>
            </a:extLst>
          </p:cNvPr>
          <p:cNvSpPr txBox="1">
            <a:spLocks noChangeArrowheads="1"/>
          </p:cNvSpPr>
          <p:nvPr/>
        </p:nvSpPr>
        <p:spPr bwMode="auto">
          <a:xfrm>
            <a:off x="1790700" y="1815789"/>
            <a:ext cx="86106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latin typeface="Times New Roman" panose="02020603050405020304" pitchFamily="18" charset="0"/>
              </a:rPr>
              <a:t>Tỉ số của </a:t>
            </a:r>
            <a:r>
              <a:rPr lang="en-US" altLang="en-US" sz="2800" b="1">
                <a:solidFill>
                  <a:srgbClr val="FF0000"/>
                </a:solidFill>
                <a:latin typeface="Times New Roman" panose="02020603050405020304" pitchFamily="18" charset="0"/>
              </a:rPr>
              <a:t>số học sinh giỏi </a:t>
            </a:r>
            <a:r>
              <a:rPr lang="en-US" altLang="en-US" sz="2800" b="1">
                <a:latin typeface="Times New Roman" panose="02020603050405020304" pitchFamily="18" charset="0"/>
              </a:rPr>
              <a:t>và </a:t>
            </a:r>
            <a:r>
              <a:rPr lang="en-US" altLang="en-US" sz="2800" b="1">
                <a:solidFill>
                  <a:srgbClr val="D200D2"/>
                </a:solidFill>
                <a:latin typeface="Times New Roman" panose="02020603050405020304" pitchFamily="18" charset="0"/>
              </a:rPr>
              <a:t>số học sinh toàn trường là:</a:t>
            </a:r>
            <a:endParaRPr lang="en-US" altLang="en-US" sz="2800" b="1">
              <a:latin typeface="Times New Roman" panose="02020603050405020304" pitchFamily="18" charset="0"/>
            </a:endParaRPr>
          </a:p>
        </p:txBody>
      </p:sp>
      <p:sp>
        <p:nvSpPr>
          <p:cNvPr id="31" name="Rectangle 30">
            <a:extLst>
              <a:ext uri="{FF2B5EF4-FFF2-40B4-BE49-F238E27FC236}">
                <a16:creationId xmlns="" xmlns:a16="http://schemas.microsoft.com/office/drawing/2014/main" id="{13D8DBBE-05AD-4C30-882B-BD9FC91EC62D}"/>
              </a:ext>
            </a:extLst>
          </p:cNvPr>
          <p:cNvSpPr>
            <a:spLocks noChangeArrowheads="1"/>
          </p:cNvSpPr>
          <p:nvPr/>
        </p:nvSpPr>
        <p:spPr bwMode="auto">
          <a:xfrm>
            <a:off x="1306365" y="3586164"/>
            <a:ext cx="88582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3200" b="1" i="1">
                <a:solidFill>
                  <a:srgbClr val="0033CC"/>
                </a:solidFill>
                <a:latin typeface="Times New Roman" panose="02020603050405020304" pitchFamily="18" charset="0"/>
                <a:cs typeface="Times New Roman" panose="02020603050405020304" pitchFamily="18" charset="0"/>
              </a:rPr>
              <a:t>Tỉ số phần trăm của số học sinh giỏi và số học sinh toàn trường là 20%</a:t>
            </a:r>
            <a:endParaRPr lang="en-US" altLang="en-US" sz="3200" b="1">
              <a:solidFill>
                <a:srgbClr val="0033CC"/>
              </a:solidFill>
              <a:latin typeface="Times New Roman" panose="02020603050405020304" pitchFamily="18" charset="0"/>
              <a:cs typeface="Arial" panose="020B0604020202020204" pitchFamily="34" charset="0"/>
            </a:endParaRPr>
          </a:p>
        </p:txBody>
      </p:sp>
      <p:sp>
        <p:nvSpPr>
          <p:cNvPr id="32" name="Rectangle 31">
            <a:extLst>
              <a:ext uri="{FF2B5EF4-FFF2-40B4-BE49-F238E27FC236}">
                <a16:creationId xmlns="" xmlns:a16="http://schemas.microsoft.com/office/drawing/2014/main" id="{CCC9457D-CF2D-4728-888A-D4C738687728}"/>
              </a:ext>
            </a:extLst>
          </p:cNvPr>
          <p:cNvSpPr>
            <a:spLocks noChangeArrowheads="1"/>
          </p:cNvSpPr>
          <p:nvPr/>
        </p:nvSpPr>
        <p:spPr bwMode="auto">
          <a:xfrm>
            <a:off x="1279378" y="5730876"/>
            <a:ext cx="9296400" cy="461963"/>
          </a:xfrm>
          <a:prstGeom prst="rect">
            <a:avLst/>
          </a:prstGeom>
          <a:solidFill>
            <a:srgbClr val="FFFF00"/>
          </a:solidFill>
          <a:ln w="9525">
            <a:solidFill>
              <a:srgbClr val="FFFF00"/>
            </a:solidFill>
            <a:miter lim="800000"/>
            <a:headEnd/>
            <a:tailEnd/>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Tỉ số này cho biết cứ 100 học sinh của trường thì có 20 học sinh giỏi.</a:t>
            </a:r>
            <a:endParaRPr lang="en-US" altLang="en-US" sz="2400" b="1">
              <a:solidFill>
                <a:srgbClr val="FF0000"/>
              </a:solidFill>
              <a:latin typeface="Times New Roman" panose="02020603050405020304" pitchFamily="18" charset="0"/>
            </a:endParaRPr>
          </a:p>
        </p:txBody>
      </p:sp>
      <p:cxnSp>
        <p:nvCxnSpPr>
          <p:cNvPr id="22" name="Straight Connector 21">
            <a:extLst>
              <a:ext uri="{FF2B5EF4-FFF2-40B4-BE49-F238E27FC236}">
                <a16:creationId xmlns="" xmlns:a16="http://schemas.microsoft.com/office/drawing/2014/main" id="{30A4D421-EE72-4CFC-AE18-E23E6F48E47D}"/>
              </a:ext>
            </a:extLst>
          </p:cNvPr>
          <p:cNvCxnSpPr>
            <a:cxnSpLocks/>
          </p:cNvCxnSpPr>
          <p:nvPr/>
        </p:nvCxnSpPr>
        <p:spPr>
          <a:xfrm>
            <a:off x="8777775" y="1061721"/>
            <a:ext cx="2703025"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cxnSp>
        <p:nvCxnSpPr>
          <p:cNvPr id="33" name="Straight Connector 32">
            <a:extLst>
              <a:ext uri="{FF2B5EF4-FFF2-40B4-BE49-F238E27FC236}">
                <a16:creationId xmlns="" xmlns:a16="http://schemas.microsoft.com/office/drawing/2014/main" id="{7BE31CDB-3C52-4E3F-AF2D-89A38B3D9A56}"/>
              </a:ext>
            </a:extLst>
          </p:cNvPr>
          <p:cNvCxnSpPr>
            <a:cxnSpLocks/>
          </p:cNvCxnSpPr>
          <p:nvPr/>
        </p:nvCxnSpPr>
        <p:spPr>
          <a:xfrm>
            <a:off x="2183935" y="1397001"/>
            <a:ext cx="8391843" cy="0"/>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 xmlns:a16="http://schemas.microsoft.com/office/drawing/2014/main" id="{11DF7233-EDF3-4979-B955-2971A6AE79EB}"/>
                  </a:ext>
                </a:extLst>
              </p:cNvPr>
              <p:cNvSpPr txBox="1"/>
              <p:nvPr/>
            </p:nvSpPr>
            <p:spPr>
              <a:xfrm>
                <a:off x="2879578" y="2551593"/>
                <a:ext cx="6096000" cy="798873"/>
              </a:xfrm>
              <a:prstGeom prst="rect">
                <a:avLst/>
              </a:prstGeom>
              <a:noFill/>
            </p:spPr>
            <p:txBody>
              <a:bodyPr wrap="square">
                <a:spAutoFit/>
              </a:bodyPr>
              <a:lstStyle/>
              <a:p>
                <a:r>
                  <a:rPr lang="en-US" altLang="en-US" sz="2600"/>
                  <a:t>80 : 400 = </a:t>
                </a:r>
                <a14:m>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80</m:t>
                        </m:r>
                      </m:num>
                      <m:den>
                        <m:r>
                          <a:rPr lang="en-US" sz="3200" b="0" i="1" smtClean="0">
                            <a:latin typeface="Cambria Math" panose="02040503050406030204" pitchFamily="18" charset="0"/>
                            <a:cs typeface="Times New Roman" pitchFamily="18" charset="0"/>
                          </a:rPr>
                          <m:t>4</m:t>
                        </m:r>
                        <m:r>
                          <a:rPr lang="en-US" sz="3200" i="1">
                            <a:latin typeface="Cambria Math" panose="02040503050406030204" pitchFamily="18" charset="0"/>
                            <a:cs typeface="Times New Roman" pitchFamily="18" charset="0"/>
                          </a:rPr>
                          <m:t>00</m:t>
                        </m:r>
                      </m:den>
                    </m:f>
                  </m:oMath>
                </a14:m>
                <a:r>
                  <a:rPr lang="en-US" altLang="en-US" sz="3200"/>
                  <a:t> </a:t>
                </a:r>
                <a:r>
                  <a:rPr lang="en-US" altLang="en-US" sz="2600"/>
                  <a:t>=</a:t>
                </a:r>
                <a:r>
                  <a:rPr lang="en-US" altLang="en-US" sz="3200"/>
                  <a:t> </a:t>
                </a:r>
                <a14:m>
                  <m:oMath xmlns:m="http://schemas.openxmlformats.org/officeDocument/2006/math">
                    <m:f>
                      <m:fPr>
                        <m:ctrlPr>
                          <a:rPr lang="en-US" sz="3200" i="1">
                            <a:latin typeface="Cambria Math" panose="02040503050406030204" pitchFamily="18" charset="0"/>
                            <a:cs typeface="Times New Roman" pitchFamily="18" charset="0"/>
                          </a:rPr>
                        </m:ctrlPr>
                      </m:fPr>
                      <m:num>
                        <m:r>
                          <a:rPr lang="en-US" sz="3200" i="1">
                            <a:latin typeface="Cambria Math" panose="02040503050406030204" pitchFamily="18" charset="0"/>
                            <a:cs typeface="Times New Roman" pitchFamily="18" charset="0"/>
                          </a:rPr>
                          <m:t>2</m:t>
                        </m:r>
                        <m:r>
                          <a:rPr lang="en-US" sz="3200" b="0" i="1" smtClean="0">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a14:m>
                <a:r>
                  <a:rPr lang="en-US" altLang="en-US" sz="3200"/>
                  <a:t> </a:t>
                </a:r>
                <a:r>
                  <a:rPr lang="en-US" altLang="en-US" sz="2600"/>
                  <a:t>= </a:t>
                </a:r>
                <a:r>
                  <a:rPr lang="en-US" altLang="en-US" sz="2600">
                    <a:solidFill>
                      <a:srgbClr val="FF3300"/>
                    </a:solidFill>
                  </a:rPr>
                  <a:t>20%</a:t>
                </a:r>
              </a:p>
            </p:txBody>
          </p:sp>
        </mc:Choice>
        <mc:Fallback xmlns="">
          <p:sp>
            <p:nvSpPr>
              <p:cNvPr id="34" name="TextBox 33">
                <a:extLst>
                  <a:ext uri="{FF2B5EF4-FFF2-40B4-BE49-F238E27FC236}">
                    <a16:creationId xmlns:a16="http://schemas.microsoft.com/office/drawing/2014/main" id="{11DF7233-EDF3-4979-B955-2971A6AE79EB}"/>
                  </a:ext>
                </a:extLst>
              </p:cNvPr>
              <p:cNvSpPr txBox="1">
                <a:spLocks noRot="1" noChangeAspect="1" noMove="1" noResize="1" noEditPoints="1" noAdjustHandles="1" noChangeArrowheads="1" noChangeShapeType="1" noTextEdit="1"/>
              </p:cNvSpPr>
              <p:nvPr/>
            </p:nvSpPr>
            <p:spPr>
              <a:xfrm>
                <a:off x="2879578" y="2551593"/>
                <a:ext cx="6096000" cy="798873"/>
              </a:xfrm>
              <a:prstGeom prst="rect">
                <a:avLst/>
              </a:prstGeom>
              <a:blipFill>
                <a:blip r:embed="rId3"/>
                <a:stretch>
                  <a:fillRect l="-1800" b="-763"/>
                </a:stretch>
              </a:blipFill>
            </p:spPr>
            <p:txBody>
              <a:bodyPr/>
              <a:lstStyle/>
              <a:p>
                <a:r>
                  <a:rPr lang="en-US">
                    <a:noFill/>
                  </a:rPr>
                  <a:t> </a:t>
                </a:r>
              </a:p>
            </p:txBody>
          </p:sp>
        </mc:Fallback>
      </mc:AlternateContent>
    </p:spTree>
    <p:extLst>
      <p:ext uri="{BB962C8B-B14F-4D97-AF65-F5344CB8AC3E}">
        <p14:creationId xmlns:p14="http://schemas.microsoft.com/office/powerpoint/2010/main" val="240711316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ox(i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box(in)">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amond(in)">
                                      <p:cBhvr>
                                        <p:cTn id="27" dur="75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wipe(down)">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ox(in)">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8" grpId="0"/>
      <p:bldP spid="31" grpId="0"/>
      <p:bldP spid="32" grpId="0" animBg="1"/>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 xmlns:a16="http://schemas.microsoft.com/office/drawing/2014/main" id="{6DD6AAB3-B76B-4620-89B3-8B75FBCD8D58}"/>
              </a:ext>
            </a:extLst>
          </p:cNvPr>
          <p:cNvGrpSpPr>
            <a:grpSpLocks noGrp="1"/>
          </p:cNvGrpSpPr>
          <p:nvPr/>
        </p:nvGrpSpPr>
        <p:grpSpPr bwMode="auto">
          <a:xfrm>
            <a:off x="2191328" y="542636"/>
            <a:ext cx="8229600" cy="3125788"/>
            <a:chOff x="960" y="880"/>
            <a:chExt cx="3840" cy="2424"/>
          </a:xfrm>
        </p:grpSpPr>
        <p:sp>
          <p:nvSpPr>
            <p:cNvPr id="3" name="Rectangle 32">
              <a:extLst>
                <a:ext uri="{FF2B5EF4-FFF2-40B4-BE49-F238E27FC236}">
                  <a16:creationId xmlns="" xmlns:a16="http://schemas.microsoft.com/office/drawing/2014/main" id="{CAEDBBAB-AEF3-429E-9CFD-BA54131E0A39}"/>
                </a:ext>
              </a:extLst>
            </p:cNvPr>
            <p:cNvSpPr>
              <a:spLocks noChangeArrowheads="1"/>
            </p:cNvSpPr>
            <p:nvPr/>
          </p:nvSpPr>
          <p:spPr bwMode="auto">
            <a:xfrm>
              <a:off x="384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4" name="Rectangle 31">
              <a:extLst>
                <a:ext uri="{FF2B5EF4-FFF2-40B4-BE49-F238E27FC236}">
                  <a16:creationId xmlns="" xmlns:a16="http://schemas.microsoft.com/office/drawing/2014/main" id="{CCAFBE2F-EDCA-4508-8598-11ACAA32BD8A}"/>
                </a:ext>
              </a:extLst>
            </p:cNvPr>
            <p:cNvSpPr>
              <a:spLocks noChangeArrowheads="1"/>
            </p:cNvSpPr>
            <p:nvPr/>
          </p:nvSpPr>
          <p:spPr bwMode="auto">
            <a:xfrm>
              <a:off x="288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5" name="Rectangle 30">
              <a:extLst>
                <a:ext uri="{FF2B5EF4-FFF2-40B4-BE49-F238E27FC236}">
                  <a16:creationId xmlns="" xmlns:a16="http://schemas.microsoft.com/office/drawing/2014/main" id="{AD78C277-0F34-4DA5-A53C-D67F07D36D19}"/>
                </a:ext>
              </a:extLst>
            </p:cNvPr>
            <p:cNvSpPr>
              <a:spLocks noChangeArrowheads="1"/>
            </p:cNvSpPr>
            <p:nvPr/>
          </p:nvSpPr>
          <p:spPr bwMode="auto">
            <a:xfrm>
              <a:off x="192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6" name="Rectangle 29">
              <a:extLst>
                <a:ext uri="{FF2B5EF4-FFF2-40B4-BE49-F238E27FC236}">
                  <a16:creationId xmlns="" xmlns:a16="http://schemas.microsoft.com/office/drawing/2014/main" id="{0C01AA6A-907A-42EA-A8B7-0E2DDCB6D5CC}"/>
                </a:ext>
              </a:extLst>
            </p:cNvPr>
            <p:cNvSpPr>
              <a:spLocks noChangeArrowheads="1"/>
            </p:cNvSpPr>
            <p:nvPr/>
          </p:nvSpPr>
          <p:spPr bwMode="auto">
            <a:xfrm>
              <a:off x="960" y="24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7" name="Rectangle 28">
              <a:extLst>
                <a:ext uri="{FF2B5EF4-FFF2-40B4-BE49-F238E27FC236}">
                  <a16:creationId xmlns="" xmlns:a16="http://schemas.microsoft.com/office/drawing/2014/main" id="{5896E1E0-4FBF-4844-8AC5-0B39DBD2FBA4}"/>
                </a:ext>
              </a:extLst>
            </p:cNvPr>
            <p:cNvSpPr>
              <a:spLocks noChangeArrowheads="1"/>
            </p:cNvSpPr>
            <p:nvPr/>
          </p:nvSpPr>
          <p:spPr bwMode="auto">
            <a:xfrm>
              <a:off x="384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8" name="Rectangle 27">
              <a:extLst>
                <a:ext uri="{FF2B5EF4-FFF2-40B4-BE49-F238E27FC236}">
                  <a16:creationId xmlns="" xmlns:a16="http://schemas.microsoft.com/office/drawing/2014/main" id="{4F18C58A-03B3-4317-80E0-62B1D4B58521}"/>
                </a:ext>
              </a:extLst>
            </p:cNvPr>
            <p:cNvSpPr>
              <a:spLocks noChangeArrowheads="1"/>
            </p:cNvSpPr>
            <p:nvPr/>
          </p:nvSpPr>
          <p:spPr bwMode="auto">
            <a:xfrm>
              <a:off x="288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9" name="Rectangle 26">
              <a:extLst>
                <a:ext uri="{FF2B5EF4-FFF2-40B4-BE49-F238E27FC236}">
                  <a16:creationId xmlns="" xmlns:a16="http://schemas.microsoft.com/office/drawing/2014/main" id="{9DC88901-E86D-4B10-ADAC-C9844D5D727E}"/>
                </a:ext>
              </a:extLst>
            </p:cNvPr>
            <p:cNvSpPr>
              <a:spLocks noChangeArrowheads="1"/>
            </p:cNvSpPr>
            <p:nvPr/>
          </p:nvSpPr>
          <p:spPr bwMode="auto">
            <a:xfrm>
              <a:off x="192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0" name="Rectangle 25">
              <a:extLst>
                <a:ext uri="{FF2B5EF4-FFF2-40B4-BE49-F238E27FC236}">
                  <a16:creationId xmlns="" xmlns:a16="http://schemas.microsoft.com/office/drawing/2014/main" id="{9DC45017-75B9-436E-BC39-56E80637442D}"/>
                </a:ext>
              </a:extLst>
            </p:cNvPr>
            <p:cNvSpPr>
              <a:spLocks noChangeArrowheads="1"/>
            </p:cNvSpPr>
            <p:nvPr/>
          </p:nvSpPr>
          <p:spPr bwMode="auto">
            <a:xfrm>
              <a:off x="960" y="20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1" name="Rectangle 24">
              <a:extLst>
                <a:ext uri="{FF2B5EF4-FFF2-40B4-BE49-F238E27FC236}">
                  <a16:creationId xmlns="" xmlns:a16="http://schemas.microsoft.com/office/drawing/2014/main" id="{37E3489B-7824-4379-AB9B-4E8D4F8F5674}"/>
                </a:ext>
              </a:extLst>
            </p:cNvPr>
            <p:cNvSpPr>
              <a:spLocks noChangeArrowheads="1"/>
            </p:cNvSpPr>
            <p:nvPr/>
          </p:nvSpPr>
          <p:spPr bwMode="auto">
            <a:xfrm>
              <a:off x="384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2" name="Rectangle 23">
              <a:extLst>
                <a:ext uri="{FF2B5EF4-FFF2-40B4-BE49-F238E27FC236}">
                  <a16:creationId xmlns="" xmlns:a16="http://schemas.microsoft.com/office/drawing/2014/main" id="{DDF035C1-F891-4A9B-87A9-FAA906E99104}"/>
                </a:ext>
              </a:extLst>
            </p:cNvPr>
            <p:cNvSpPr>
              <a:spLocks noChangeArrowheads="1"/>
            </p:cNvSpPr>
            <p:nvPr/>
          </p:nvSpPr>
          <p:spPr bwMode="auto">
            <a:xfrm>
              <a:off x="288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3" name="Rectangle 22">
              <a:extLst>
                <a:ext uri="{FF2B5EF4-FFF2-40B4-BE49-F238E27FC236}">
                  <a16:creationId xmlns="" xmlns:a16="http://schemas.microsoft.com/office/drawing/2014/main" id="{548A13A4-41E0-4041-92A6-775FCEF5AF87}"/>
                </a:ext>
              </a:extLst>
            </p:cNvPr>
            <p:cNvSpPr>
              <a:spLocks noChangeArrowheads="1"/>
            </p:cNvSpPr>
            <p:nvPr/>
          </p:nvSpPr>
          <p:spPr bwMode="auto">
            <a:xfrm>
              <a:off x="192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4" name="Rectangle 21">
              <a:extLst>
                <a:ext uri="{FF2B5EF4-FFF2-40B4-BE49-F238E27FC236}">
                  <a16:creationId xmlns="" xmlns:a16="http://schemas.microsoft.com/office/drawing/2014/main" id="{D9AA24C8-BD98-42FA-87A2-FAC941EE2FB3}"/>
                </a:ext>
              </a:extLst>
            </p:cNvPr>
            <p:cNvSpPr>
              <a:spLocks noChangeArrowheads="1"/>
            </p:cNvSpPr>
            <p:nvPr/>
          </p:nvSpPr>
          <p:spPr bwMode="auto">
            <a:xfrm>
              <a:off x="960" y="16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5" name="Rectangle 20">
              <a:extLst>
                <a:ext uri="{FF2B5EF4-FFF2-40B4-BE49-F238E27FC236}">
                  <a16:creationId xmlns="" xmlns:a16="http://schemas.microsoft.com/office/drawing/2014/main" id="{C633B443-F609-4E23-B2C2-251046A73099}"/>
                </a:ext>
              </a:extLst>
            </p:cNvPr>
            <p:cNvSpPr>
              <a:spLocks noChangeArrowheads="1"/>
            </p:cNvSpPr>
            <p:nvPr/>
          </p:nvSpPr>
          <p:spPr bwMode="auto">
            <a:xfrm>
              <a:off x="384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6" name="Rectangle 19">
              <a:extLst>
                <a:ext uri="{FF2B5EF4-FFF2-40B4-BE49-F238E27FC236}">
                  <a16:creationId xmlns="" xmlns:a16="http://schemas.microsoft.com/office/drawing/2014/main" id="{879BA25C-9BC5-464E-8F55-F2CE8D3C7B8F}"/>
                </a:ext>
              </a:extLst>
            </p:cNvPr>
            <p:cNvSpPr>
              <a:spLocks noChangeArrowheads="1"/>
            </p:cNvSpPr>
            <p:nvPr/>
          </p:nvSpPr>
          <p:spPr bwMode="auto">
            <a:xfrm>
              <a:off x="288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7" name="Rectangle 18">
              <a:extLst>
                <a:ext uri="{FF2B5EF4-FFF2-40B4-BE49-F238E27FC236}">
                  <a16:creationId xmlns="" xmlns:a16="http://schemas.microsoft.com/office/drawing/2014/main" id="{1E0BBF48-9808-420B-A75A-12317F9FCAFE}"/>
                </a:ext>
              </a:extLst>
            </p:cNvPr>
            <p:cNvSpPr>
              <a:spLocks noChangeArrowheads="1"/>
            </p:cNvSpPr>
            <p:nvPr/>
          </p:nvSpPr>
          <p:spPr bwMode="auto">
            <a:xfrm>
              <a:off x="192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8" name="Rectangle 17">
              <a:extLst>
                <a:ext uri="{FF2B5EF4-FFF2-40B4-BE49-F238E27FC236}">
                  <a16:creationId xmlns="" xmlns:a16="http://schemas.microsoft.com/office/drawing/2014/main" id="{EFEA1688-19D5-419B-9BBF-8BDEEA64DBC1}"/>
                </a:ext>
              </a:extLst>
            </p:cNvPr>
            <p:cNvSpPr>
              <a:spLocks noChangeArrowheads="1"/>
            </p:cNvSpPr>
            <p:nvPr/>
          </p:nvSpPr>
          <p:spPr bwMode="auto">
            <a:xfrm>
              <a:off x="960" y="1280"/>
              <a:ext cx="96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endParaRPr lang="en-US" altLang="en-US" sz="2800"/>
            </a:p>
          </p:txBody>
        </p:sp>
        <p:sp>
          <p:nvSpPr>
            <p:cNvPr id="19" name="Rectangle 16" descr="Light downward diagonal">
              <a:extLst>
                <a:ext uri="{FF2B5EF4-FFF2-40B4-BE49-F238E27FC236}">
                  <a16:creationId xmlns="" xmlns:a16="http://schemas.microsoft.com/office/drawing/2014/main" id="{43AD4154-6AA0-4BD3-93BA-A4B22CD7F409}"/>
                </a:ext>
              </a:extLst>
            </p:cNvPr>
            <p:cNvSpPr>
              <a:spLocks noChangeArrowheads="1"/>
            </p:cNvSpPr>
            <p:nvPr/>
          </p:nvSpPr>
          <p:spPr bwMode="auto">
            <a:xfrm>
              <a:off x="384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0" name="Rectangle 15" descr="Light downward diagonal">
              <a:extLst>
                <a:ext uri="{FF2B5EF4-FFF2-40B4-BE49-F238E27FC236}">
                  <a16:creationId xmlns="" xmlns:a16="http://schemas.microsoft.com/office/drawing/2014/main" id="{059B4CE1-73AE-4CDB-BD8C-E563EC604DAE}"/>
                </a:ext>
              </a:extLst>
            </p:cNvPr>
            <p:cNvSpPr>
              <a:spLocks noChangeArrowheads="1"/>
            </p:cNvSpPr>
            <p:nvPr/>
          </p:nvSpPr>
          <p:spPr bwMode="auto">
            <a:xfrm>
              <a:off x="288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1" name="Rectangle 14" descr="Light downward diagonal">
              <a:extLst>
                <a:ext uri="{FF2B5EF4-FFF2-40B4-BE49-F238E27FC236}">
                  <a16:creationId xmlns="" xmlns:a16="http://schemas.microsoft.com/office/drawing/2014/main" id="{943E074C-7BFA-4966-A8A7-C858D3E4A4D9}"/>
                </a:ext>
              </a:extLst>
            </p:cNvPr>
            <p:cNvSpPr>
              <a:spLocks noChangeArrowheads="1"/>
            </p:cNvSpPr>
            <p:nvPr/>
          </p:nvSpPr>
          <p:spPr bwMode="auto">
            <a:xfrm>
              <a:off x="192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p>
          </p:txBody>
        </p:sp>
        <p:sp>
          <p:nvSpPr>
            <p:cNvPr id="22" name="Rectangle 13" descr="Light downward diagonal">
              <a:extLst>
                <a:ext uri="{FF2B5EF4-FFF2-40B4-BE49-F238E27FC236}">
                  <a16:creationId xmlns="" xmlns:a16="http://schemas.microsoft.com/office/drawing/2014/main" id="{2B270666-7168-4FF1-BB13-A1B9115A7529}"/>
                </a:ext>
              </a:extLst>
            </p:cNvPr>
            <p:cNvSpPr>
              <a:spLocks noChangeArrowheads="1"/>
            </p:cNvSpPr>
            <p:nvPr/>
          </p:nvSpPr>
          <p:spPr bwMode="auto">
            <a:xfrm>
              <a:off x="960" y="880"/>
              <a:ext cx="960" cy="400"/>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rPr>
                <a:t>20 giỏi </a:t>
              </a:r>
            </a:p>
          </p:txBody>
        </p:sp>
        <p:sp>
          <p:nvSpPr>
            <p:cNvPr id="23" name="Line 33">
              <a:extLst>
                <a:ext uri="{FF2B5EF4-FFF2-40B4-BE49-F238E27FC236}">
                  <a16:creationId xmlns="" xmlns:a16="http://schemas.microsoft.com/office/drawing/2014/main" id="{CFD9990E-ACEF-4FC4-B514-575A8208F8DF}"/>
                </a:ext>
              </a:extLst>
            </p:cNvPr>
            <p:cNvSpPr>
              <a:spLocks noChangeShapeType="1"/>
            </p:cNvSpPr>
            <p:nvPr/>
          </p:nvSpPr>
          <p:spPr bwMode="auto">
            <a:xfrm>
              <a:off x="960" y="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4">
              <a:extLst>
                <a:ext uri="{FF2B5EF4-FFF2-40B4-BE49-F238E27FC236}">
                  <a16:creationId xmlns="" xmlns:a16="http://schemas.microsoft.com/office/drawing/2014/main" id="{B5F6E8C4-0026-4C55-91CC-6BA589614254}"/>
                </a:ext>
              </a:extLst>
            </p:cNvPr>
            <p:cNvSpPr>
              <a:spLocks noChangeShapeType="1"/>
            </p:cNvSpPr>
            <p:nvPr/>
          </p:nvSpPr>
          <p:spPr bwMode="auto">
            <a:xfrm>
              <a:off x="960" y="12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5">
              <a:extLst>
                <a:ext uri="{FF2B5EF4-FFF2-40B4-BE49-F238E27FC236}">
                  <a16:creationId xmlns="" xmlns:a16="http://schemas.microsoft.com/office/drawing/2014/main" id="{39A7619D-D58D-4A47-B6BA-939630D39A3F}"/>
                </a:ext>
              </a:extLst>
            </p:cNvPr>
            <p:cNvSpPr>
              <a:spLocks noChangeShapeType="1"/>
            </p:cNvSpPr>
            <p:nvPr/>
          </p:nvSpPr>
          <p:spPr bwMode="auto">
            <a:xfrm>
              <a:off x="960" y="16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6">
              <a:extLst>
                <a:ext uri="{FF2B5EF4-FFF2-40B4-BE49-F238E27FC236}">
                  <a16:creationId xmlns="" xmlns:a16="http://schemas.microsoft.com/office/drawing/2014/main" id="{59F72465-43FE-4197-86BC-E5089AE62CCE}"/>
                </a:ext>
              </a:extLst>
            </p:cNvPr>
            <p:cNvSpPr>
              <a:spLocks noChangeShapeType="1"/>
            </p:cNvSpPr>
            <p:nvPr/>
          </p:nvSpPr>
          <p:spPr bwMode="auto">
            <a:xfrm>
              <a:off x="960" y="20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7">
              <a:extLst>
                <a:ext uri="{FF2B5EF4-FFF2-40B4-BE49-F238E27FC236}">
                  <a16:creationId xmlns="" xmlns:a16="http://schemas.microsoft.com/office/drawing/2014/main" id="{152A1A9E-D1C7-492D-AF87-8A4613C593CD}"/>
                </a:ext>
              </a:extLst>
            </p:cNvPr>
            <p:cNvSpPr>
              <a:spLocks noChangeShapeType="1"/>
            </p:cNvSpPr>
            <p:nvPr/>
          </p:nvSpPr>
          <p:spPr bwMode="auto">
            <a:xfrm>
              <a:off x="960" y="2480"/>
              <a:ext cx="384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38">
              <a:extLst>
                <a:ext uri="{FF2B5EF4-FFF2-40B4-BE49-F238E27FC236}">
                  <a16:creationId xmlns="" xmlns:a16="http://schemas.microsoft.com/office/drawing/2014/main" id="{499DA382-8FEE-4F5E-9114-0E4840D8242C}"/>
                </a:ext>
              </a:extLst>
            </p:cNvPr>
            <p:cNvSpPr>
              <a:spLocks noChangeShapeType="1"/>
            </p:cNvSpPr>
            <p:nvPr/>
          </p:nvSpPr>
          <p:spPr bwMode="auto">
            <a:xfrm>
              <a:off x="960" y="2880"/>
              <a:ext cx="3840"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39">
              <a:extLst>
                <a:ext uri="{FF2B5EF4-FFF2-40B4-BE49-F238E27FC236}">
                  <a16:creationId xmlns="" xmlns:a16="http://schemas.microsoft.com/office/drawing/2014/main" id="{C9D6DDFE-D388-4B39-A611-64E9B8BC484D}"/>
                </a:ext>
              </a:extLst>
            </p:cNvPr>
            <p:cNvSpPr>
              <a:spLocks noChangeShapeType="1"/>
            </p:cNvSpPr>
            <p:nvPr/>
          </p:nvSpPr>
          <p:spPr bwMode="auto">
            <a:xfrm>
              <a:off x="96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40">
              <a:extLst>
                <a:ext uri="{FF2B5EF4-FFF2-40B4-BE49-F238E27FC236}">
                  <a16:creationId xmlns="" xmlns:a16="http://schemas.microsoft.com/office/drawing/2014/main" id="{34379D66-FBB7-4B7D-95B8-3F8794D6C339}"/>
                </a:ext>
              </a:extLst>
            </p:cNvPr>
            <p:cNvSpPr>
              <a:spLocks noChangeShapeType="1"/>
            </p:cNvSpPr>
            <p:nvPr/>
          </p:nvSpPr>
          <p:spPr bwMode="auto">
            <a:xfrm>
              <a:off x="192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41">
              <a:extLst>
                <a:ext uri="{FF2B5EF4-FFF2-40B4-BE49-F238E27FC236}">
                  <a16:creationId xmlns="" xmlns:a16="http://schemas.microsoft.com/office/drawing/2014/main" id="{8843CA56-8FAB-4B6D-BFFA-BC90178D0714}"/>
                </a:ext>
              </a:extLst>
            </p:cNvPr>
            <p:cNvSpPr>
              <a:spLocks noChangeShapeType="1"/>
            </p:cNvSpPr>
            <p:nvPr/>
          </p:nvSpPr>
          <p:spPr bwMode="auto">
            <a:xfrm>
              <a:off x="288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42">
              <a:extLst>
                <a:ext uri="{FF2B5EF4-FFF2-40B4-BE49-F238E27FC236}">
                  <a16:creationId xmlns="" xmlns:a16="http://schemas.microsoft.com/office/drawing/2014/main" id="{96BE5BDC-D1D9-4920-890F-B0FF8E5372EF}"/>
                </a:ext>
              </a:extLst>
            </p:cNvPr>
            <p:cNvSpPr>
              <a:spLocks noChangeShapeType="1"/>
            </p:cNvSpPr>
            <p:nvPr/>
          </p:nvSpPr>
          <p:spPr bwMode="auto">
            <a:xfrm>
              <a:off x="3840" y="880"/>
              <a:ext cx="0" cy="2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43">
              <a:extLst>
                <a:ext uri="{FF2B5EF4-FFF2-40B4-BE49-F238E27FC236}">
                  <a16:creationId xmlns="" xmlns:a16="http://schemas.microsoft.com/office/drawing/2014/main" id="{6CEBB41B-AC05-4CA8-A716-1EB672844577}"/>
                </a:ext>
              </a:extLst>
            </p:cNvPr>
            <p:cNvSpPr>
              <a:spLocks noChangeShapeType="1"/>
            </p:cNvSpPr>
            <p:nvPr/>
          </p:nvSpPr>
          <p:spPr bwMode="auto">
            <a:xfrm>
              <a:off x="4800" y="880"/>
              <a:ext cx="0" cy="200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4" name="Group 71">
              <a:extLst>
                <a:ext uri="{FF2B5EF4-FFF2-40B4-BE49-F238E27FC236}">
                  <a16:creationId xmlns="" xmlns:a16="http://schemas.microsoft.com/office/drawing/2014/main" id="{786D246B-0FAC-4481-A15C-0CFC014BB087}"/>
                </a:ext>
              </a:extLst>
            </p:cNvPr>
            <p:cNvGrpSpPr>
              <a:grpSpLocks/>
            </p:cNvGrpSpPr>
            <p:nvPr/>
          </p:nvGrpSpPr>
          <p:grpSpPr bwMode="auto">
            <a:xfrm>
              <a:off x="960" y="2888"/>
              <a:ext cx="3840" cy="56"/>
              <a:chOff x="960" y="2888"/>
              <a:chExt cx="3840" cy="56"/>
            </a:xfrm>
          </p:grpSpPr>
          <p:sp>
            <p:nvSpPr>
              <p:cNvPr id="36" name="AutoShape 67">
                <a:extLst>
                  <a:ext uri="{FF2B5EF4-FFF2-40B4-BE49-F238E27FC236}">
                    <a16:creationId xmlns="" xmlns:a16="http://schemas.microsoft.com/office/drawing/2014/main" id="{E518553F-0250-4D23-B0B8-EE4520A7EA16}"/>
                  </a:ext>
                </a:extLst>
              </p:cNvPr>
              <p:cNvSpPr>
                <a:spLocks/>
              </p:cNvSpPr>
              <p:nvPr/>
            </p:nvSpPr>
            <p:spPr bwMode="auto">
              <a:xfrm rot="-5400000">
                <a:off x="1416" y="2432"/>
                <a:ext cx="48" cy="960"/>
              </a:xfrm>
              <a:prstGeom prst="leftBrace">
                <a:avLst>
                  <a:gd name="adj1" fmla="val 315741"/>
                  <a:gd name="adj2" fmla="val 46662"/>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7" name="AutoShape 68">
                <a:extLst>
                  <a:ext uri="{FF2B5EF4-FFF2-40B4-BE49-F238E27FC236}">
                    <a16:creationId xmlns="" xmlns:a16="http://schemas.microsoft.com/office/drawing/2014/main" id="{B224C830-F12F-47A0-BBDE-E4A2CF630C30}"/>
                  </a:ext>
                </a:extLst>
              </p:cNvPr>
              <p:cNvSpPr>
                <a:spLocks/>
              </p:cNvSpPr>
              <p:nvPr/>
            </p:nvSpPr>
            <p:spPr bwMode="auto">
              <a:xfrm rot="-5400000">
                <a:off x="2374" y="2434"/>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8" name="AutoShape 69">
                <a:extLst>
                  <a:ext uri="{FF2B5EF4-FFF2-40B4-BE49-F238E27FC236}">
                    <a16:creationId xmlns="" xmlns:a16="http://schemas.microsoft.com/office/drawing/2014/main" id="{6289295A-6912-455A-A48D-8B3DDD3618CF}"/>
                  </a:ext>
                </a:extLst>
              </p:cNvPr>
              <p:cNvSpPr>
                <a:spLocks/>
              </p:cNvSpPr>
              <p:nvPr/>
            </p:nvSpPr>
            <p:spPr bwMode="auto">
              <a:xfrm rot="-5400000">
                <a:off x="3336" y="2436"/>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39" name="AutoShape 70">
                <a:extLst>
                  <a:ext uri="{FF2B5EF4-FFF2-40B4-BE49-F238E27FC236}">
                    <a16:creationId xmlns="" xmlns:a16="http://schemas.microsoft.com/office/drawing/2014/main" id="{B6F3061D-8492-4FA3-896F-F906941D33F0}"/>
                  </a:ext>
                </a:extLst>
              </p:cNvPr>
              <p:cNvSpPr>
                <a:spLocks/>
              </p:cNvSpPr>
              <p:nvPr/>
            </p:nvSpPr>
            <p:spPr bwMode="auto">
              <a:xfrm rot="-5400000">
                <a:off x="4296" y="2440"/>
                <a:ext cx="48" cy="960"/>
              </a:xfrm>
              <a:prstGeom prst="leftBrace">
                <a:avLst>
                  <a:gd name="adj1" fmla="val 315741"/>
                  <a:gd name="adj2" fmla="val 48190"/>
                </a:avLst>
              </a:prstGeom>
              <a:noFill/>
              <a:ln w="8255">
                <a:solidFill>
                  <a:srgbClr val="00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sp>
          <p:nvSpPr>
            <p:cNvPr id="35" name="Text Box 72">
              <a:extLst>
                <a:ext uri="{FF2B5EF4-FFF2-40B4-BE49-F238E27FC236}">
                  <a16:creationId xmlns="" xmlns:a16="http://schemas.microsoft.com/office/drawing/2014/main" id="{6ED78DF9-7905-434D-9DEC-62152550D7F7}"/>
                </a:ext>
              </a:extLst>
            </p:cNvPr>
            <p:cNvSpPr txBox="1">
              <a:spLocks noChangeArrowheads="1"/>
            </p:cNvSpPr>
            <p:nvPr/>
          </p:nvSpPr>
          <p:spPr bwMode="auto">
            <a:xfrm>
              <a:off x="1031" y="2949"/>
              <a:ext cx="924"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grpSp>
      <p:sp>
        <p:nvSpPr>
          <p:cNvPr id="40" name="Text Box 72">
            <a:extLst>
              <a:ext uri="{FF2B5EF4-FFF2-40B4-BE49-F238E27FC236}">
                <a16:creationId xmlns="" xmlns:a16="http://schemas.microsoft.com/office/drawing/2014/main" id="{F66E2FE8-2060-4692-9A94-0BB5271D32CE}"/>
              </a:ext>
            </a:extLst>
          </p:cNvPr>
          <p:cNvSpPr txBox="1">
            <a:spLocks noChangeArrowheads="1"/>
          </p:cNvSpPr>
          <p:nvPr/>
        </p:nvSpPr>
        <p:spPr bwMode="auto">
          <a:xfrm>
            <a:off x="4324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1" name="Text Box 72">
            <a:extLst>
              <a:ext uri="{FF2B5EF4-FFF2-40B4-BE49-F238E27FC236}">
                <a16:creationId xmlns="" xmlns:a16="http://schemas.microsoft.com/office/drawing/2014/main" id="{67022968-1394-46AC-9609-1B9EA8BC0701}"/>
              </a:ext>
            </a:extLst>
          </p:cNvPr>
          <p:cNvSpPr txBox="1">
            <a:spLocks noChangeArrowheads="1"/>
          </p:cNvSpPr>
          <p:nvPr/>
        </p:nvSpPr>
        <p:spPr bwMode="auto">
          <a:xfrm>
            <a:off x="63823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2" name="Text Box 72">
            <a:extLst>
              <a:ext uri="{FF2B5EF4-FFF2-40B4-BE49-F238E27FC236}">
                <a16:creationId xmlns="" xmlns:a16="http://schemas.microsoft.com/office/drawing/2014/main" id="{2A0A3C2F-9781-4314-805A-50A049ED0688}"/>
              </a:ext>
            </a:extLst>
          </p:cNvPr>
          <p:cNvSpPr txBox="1">
            <a:spLocks noChangeArrowheads="1"/>
          </p:cNvSpPr>
          <p:nvPr/>
        </p:nvSpPr>
        <p:spPr bwMode="auto">
          <a:xfrm>
            <a:off x="85159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3" name="Rectangle 13" descr="Light downward diagonal">
            <a:extLst>
              <a:ext uri="{FF2B5EF4-FFF2-40B4-BE49-F238E27FC236}">
                <a16:creationId xmlns="" xmlns:a16="http://schemas.microsoft.com/office/drawing/2014/main" id="{587FC24F-68B1-43F3-A462-FAB19F7B072A}"/>
              </a:ext>
            </a:extLst>
          </p:cNvPr>
          <p:cNvSpPr>
            <a:spLocks noChangeArrowheads="1"/>
          </p:cNvSpPr>
          <p:nvPr/>
        </p:nvSpPr>
        <p:spPr bwMode="auto">
          <a:xfrm>
            <a:off x="2191328" y="542636"/>
            <a:ext cx="2057400" cy="515938"/>
          </a:xfrm>
          <a:prstGeom prst="rect">
            <a:avLst/>
          </a:prstGeom>
          <a:pattFill prst="ltDnDiag">
            <a:fgClr>
              <a:schemeClr val="bg1"/>
            </a:fgClr>
            <a:bgClr>
              <a:schemeClr val="accent2"/>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b="1">
                <a:solidFill>
                  <a:schemeClr val="bg1"/>
                </a:solidFill>
                <a:latin typeface="Times New Roman" panose="02020603050405020304" pitchFamily="18" charset="0"/>
              </a:rPr>
              <a:t>20 giỏi</a:t>
            </a:r>
            <a:r>
              <a:rPr lang="en-US" altLang="en-US" sz="2800" b="1">
                <a:solidFill>
                  <a:schemeClr val="bg1"/>
                </a:solidFill>
              </a:rPr>
              <a:t> </a:t>
            </a:r>
          </a:p>
        </p:txBody>
      </p:sp>
      <p:sp>
        <p:nvSpPr>
          <p:cNvPr id="44" name="Text Box 72">
            <a:extLst>
              <a:ext uri="{FF2B5EF4-FFF2-40B4-BE49-F238E27FC236}">
                <a16:creationId xmlns="" xmlns:a16="http://schemas.microsoft.com/office/drawing/2014/main" id="{5640D4B2-C381-4D1E-BC87-092112AD5C10}"/>
              </a:ext>
            </a:extLst>
          </p:cNvPr>
          <p:cNvSpPr txBox="1">
            <a:spLocks noChangeArrowheads="1"/>
          </p:cNvSpPr>
          <p:nvPr/>
        </p:nvSpPr>
        <p:spPr bwMode="auto">
          <a:xfrm>
            <a:off x="2343728" y="3209636"/>
            <a:ext cx="1979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6600FF"/>
                </a:solidFill>
                <a:latin typeface="Times New Roman" panose="02020603050405020304" pitchFamily="18" charset="0"/>
              </a:rPr>
              <a:t>100 học sinh </a:t>
            </a:r>
          </a:p>
        </p:txBody>
      </p:sp>
      <p:sp>
        <p:nvSpPr>
          <p:cNvPr id="45" name="Rectangle 44">
            <a:extLst>
              <a:ext uri="{FF2B5EF4-FFF2-40B4-BE49-F238E27FC236}">
                <a16:creationId xmlns="" xmlns:a16="http://schemas.microsoft.com/office/drawing/2014/main" id="{D192AC32-3CC1-4365-BFE6-C1DA964F4ED8}"/>
              </a:ext>
            </a:extLst>
          </p:cNvPr>
          <p:cNvSpPr>
            <a:spLocks noChangeArrowheads="1"/>
          </p:cNvSpPr>
          <p:nvPr/>
        </p:nvSpPr>
        <p:spPr bwMode="auto">
          <a:xfrm>
            <a:off x="2419928" y="3971636"/>
            <a:ext cx="8305800" cy="1219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latin typeface="Times New Roman" panose="02020603050405020304" pitchFamily="18" charset="0"/>
              </a:rPr>
              <a:t>Ví dụ:</a:t>
            </a:r>
            <a:r>
              <a:rPr lang="en-US" altLang="en-US" sz="3200" b="1">
                <a:solidFill>
                  <a:srgbClr val="0033CC"/>
                </a:solidFill>
                <a:latin typeface="Times New Roman" panose="02020603050405020304" pitchFamily="18" charset="0"/>
              </a:rPr>
              <a:t> Số học sinh lớp 5 chiếm 28% số học sinh toàn trường.</a:t>
            </a:r>
            <a:endParaRPr lang="en-US" altLang="en-US" sz="3200" b="1">
              <a:solidFill>
                <a:srgbClr val="FF0000"/>
              </a:solidFill>
              <a:latin typeface="Times New Roman" panose="02020603050405020304" pitchFamily="18" charset="0"/>
            </a:endParaRPr>
          </a:p>
          <a:p>
            <a:pPr algn="ctr" eaLnBrk="1" hangingPunct="1"/>
            <a:endParaRPr lang="en-US" altLang="en-US" sz="3200">
              <a:solidFill>
                <a:srgbClr val="000000"/>
              </a:solidFill>
              <a:latin typeface="Times New Roman" panose="02020603050405020304" pitchFamily="18" charset="0"/>
            </a:endParaRPr>
          </a:p>
        </p:txBody>
      </p:sp>
      <p:sp>
        <p:nvSpPr>
          <p:cNvPr id="46" name="Rectangle 45">
            <a:extLst>
              <a:ext uri="{FF2B5EF4-FFF2-40B4-BE49-F238E27FC236}">
                <a16:creationId xmlns="" xmlns:a16="http://schemas.microsoft.com/office/drawing/2014/main" id="{E6D9BEDE-4533-48D0-BEC6-CF1BDC440ECB}"/>
              </a:ext>
            </a:extLst>
          </p:cNvPr>
          <p:cNvSpPr>
            <a:spLocks noChangeArrowheads="1"/>
          </p:cNvSpPr>
          <p:nvPr/>
        </p:nvSpPr>
        <p:spPr bwMode="auto">
          <a:xfrm>
            <a:off x="2267528" y="5267036"/>
            <a:ext cx="8686800" cy="8382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Calibri" panose="020F0502020204030204" pitchFamily="34" charset="0"/>
              </a:rPr>
              <a:t>     </a:t>
            </a:r>
            <a:r>
              <a:rPr lang="en-US" altLang="en-US" sz="3200" b="1">
                <a:solidFill>
                  <a:srgbClr val="FF0000"/>
                </a:solidFill>
                <a:latin typeface="Times New Roman" panose="02020603050405020304" pitchFamily="18" charset="0"/>
              </a:rPr>
              <a:t>Tỉ số này cho biết cứ 100 học sinh của trường thì có 28 học sinh lớp 5.</a:t>
            </a:r>
          </a:p>
          <a:p>
            <a:pPr eaLnBrk="1" hangingPunct="1"/>
            <a:endParaRPr lang="en-US" altLang="en-US" sz="3200">
              <a:solidFill>
                <a:srgbClr val="FF0000"/>
              </a:solidFill>
              <a:latin typeface="Times New Roman" panose="02020603050405020304" pitchFamily="18" charset="0"/>
            </a:endParaRPr>
          </a:p>
        </p:txBody>
      </p:sp>
      <p:sp>
        <p:nvSpPr>
          <p:cNvPr id="47" name="Rectangle 57">
            <a:extLst>
              <a:ext uri="{FF2B5EF4-FFF2-40B4-BE49-F238E27FC236}">
                <a16:creationId xmlns="" xmlns:a16="http://schemas.microsoft.com/office/drawing/2014/main" id="{1B0F3375-96C6-4D3C-B894-057834EF2241}"/>
              </a:ext>
            </a:extLst>
          </p:cNvPr>
          <p:cNvSpPr>
            <a:spLocks noChangeArrowheads="1"/>
          </p:cNvSpPr>
          <p:nvPr/>
        </p:nvSpPr>
        <p:spPr bwMode="auto">
          <a:xfrm>
            <a:off x="2419928" y="4733636"/>
            <a:ext cx="8305800" cy="5334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83483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linds(horizont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 xmlns:a16="http://schemas.microsoft.com/office/drawing/2014/main" id="{D79E7142-1774-4708-AB32-94AD1E1A91C3}"/>
              </a:ext>
            </a:extLst>
          </p:cNvPr>
          <p:cNvSpPr txBox="1">
            <a:spLocks/>
          </p:cNvSpPr>
          <p:nvPr/>
        </p:nvSpPr>
        <p:spPr>
          <a:xfrm>
            <a:off x="2219036" y="951347"/>
            <a:ext cx="2209800" cy="860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altLang="en-US" sz="2800" b="1">
                <a:latin typeface="Times New Roman" panose="02020603050405020304" pitchFamily="18" charset="0"/>
                <a:cs typeface="Times New Roman" panose="02020603050405020304" pitchFamily="18" charset="0"/>
              </a:rPr>
              <a:t>Ví dụ 1 :  </a:t>
            </a:r>
          </a:p>
        </p:txBody>
      </p:sp>
      <p:sp>
        <p:nvSpPr>
          <p:cNvPr id="3" name="Subtitle 7">
            <a:extLst>
              <a:ext uri="{FF2B5EF4-FFF2-40B4-BE49-F238E27FC236}">
                <a16:creationId xmlns="" xmlns:a16="http://schemas.microsoft.com/office/drawing/2014/main" id="{22A823E3-2117-401C-93BE-9A5BF88A7A87}"/>
              </a:ext>
            </a:extLst>
          </p:cNvPr>
          <p:cNvSpPr txBox="1">
            <a:spLocks/>
          </p:cNvSpPr>
          <p:nvPr/>
        </p:nvSpPr>
        <p:spPr bwMode="auto">
          <a:xfrm>
            <a:off x="4047836" y="1179947"/>
            <a:ext cx="2286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25 : 100</a:t>
            </a:r>
          </a:p>
        </p:txBody>
      </p:sp>
      <p:graphicFrame>
        <p:nvGraphicFramePr>
          <p:cNvPr id="4" name="Object 3">
            <a:extLst>
              <a:ext uri="{FF2B5EF4-FFF2-40B4-BE49-F238E27FC236}">
                <a16:creationId xmlns="" xmlns:a16="http://schemas.microsoft.com/office/drawing/2014/main" id="{86A88047-58C2-4799-AE72-56B82D027530}"/>
              </a:ext>
            </a:extLst>
          </p:cNvPr>
          <p:cNvGraphicFramePr>
            <a:graphicFrameLocks noChangeAspect="1"/>
          </p:cNvGraphicFramePr>
          <p:nvPr>
            <p:extLst>
              <p:ext uri="{D42A27DB-BD31-4B8C-83A1-F6EECF244321}">
                <p14:modId xmlns:p14="http://schemas.microsoft.com/office/powerpoint/2010/main" val="3691863652"/>
              </p:ext>
            </p:extLst>
          </p:nvPr>
        </p:nvGraphicFramePr>
        <p:xfrm>
          <a:off x="5419436" y="1027547"/>
          <a:ext cx="1066800" cy="838200"/>
        </p:xfrm>
        <a:graphic>
          <a:graphicData uri="http://schemas.openxmlformats.org/presentationml/2006/ole">
            <mc:AlternateContent xmlns:mc="http://schemas.openxmlformats.org/markup-compatibility/2006">
              <mc:Choice xmlns:v="urn:schemas-microsoft-com:vml" Requires="v">
                <p:oleObj spid="_x0000_s1038" name="Equation" r:id="rId4" imgW="444307" imgH="393529" progId="Equation.3">
                  <p:embed/>
                </p:oleObj>
              </mc:Choice>
              <mc:Fallback>
                <p:oleObj name="Equation" r:id="rId4" imgW="444307" imgH="393529" progId="Equation.3">
                  <p:embed/>
                  <p:pic>
                    <p:nvPicPr>
                      <p:cNvPr id="9220" name="Object 3">
                        <a:extLst>
                          <a:ext uri="{FF2B5EF4-FFF2-40B4-BE49-F238E27FC236}">
                            <a16:creationId xmlns="" xmlns:a16="http://schemas.microsoft.com/office/drawing/2014/main" id="{2E5DBB19-AC79-46CF-BB56-BA64D33C0F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9436" y="1027547"/>
                        <a:ext cx="1066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Subtitle 7">
            <a:extLst>
              <a:ext uri="{FF2B5EF4-FFF2-40B4-BE49-F238E27FC236}">
                <a16:creationId xmlns="" xmlns:a16="http://schemas.microsoft.com/office/drawing/2014/main" id="{0603FCC0-76EC-4BCC-A5EA-8870C92DA0ED}"/>
              </a:ext>
            </a:extLst>
          </p:cNvPr>
          <p:cNvSpPr txBox="1">
            <a:spLocks/>
          </p:cNvSpPr>
          <p:nvPr/>
        </p:nvSpPr>
        <p:spPr bwMode="auto">
          <a:xfrm>
            <a:off x="6410036" y="1179947"/>
            <a:ext cx="1752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a:latin typeface="Times New Roman" panose="02020603050405020304" pitchFamily="18" charset="0"/>
                <a:cs typeface="Arial" panose="020B0604020202020204" pitchFamily="34" charset="0"/>
              </a:rPr>
              <a:t>= </a:t>
            </a:r>
            <a:r>
              <a:rPr lang="en-US" altLang="en-US" sz="2800" b="1">
                <a:solidFill>
                  <a:srgbClr val="C00000"/>
                </a:solidFill>
                <a:latin typeface="Times New Roman" panose="02020603050405020304" pitchFamily="18" charset="0"/>
                <a:cs typeface="Arial" panose="020B0604020202020204" pitchFamily="34" charset="0"/>
              </a:rPr>
              <a:t>25%</a:t>
            </a:r>
          </a:p>
        </p:txBody>
      </p:sp>
      <p:sp>
        <p:nvSpPr>
          <p:cNvPr id="6" name="Title 3">
            <a:extLst>
              <a:ext uri="{FF2B5EF4-FFF2-40B4-BE49-F238E27FC236}">
                <a16:creationId xmlns="" xmlns:a16="http://schemas.microsoft.com/office/drawing/2014/main" id="{7DB9307B-26D4-4182-ABDC-41A0007CB582}"/>
              </a:ext>
            </a:extLst>
          </p:cNvPr>
          <p:cNvSpPr txBox="1">
            <a:spLocks/>
          </p:cNvSpPr>
          <p:nvPr/>
        </p:nvSpPr>
        <p:spPr>
          <a:xfrm>
            <a:off x="2295236" y="1843522"/>
            <a:ext cx="2209800" cy="860425"/>
          </a:xfrm>
          <a:prstGeom prst="rect">
            <a:avLst/>
          </a:prstGeom>
        </p:spPr>
        <p:txBody>
          <a:bodyPr anchor="ctr">
            <a:normAutofit/>
          </a:bodyPr>
          <a:lstStyle/>
          <a:p>
            <a:pPr algn="just" eaLnBrk="1" fontAlgn="auto" hangingPunct="1">
              <a:spcAft>
                <a:spcPts val="0"/>
              </a:spcAft>
              <a:defRPr/>
            </a:pPr>
            <a:r>
              <a:rPr lang="en-US" sz="2800" b="1" dirty="0" err="1">
                <a:latin typeface="Times New Roman" pitchFamily="18" charset="0"/>
                <a:ea typeface="+mj-ea"/>
                <a:cs typeface="Times New Roman" pitchFamily="18" charset="0"/>
              </a:rPr>
              <a:t>Ví</a:t>
            </a:r>
            <a:r>
              <a:rPr lang="en-US" sz="2800" b="1" dirty="0">
                <a:latin typeface="Times New Roman" pitchFamily="18" charset="0"/>
                <a:ea typeface="+mj-ea"/>
                <a:cs typeface="Times New Roman" pitchFamily="18" charset="0"/>
              </a:rPr>
              <a:t> </a:t>
            </a:r>
            <a:r>
              <a:rPr lang="en-US" sz="2800" b="1" dirty="0" err="1">
                <a:latin typeface="Times New Roman" pitchFamily="18" charset="0"/>
                <a:ea typeface="+mj-ea"/>
                <a:cs typeface="Times New Roman" pitchFamily="18" charset="0"/>
              </a:rPr>
              <a:t>dụ</a:t>
            </a:r>
            <a:r>
              <a:rPr lang="en-US" sz="2800" b="1" dirty="0">
                <a:latin typeface="Times New Roman" pitchFamily="18" charset="0"/>
                <a:ea typeface="+mj-ea"/>
                <a:cs typeface="Times New Roman" pitchFamily="18" charset="0"/>
              </a:rPr>
              <a:t> 2 :  </a:t>
            </a:r>
          </a:p>
        </p:txBody>
      </p:sp>
      <p:sp>
        <p:nvSpPr>
          <p:cNvPr id="7" name="Subtitle 4">
            <a:extLst>
              <a:ext uri="{FF2B5EF4-FFF2-40B4-BE49-F238E27FC236}">
                <a16:creationId xmlns="" xmlns:a16="http://schemas.microsoft.com/office/drawing/2014/main" id="{A9284A85-4CAB-42F9-A544-716B80258795}"/>
              </a:ext>
            </a:extLst>
          </p:cNvPr>
          <p:cNvSpPr txBox="1">
            <a:spLocks/>
          </p:cNvSpPr>
          <p:nvPr/>
        </p:nvSpPr>
        <p:spPr bwMode="auto">
          <a:xfrm>
            <a:off x="3971636" y="2018147"/>
            <a:ext cx="2057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Arial" panose="020B0604020202020204" pitchFamily="34" charset="0"/>
              </a:rPr>
              <a:t>80 : 400 </a:t>
            </a:r>
          </a:p>
        </p:txBody>
      </p:sp>
      <p:graphicFrame>
        <p:nvGraphicFramePr>
          <p:cNvPr id="8" name="Object 4">
            <a:extLst>
              <a:ext uri="{FF2B5EF4-FFF2-40B4-BE49-F238E27FC236}">
                <a16:creationId xmlns="" xmlns:a16="http://schemas.microsoft.com/office/drawing/2014/main" id="{88969693-1F69-4019-BC89-951D91CF5617}"/>
              </a:ext>
            </a:extLst>
          </p:cNvPr>
          <p:cNvGraphicFramePr>
            <a:graphicFrameLocks noChangeAspect="1"/>
          </p:cNvGraphicFramePr>
          <p:nvPr>
            <p:extLst>
              <p:ext uri="{D42A27DB-BD31-4B8C-83A1-F6EECF244321}">
                <p14:modId xmlns:p14="http://schemas.microsoft.com/office/powerpoint/2010/main" val="565096519"/>
              </p:ext>
            </p:extLst>
          </p:nvPr>
        </p:nvGraphicFramePr>
        <p:xfrm>
          <a:off x="5463886" y="1865747"/>
          <a:ext cx="977900" cy="838200"/>
        </p:xfrm>
        <a:graphic>
          <a:graphicData uri="http://schemas.openxmlformats.org/presentationml/2006/ole">
            <mc:AlternateContent xmlns:mc="http://schemas.openxmlformats.org/markup-compatibility/2006">
              <mc:Choice xmlns:v="urn:schemas-microsoft-com:vml" Requires="v">
                <p:oleObj spid="_x0000_s1039" name="Equation" r:id="rId6" imgW="418918" imgH="393529" progId="Equation.3">
                  <p:embed/>
                </p:oleObj>
              </mc:Choice>
              <mc:Fallback>
                <p:oleObj name="Equation" r:id="rId6" imgW="418918" imgH="393529" progId="Equation.3">
                  <p:embed/>
                  <p:pic>
                    <p:nvPicPr>
                      <p:cNvPr id="9224" name="Object 4">
                        <a:extLst>
                          <a:ext uri="{FF2B5EF4-FFF2-40B4-BE49-F238E27FC236}">
                            <a16:creationId xmlns="" xmlns:a16="http://schemas.microsoft.com/office/drawing/2014/main" id="{AADDB81E-E219-4320-84E3-2F30D33346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3886" y="1865747"/>
                        <a:ext cx="9779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2">
            <a:extLst>
              <a:ext uri="{FF2B5EF4-FFF2-40B4-BE49-F238E27FC236}">
                <a16:creationId xmlns="" xmlns:a16="http://schemas.microsoft.com/office/drawing/2014/main" id="{B6C312C6-3896-473C-8E00-0F592C93B21A}"/>
              </a:ext>
            </a:extLst>
          </p:cNvPr>
          <p:cNvGraphicFramePr>
            <a:graphicFrameLocks noChangeAspect="1"/>
          </p:cNvGraphicFramePr>
          <p:nvPr>
            <p:extLst>
              <p:ext uri="{D42A27DB-BD31-4B8C-83A1-F6EECF244321}">
                <p14:modId xmlns:p14="http://schemas.microsoft.com/office/powerpoint/2010/main" val="3829202437"/>
              </p:ext>
            </p:extLst>
          </p:nvPr>
        </p:nvGraphicFramePr>
        <p:xfrm>
          <a:off x="6533861" y="1789547"/>
          <a:ext cx="1001713" cy="914400"/>
        </p:xfrm>
        <a:graphic>
          <a:graphicData uri="http://schemas.openxmlformats.org/presentationml/2006/ole">
            <mc:AlternateContent xmlns:mc="http://schemas.openxmlformats.org/markup-compatibility/2006">
              <mc:Choice xmlns:v="urn:schemas-microsoft-com:vml" Requires="v">
                <p:oleObj spid="_x0000_s1040" name="Equation" r:id="rId8" imgW="406048" imgH="393359" progId="Equation.3">
                  <p:embed/>
                </p:oleObj>
              </mc:Choice>
              <mc:Fallback>
                <p:oleObj name="Equation" r:id="rId8" imgW="406048" imgH="393359" progId="Equation.3">
                  <p:embed/>
                  <p:pic>
                    <p:nvPicPr>
                      <p:cNvPr id="9225" name="Object 2">
                        <a:extLst>
                          <a:ext uri="{FF2B5EF4-FFF2-40B4-BE49-F238E27FC236}">
                            <a16:creationId xmlns="" xmlns:a16="http://schemas.microsoft.com/office/drawing/2014/main" id="{D3F9E5D5-99BE-4FFD-84C9-4285C1955D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33861" y="1789547"/>
                        <a:ext cx="1001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 name="Subtitle 4">
            <a:extLst>
              <a:ext uri="{FF2B5EF4-FFF2-40B4-BE49-F238E27FC236}">
                <a16:creationId xmlns="" xmlns:a16="http://schemas.microsoft.com/office/drawing/2014/main" id="{DEEB716F-4D31-48EE-B6FF-3840FFD4157B}"/>
              </a:ext>
            </a:extLst>
          </p:cNvPr>
          <p:cNvSpPr txBox="1">
            <a:spLocks/>
          </p:cNvSpPr>
          <p:nvPr/>
        </p:nvSpPr>
        <p:spPr bwMode="auto">
          <a:xfrm>
            <a:off x="7400636" y="2018147"/>
            <a:ext cx="1676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solidFill>
                  <a:srgbClr val="C00000"/>
                </a:solidFill>
                <a:latin typeface="Times New Roman" panose="02020603050405020304" pitchFamily="18" charset="0"/>
                <a:cs typeface="Arial" panose="020B0604020202020204" pitchFamily="34" charset="0"/>
              </a:rPr>
              <a:t>= 20%</a:t>
            </a:r>
          </a:p>
        </p:txBody>
      </p:sp>
      <p:sp>
        <p:nvSpPr>
          <p:cNvPr id="11" name="Title 3">
            <a:extLst>
              <a:ext uri="{FF2B5EF4-FFF2-40B4-BE49-F238E27FC236}">
                <a16:creationId xmlns="" xmlns:a16="http://schemas.microsoft.com/office/drawing/2014/main" id="{F62E801A-059E-415C-A0DB-AEFEA4342D8F}"/>
              </a:ext>
            </a:extLst>
          </p:cNvPr>
          <p:cNvSpPr txBox="1">
            <a:spLocks/>
          </p:cNvSpPr>
          <p:nvPr/>
        </p:nvSpPr>
        <p:spPr bwMode="auto">
          <a:xfrm>
            <a:off x="1914236" y="30087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200">
                <a:latin typeface="Times New Roman" panose="02020603050405020304" pitchFamily="18" charset="0"/>
                <a:cs typeface="Times New Roman" panose="02020603050405020304" pitchFamily="18" charset="0"/>
              </a:rPr>
              <a:t>Qua 2 ví dụ trên, em hãy cho biết: </a:t>
            </a:r>
            <a:r>
              <a:rPr lang="en-US" altLang="en-US" sz="3200">
                <a:solidFill>
                  <a:srgbClr val="0000FF"/>
                </a:solidFill>
                <a:latin typeface="Times New Roman" panose="02020603050405020304" pitchFamily="18" charset="0"/>
                <a:cs typeface="Times New Roman" panose="02020603050405020304" pitchFamily="18" charset="0"/>
              </a:rPr>
              <a:t>Muốn tìm tỉ số phần trăm của hai số ta phải làm như thế nào?</a:t>
            </a:r>
          </a:p>
        </p:txBody>
      </p:sp>
      <p:sp>
        <p:nvSpPr>
          <p:cNvPr id="12" name="Title 3">
            <a:extLst>
              <a:ext uri="{FF2B5EF4-FFF2-40B4-BE49-F238E27FC236}">
                <a16:creationId xmlns="" xmlns:a16="http://schemas.microsoft.com/office/drawing/2014/main" id="{C0369731-C113-42AC-966A-659C7AFD9B52}"/>
              </a:ext>
            </a:extLst>
          </p:cNvPr>
          <p:cNvSpPr txBox="1">
            <a:spLocks/>
          </p:cNvSpPr>
          <p:nvPr/>
        </p:nvSpPr>
        <p:spPr bwMode="auto">
          <a:xfrm>
            <a:off x="1914236" y="4380347"/>
            <a:ext cx="8610600" cy="1066800"/>
          </a:xfrm>
          <a:prstGeom prst="rect">
            <a:avLst/>
          </a:prstGeom>
          <a:noFill/>
          <a:ln>
            <a:noFill/>
          </a:ln>
          <a:effectLst>
            <a:outerShdw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98B954"/>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defRPr/>
            </a:pPr>
            <a:r>
              <a:rPr lang="en-US" sz="3200" b="1">
                <a:solidFill>
                  <a:srgbClr val="FF0000"/>
                </a:solidFill>
                <a:latin typeface="Times New Roman" pitchFamily="18" charset="0"/>
                <a:cs typeface="Times New Roman" pitchFamily="18" charset="0"/>
              </a:rPr>
              <a:t>Ta thực hiện phép chia rồi đưa về phân số có mẫu số là 100 sau đó viết tỉ số phần trăm.</a:t>
            </a:r>
          </a:p>
        </p:txBody>
      </p:sp>
    </p:spTree>
    <p:extLst>
      <p:ext uri="{BB962C8B-B14F-4D97-AF65-F5344CB8AC3E}">
        <p14:creationId xmlns:p14="http://schemas.microsoft.com/office/powerpoint/2010/main" val="27636590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03</a:t>
            </a:r>
            <a:endParaRPr lang="zh-CN" altLang="en-US" sz="8000" dirty="0">
              <a:solidFill>
                <a:schemeClr val="tx2"/>
              </a:solidFill>
            </a:endParaRPr>
          </a:p>
        </p:txBody>
      </p:sp>
      <p:grpSp>
        <p:nvGrpSpPr>
          <p:cNvPr id="7" name="组合 2">
            <a:extLst>
              <a:ext uri="{FF2B5EF4-FFF2-40B4-BE49-F238E27FC236}">
                <a16:creationId xmlns="" xmlns:a16="http://schemas.microsoft.com/office/drawing/2014/main" id="{C4B323E5-48D9-4AF0-A1F0-830C0CF0BFB9}"/>
              </a:ext>
            </a:extLst>
          </p:cNvPr>
          <p:cNvGrpSpPr/>
          <p:nvPr/>
        </p:nvGrpSpPr>
        <p:grpSpPr>
          <a:xfrm>
            <a:off x="2364303" y="1508339"/>
            <a:ext cx="7588635" cy="1940025"/>
            <a:chOff x="2538591" y="1677417"/>
            <a:chExt cx="3946621" cy="1940025"/>
          </a:xfrm>
        </p:grpSpPr>
        <p:sp>
          <p:nvSpPr>
            <p:cNvPr id="8" name="文本框 3">
              <a:extLst>
                <a:ext uri="{FF2B5EF4-FFF2-40B4-BE49-F238E27FC236}">
                  <a16:creationId xmlns="" xmlns:a16="http://schemas.microsoft.com/office/drawing/2014/main"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THỰC HÀNH</a:t>
              </a:r>
            </a:p>
          </p:txBody>
        </p:sp>
        <p:sp>
          <p:nvSpPr>
            <p:cNvPr id="9" name="文本框 42">
              <a:extLst>
                <a:ext uri="{FF2B5EF4-FFF2-40B4-BE49-F238E27FC236}">
                  <a16:creationId xmlns="" xmlns:a16="http://schemas.microsoft.com/office/drawing/2014/main" id="{BF3B8795-B81B-4FBE-95AC-1E8BAA69ED62}"/>
                </a:ext>
              </a:extLst>
            </p:cNvPr>
            <p:cNvSpPr txBox="1"/>
            <p:nvPr/>
          </p:nvSpPr>
          <p:spPr>
            <a:xfrm>
              <a:off x="2539989" y="1677417"/>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THỰC HÀNH</a:t>
              </a:r>
            </a:p>
          </p:txBody>
        </p:sp>
      </p:grpSp>
    </p:spTree>
    <p:extLst>
      <p:ext uri="{BB962C8B-B14F-4D97-AF65-F5344CB8AC3E}">
        <p14:creationId xmlns:p14="http://schemas.microsoft.com/office/powerpoint/2010/main" val="3378332827"/>
      </p:ext>
    </p:extLst>
  </p:cSld>
  <p:clrMapOvr>
    <a:masterClrMapping/>
  </p:clrMapOvr>
  <p:transition>
    <p:rand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 xmlns:a16="http://schemas.microsoft.com/office/drawing/2014/main" id="{4532CE7C-B372-415E-AD5F-047037FA2250}"/>
              </a:ext>
            </a:extLst>
          </p:cNvPr>
          <p:cNvSpPr txBox="1">
            <a:spLocks/>
          </p:cNvSpPr>
          <p:nvPr/>
        </p:nvSpPr>
        <p:spPr>
          <a:xfrm>
            <a:off x="1560944" y="1214438"/>
            <a:ext cx="3962400" cy="762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u="sng">
                <a:latin typeface="Times New Roman" panose="02020603050405020304" pitchFamily="18" charset="0"/>
                <a:cs typeface="Times New Roman" panose="02020603050405020304" pitchFamily="18" charset="0"/>
              </a:rPr>
              <a:t>Bài 1:</a:t>
            </a:r>
            <a:r>
              <a:rPr lang="en-US" altLang="en-US" sz="3200" b="1">
                <a:latin typeface="Times New Roman" panose="02020603050405020304" pitchFamily="18" charset="0"/>
                <a:cs typeface="Times New Roman" panose="02020603050405020304" pitchFamily="18" charset="0"/>
              </a:rPr>
              <a:t>Viết (theo mẫu) </a:t>
            </a:r>
          </a:p>
        </p:txBody>
      </p:sp>
      <p:sp>
        <p:nvSpPr>
          <p:cNvPr id="3" name="Subtitle 4">
            <a:extLst>
              <a:ext uri="{FF2B5EF4-FFF2-40B4-BE49-F238E27FC236}">
                <a16:creationId xmlns="" xmlns:a16="http://schemas.microsoft.com/office/drawing/2014/main" id="{A2B4CC13-4B44-421A-A7DA-9CF21CAC9C45}"/>
              </a:ext>
            </a:extLst>
          </p:cNvPr>
          <p:cNvSpPr txBox="1">
            <a:spLocks/>
          </p:cNvSpPr>
          <p:nvPr/>
        </p:nvSpPr>
        <p:spPr>
          <a:xfrm>
            <a:off x="1713344" y="2286000"/>
            <a:ext cx="1524000" cy="685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Tx/>
              <a:buNone/>
            </a:pPr>
            <a:r>
              <a:rPr lang="en-US" altLang="en-US" b="1">
                <a:solidFill>
                  <a:srgbClr val="FF0000"/>
                </a:solidFill>
              </a:rPr>
              <a:t>Mẫu :</a:t>
            </a:r>
          </a:p>
        </p:txBody>
      </p:sp>
      <p:graphicFrame>
        <p:nvGraphicFramePr>
          <p:cNvPr id="4" name="Object 2">
            <a:extLst>
              <a:ext uri="{FF2B5EF4-FFF2-40B4-BE49-F238E27FC236}">
                <a16:creationId xmlns="" xmlns:a16="http://schemas.microsoft.com/office/drawing/2014/main" id="{65E7B9F2-D32F-47C9-81CC-770ACB843C7F}"/>
              </a:ext>
            </a:extLst>
          </p:cNvPr>
          <p:cNvGraphicFramePr>
            <a:graphicFrameLocks noChangeAspect="1"/>
          </p:cNvGraphicFramePr>
          <p:nvPr>
            <p:extLst>
              <p:ext uri="{D42A27DB-BD31-4B8C-83A1-F6EECF244321}">
                <p14:modId xmlns:p14="http://schemas.microsoft.com/office/powerpoint/2010/main" val="1993320826"/>
              </p:ext>
            </p:extLst>
          </p:nvPr>
        </p:nvGraphicFramePr>
        <p:xfrm>
          <a:off x="3161144" y="2184400"/>
          <a:ext cx="762000" cy="806450"/>
        </p:xfrm>
        <a:graphic>
          <a:graphicData uri="http://schemas.openxmlformats.org/presentationml/2006/ole">
            <mc:AlternateContent xmlns:mc="http://schemas.openxmlformats.org/markup-compatibility/2006">
              <mc:Choice xmlns:v="urn:schemas-microsoft-com:vml" Requires="v">
                <p:oleObj spid="_x0000_s2122" name="Equation" r:id="rId4" imgW="330057" imgH="393529" progId="Equation.3">
                  <p:embed/>
                </p:oleObj>
              </mc:Choice>
              <mc:Fallback>
                <p:oleObj name="Equation" r:id="rId4" imgW="330057" imgH="393529" progId="Equation.3">
                  <p:embed/>
                  <p:pic>
                    <p:nvPicPr>
                      <p:cNvPr id="10244" name="Object 2">
                        <a:extLst>
                          <a:ext uri="{FF2B5EF4-FFF2-40B4-BE49-F238E27FC236}">
                            <a16:creationId xmlns="" xmlns:a16="http://schemas.microsoft.com/office/drawing/2014/main" id="{99A0C97D-00EC-4C89-A91C-B2BC1E5AF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1144" y="2184400"/>
                        <a:ext cx="7620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3">
            <a:extLst>
              <a:ext uri="{FF2B5EF4-FFF2-40B4-BE49-F238E27FC236}">
                <a16:creationId xmlns="" xmlns:a16="http://schemas.microsoft.com/office/drawing/2014/main" id="{E2C1FCFC-B738-4869-A455-BC0A8FBB16DC}"/>
              </a:ext>
            </a:extLst>
          </p:cNvPr>
          <p:cNvGraphicFramePr>
            <a:graphicFrameLocks noChangeAspect="1"/>
          </p:cNvGraphicFramePr>
          <p:nvPr>
            <p:extLst>
              <p:ext uri="{D42A27DB-BD31-4B8C-83A1-F6EECF244321}">
                <p14:modId xmlns:p14="http://schemas.microsoft.com/office/powerpoint/2010/main" val="3041219519"/>
              </p:ext>
            </p:extLst>
          </p:nvPr>
        </p:nvGraphicFramePr>
        <p:xfrm>
          <a:off x="2997082" y="3088628"/>
          <a:ext cx="779463" cy="882650"/>
        </p:xfrm>
        <a:graphic>
          <a:graphicData uri="http://schemas.openxmlformats.org/presentationml/2006/ole">
            <mc:AlternateContent xmlns:mc="http://schemas.openxmlformats.org/markup-compatibility/2006">
              <mc:Choice xmlns:v="urn:schemas-microsoft-com:vml" Requires="v">
                <p:oleObj spid="_x0000_s2123" name="Equation" r:id="rId6" imgW="330057" imgH="393529" progId="Equation.3">
                  <p:embed/>
                </p:oleObj>
              </mc:Choice>
              <mc:Fallback>
                <p:oleObj name="Equation" r:id="rId6" imgW="330057" imgH="393529" progId="Equation.3">
                  <p:embed/>
                  <p:pic>
                    <p:nvPicPr>
                      <p:cNvPr id="5123" name="Object 3">
                        <a:extLst>
                          <a:ext uri="{FF2B5EF4-FFF2-40B4-BE49-F238E27FC236}">
                            <a16:creationId xmlns="" xmlns:a16="http://schemas.microsoft.com/office/drawing/2014/main" id="{26AB72E1-A173-42F2-A802-2FA8CB3A96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082" y="3088628"/>
                        <a:ext cx="779463"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4">
            <a:extLst>
              <a:ext uri="{FF2B5EF4-FFF2-40B4-BE49-F238E27FC236}">
                <a16:creationId xmlns="" xmlns:a16="http://schemas.microsoft.com/office/drawing/2014/main" id="{6F3AD1EE-33F8-46F0-8D33-29711AA82C58}"/>
              </a:ext>
            </a:extLst>
          </p:cNvPr>
          <p:cNvGraphicFramePr>
            <a:graphicFrameLocks noChangeAspect="1"/>
          </p:cNvGraphicFramePr>
          <p:nvPr>
            <p:extLst>
              <p:ext uri="{D42A27DB-BD31-4B8C-83A1-F6EECF244321}">
                <p14:modId xmlns:p14="http://schemas.microsoft.com/office/powerpoint/2010/main" val="950536000"/>
              </p:ext>
            </p:extLst>
          </p:nvPr>
        </p:nvGraphicFramePr>
        <p:xfrm>
          <a:off x="3074544" y="4270898"/>
          <a:ext cx="703262" cy="806450"/>
        </p:xfrm>
        <a:graphic>
          <a:graphicData uri="http://schemas.openxmlformats.org/presentationml/2006/ole">
            <mc:AlternateContent xmlns:mc="http://schemas.openxmlformats.org/markup-compatibility/2006">
              <mc:Choice xmlns:v="urn:schemas-microsoft-com:vml" Requires="v">
                <p:oleObj spid="_x0000_s2124" name="Equation" r:id="rId8" imgW="330057" imgH="393529" progId="Equation.3">
                  <p:embed/>
                </p:oleObj>
              </mc:Choice>
              <mc:Fallback>
                <p:oleObj name="Equation" r:id="rId8" imgW="330057" imgH="393529" progId="Equation.3">
                  <p:embed/>
                  <p:pic>
                    <p:nvPicPr>
                      <p:cNvPr id="5124" name="Object 4">
                        <a:extLst>
                          <a:ext uri="{FF2B5EF4-FFF2-40B4-BE49-F238E27FC236}">
                            <a16:creationId xmlns="" xmlns:a16="http://schemas.microsoft.com/office/drawing/2014/main" id="{CEACD861-F700-4926-A566-0B06FA2D30E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4544" y="4270898"/>
                        <a:ext cx="703262"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5">
            <a:extLst>
              <a:ext uri="{FF2B5EF4-FFF2-40B4-BE49-F238E27FC236}">
                <a16:creationId xmlns="" xmlns:a16="http://schemas.microsoft.com/office/drawing/2014/main" id="{93B4A13E-C6D2-41E7-B476-A37590ADFAD0}"/>
              </a:ext>
            </a:extLst>
          </p:cNvPr>
          <p:cNvGraphicFramePr>
            <a:graphicFrameLocks noChangeAspect="1"/>
          </p:cNvGraphicFramePr>
          <p:nvPr>
            <p:extLst>
              <p:ext uri="{D42A27DB-BD31-4B8C-83A1-F6EECF244321}">
                <p14:modId xmlns:p14="http://schemas.microsoft.com/office/powerpoint/2010/main" val="3569431105"/>
              </p:ext>
            </p:extLst>
          </p:nvPr>
        </p:nvGraphicFramePr>
        <p:xfrm>
          <a:off x="3096931" y="5399317"/>
          <a:ext cx="631825" cy="838200"/>
        </p:xfrm>
        <a:graphic>
          <a:graphicData uri="http://schemas.openxmlformats.org/presentationml/2006/ole">
            <mc:AlternateContent xmlns:mc="http://schemas.openxmlformats.org/markup-compatibility/2006">
              <mc:Choice xmlns:v="urn:schemas-microsoft-com:vml" Requires="v">
                <p:oleObj spid="_x0000_s2125" name="Equation" r:id="rId10" imgW="291973" imgH="393529" progId="Equation.3">
                  <p:embed/>
                </p:oleObj>
              </mc:Choice>
              <mc:Fallback>
                <p:oleObj name="Equation" r:id="rId10" imgW="291973" imgH="393529" progId="Equation.3">
                  <p:embed/>
                  <p:pic>
                    <p:nvPicPr>
                      <p:cNvPr id="5125" name="Object 5">
                        <a:extLst>
                          <a:ext uri="{FF2B5EF4-FFF2-40B4-BE49-F238E27FC236}">
                            <a16:creationId xmlns="" xmlns:a16="http://schemas.microsoft.com/office/drawing/2014/main" id="{26629691-0187-45BD-9991-8FB8E8C975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96931" y="5399317"/>
                        <a:ext cx="631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a:extLst>
              <a:ext uri="{FF2B5EF4-FFF2-40B4-BE49-F238E27FC236}">
                <a16:creationId xmlns="" xmlns:a16="http://schemas.microsoft.com/office/drawing/2014/main" id="{60C81E67-7298-4832-BBEC-4DB24DFB055F}"/>
              </a:ext>
            </a:extLst>
          </p:cNvPr>
          <p:cNvGraphicFramePr>
            <a:graphicFrameLocks noChangeAspect="1"/>
          </p:cNvGraphicFramePr>
          <p:nvPr>
            <p:extLst>
              <p:ext uri="{D42A27DB-BD31-4B8C-83A1-F6EECF244321}">
                <p14:modId xmlns:p14="http://schemas.microsoft.com/office/powerpoint/2010/main" val="3140683451"/>
              </p:ext>
            </p:extLst>
          </p:nvPr>
        </p:nvGraphicFramePr>
        <p:xfrm>
          <a:off x="3846944" y="2108200"/>
          <a:ext cx="949325" cy="882650"/>
        </p:xfrm>
        <a:graphic>
          <a:graphicData uri="http://schemas.openxmlformats.org/presentationml/2006/ole">
            <mc:AlternateContent xmlns:mc="http://schemas.openxmlformats.org/markup-compatibility/2006">
              <mc:Choice xmlns:v="urn:schemas-microsoft-com:vml" Requires="v">
                <p:oleObj spid="_x0000_s2126" name="Equation" r:id="rId12" imgW="444307" imgH="393529" progId="Equation.3">
                  <p:embed/>
                </p:oleObj>
              </mc:Choice>
              <mc:Fallback>
                <p:oleObj name="Equation" r:id="rId12" imgW="444307" imgH="393529" progId="Equation.3">
                  <p:embed/>
                  <p:pic>
                    <p:nvPicPr>
                      <p:cNvPr id="10248" name="Object 7">
                        <a:extLst>
                          <a:ext uri="{FF2B5EF4-FFF2-40B4-BE49-F238E27FC236}">
                            <a16:creationId xmlns="" xmlns:a16="http://schemas.microsoft.com/office/drawing/2014/main" id="{5F5804A9-3D4A-4632-92D9-B6CAE5F7D96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46944" y="2108200"/>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 name="Subtitle 4">
            <a:extLst>
              <a:ext uri="{FF2B5EF4-FFF2-40B4-BE49-F238E27FC236}">
                <a16:creationId xmlns="" xmlns:a16="http://schemas.microsoft.com/office/drawing/2014/main" id="{C7F97801-93C4-4199-AA3D-22702DB6F437}"/>
              </a:ext>
            </a:extLst>
          </p:cNvPr>
          <p:cNvSpPr txBox="1">
            <a:spLocks/>
          </p:cNvSpPr>
          <p:nvPr/>
        </p:nvSpPr>
        <p:spPr bwMode="auto">
          <a:xfrm>
            <a:off x="4462345" y="3285478"/>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dirty="0">
                <a:solidFill>
                  <a:srgbClr val="0000FF"/>
                </a:solidFill>
                <a:cs typeface="Arial" panose="020B0604020202020204" pitchFamily="34" charset="0"/>
              </a:rPr>
              <a:t>= 15%</a:t>
            </a:r>
          </a:p>
        </p:txBody>
      </p:sp>
      <p:graphicFrame>
        <p:nvGraphicFramePr>
          <p:cNvPr id="10" name="Object 8">
            <a:extLst>
              <a:ext uri="{FF2B5EF4-FFF2-40B4-BE49-F238E27FC236}">
                <a16:creationId xmlns="" xmlns:a16="http://schemas.microsoft.com/office/drawing/2014/main" id="{F7E8FF1D-F2AD-4388-88FC-81ADCA368479}"/>
              </a:ext>
            </a:extLst>
          </p:cNvPr>
          <p:cNvGraphicFramePr>
            <a:graphicFrameLocks noChangeAspect="1"/>
          </p:cNvGraphicFramePr>
          <p:nvPr>
            <p:extLst>
              <p:ext uri="{D42A27DB-BD31-4B8C-83A1-F6EECF244321}">
                <p14:modId xmlns:p14="http://schemas.microsoft.com/office/powerpoint/2010/main" val="2540005009"/>
              </p:ext>
            </p:extLst>
          </p:nvPr>
        </p:nvGraphicFramePr>
        <p:xfrm>
          <a:off x="3776545" y="3088628"/>
          <a:ext cx="949325" cy="882650"/>
        </p:xfrm>
        <a:graphic>
          <a:graphicData uri="http://schemas.openxmlformats.org/presentationml/2006/ole">
            <mc:AlternateContent xmlns:mc="http://schemas.openxmlformats.org/markup-compatibility/2006">
              <mc:Choice xmlns:v="urn:schemas-microsoft-com:vml" Requires="v">
                <p:oleObj spid="_x0000_s2127" name="Equation" r:id="rId14" imgW="444307" imgH="393529" progId="Equation.3">
                  <p:embed/>
                </p:oleObj>
              </mc:Choice>
              <mc:Fallback>
                <p:oleObj name="Equation" r:id="rId14" imgW="444307" imgH="393529" progId="Equation.3">
                  <p:embed/>
                  <p:pic>
                    <p:nvPicPr>
                      <p:cNvPr id="14" name="Object 8">
                        <a:extLst>
                          <a:ext uri="{FF2B5EF4-FFF2-40B4-BE49-F238E27FC236}">
                            <a16:creationId xmlns="" xmlns:a16="http://schemas.microsoft.com/office/drawing/2014/main" id="{68034271-BE28-4829-BA50-509E9FA3255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76545" y="3088628"/>
                        <a:ext cx="949325"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Subtitle 4">
            <a:extLst>
              <a:ext uri="{FF2B5EF4-FFF2-40B4-BE49-F238E27FC236}">
                <a16:creationId xmlns="" xmlns:a16="http://schemas.microsoft.com/office/drawing/2014/main" id="{463E2B7E-06B2-44E2-AF6D-DF940C327F77}"/>
              </a:ext>
            </a:extLst>
          </p:cNvPr>
          <p:cNvSpPr txBox="1">
            <a:spLocks/>
          </p:cNvSpPr>
          <p:nvPr/>
        </p:nvSpPr>
        <p:spPr bwMode="auto">
          <a:xfrm>
            <a:off x="4380344" y="2260600"/>
            <a:ext cx="190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25%</a:t>
            </a:r>
          </a:p>
        </p:txBody>
      </p:sp>
      <p:graphicFrame>
        <p:nvGraphicFramePr>
          <p:cNvPr id="12" name="Object 8">
            <a:extLst>
              <a:ext uri="{FF2B5EF4-FFF2-40B4-BE49-F238E27FC236}">
                <a16:creationId xmlns="" xmlns:a16="http://schemas.microsoft.com/office/drawing/2014/main" id="{55DC26DF-4D11-41FA-AA7B-7DC037AE3467}"/>
              </a:ext>
            </a:extLst>
          </p:cNvPr>
          <p:cNvGraphicFramePr>
            <a:graphicFrameLocks noChangeAspect="1"/>
          </p:cNvGraphicFramePr>
          <p:nvPr>
            <p:extLst>
              <p:ext uri="{D42A27DB-BD31-4B8C-83A1-F6EECF244321}">
                <p14:modId xmlns:p14="http://schemas.microsoft.com/office/powerpoint/2010/main" val="1759208592"/>
              </p:ext>
            </p:extLst>
          </p:nvPr>
        </p:nvGraphicFramePr>
        <p:xfrm>
          <a:off x="3777806" y="4270898"/>
          <a:ext cx="990600" cy="838200"/>
        </p:xfrm>
        <a:graphic>
          <a:graphicData uri="http://schemas.openxmlformats.org/presentationml/2006/ole">
            <mc:AlternateContent xmlns:mc="http://schemas.openxmlformats.org/markup-compatibility/2006">
              <mc:Choice xmlns:v="urn:schemas-microsoft-com:vml" Requires="v">
                <p:oleObj spid="_x0000_s2128" name="Equation" r:id="rId16" imgW="444307" imgH="393529" progId="Equation.3">
                  <p:embed/>
                </p:oleObj>
              </mc:Choice>
              <mc:Fallback>
                <p:oleObj name="Equation" r:id="rId16" imgW="444307" imgH="393529" progId="Equation.3">
                  <p:embed/>
                  <p:pic>
                    <p:nvPicPr>
                      <p:cNvPr id="16" name="Object 8">
                        <a:extLst>
                          <a:ext uri="{FF2B5EF4-FFF2-40B4-BE49-F238E27FC236}">
                            <a16:creationId xmlns="" xmlns:a16="http://schemas.microsoft.com/office/drawing/2014/main" id="{C0689C5D-86A7-4528-8C67-F742370BB1C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77806" y="4270898"/>
                        <a:ext cx="990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Subtitle 4">
            <a:extLst>
              <a:ext uri="{FF2B5EF4-FFF2-40B4-BE49-F238E27FC236}">
                <a16:creationId xmlns="" xmlns:a16="http://schemas.microsoft.com/office/drawing/2014/main" id="{0FD10A45-F5E3-4A98-A7CF-B33EA7D17A0F}"/>
              </a:ext>
            </a:extLst>
          </p:cNvPr>
          <p:cNvSpPr txBox="1">
            <a:spLocks/>
          </p:cNvSpPr>
          <p:nvPr/>
        </p:nvSpPr>
        <p:spPr bwMode="auto">
          <a:xfrm>
            <a:off x="4463606" y="4423298"/>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12%</a:t>
            </a:r>
          </a:p>
        </p:txBody>
      </p:sp>
      <p:graphicFrame>
        <p:nvGraphicFramePr>
          <p:cNvPr id="14" name="Object 9">
            <a:extLst>
              <a:ext uri="{FF2B5EF4-FFF2-40B4-BE49-F238E27FC236}">
                <a16:creationId xmlns="" xmlns:a16="http://schemas.microsoft.com/office/drawing/2014/main" id="{FB575B2A-B85B-40E8-81F5-A8E2F89D0EE9}"/>
              </a:ext>
            </a:extLst>
          </p:cNvPr>
          <p:cNvGraphicFramePr>
            <a:graphicFrameLocks noChangeAspect="1"/>
          </p:cNvGraphicFramePr>
          <p:nvPr>
            <p:extLst>
              <p:ext uri="{D42A27DB-BD31-4B8C-83A1-F6EECF244321}">
                <p14:modId xmlns:p14="http://schemas.microsoft.com/office/powerpoint/2010/main" val="252755795"/>
              </p:ext>
            </p:extLst>
          </p:nvPr>
        </p:nvGraphicFramePr>
        <p:xfrm>
          <a:off x="3804956" y="5399317"/>
          <a:ext cx="914400" cy="838200"/>
        </p:xfrm>
        <a:graphic>
          <a:graphicData uri="http://schemas.openxmlformats.org/presentationml/2006/ole">
            <mc:AlternateContent xmlns:mc="http://schemas.openxmlformats.org/markup-compatibility/2006">
              <mc:Choice xmlns:v="urn:schemas-microsoft-com:vml" Requires="v">
                <p:oleObj spid="_x0000_s2129" name="Equation" r:id="rId18" imgW="444307" imgH="393529" progId="Equation.3">
                  <p:embed/>
                </p:oleObj>
              </mc:Choice>
              <mc:Fallback>
                <p:oleObj name="Equation" r:id="rId18" imgW="444307" imgH="393529" progId="Equation.3">
                  <p:embed/>
                  <p:pic>
                    <p:nvPicPr>
                      <p:cNvPr id="18" name="Object 9">
                        <a:extLst>
                          <a:ext uri="{FF2B5EF4-FFF2-40B4-BE49-F238E27FC236}">
                            <a16:creationId xmlns="" xmlns:a16="http://schemas.microsoft.com/office/drawing/2014/main" id="{80E9BBA8-19DA-405B-8FE3-B506BB26EB5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04956" y="5399317"/>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Subtitle 4">
            <a:extLst>
              <a:ext uri="{FF2B5EF4-FFF2-40B4-BE49-F238E27FC236}">
                <a16:creationId xmlns="" xmlns:a16="http://schemas.microsoft.com/office/drawing/2014/main" id="{FDAAAB97-C773-447E-A7D9-2028CC3E636A}"/>
              </a:ext>
            </a:extLst>
          </p:cNvPr>
          <p:cNvSpPr txBox="1">
            <a:spLocks/>
          </p:cNvSpPr>
          <p:nvPr/>
        </p:nvSpPr>
        <p:spPr bwMode="auto">
          <a:xfrm>
            <a:off x="4414556" y="5551717"/>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20000"/>
              </a:spcBef>
            </a:pPr>
            <a:r>
              <a:rPr lang="en-US" altLang="en-US" sz="2800">
                <a:solidFill>
                  <a:srgbClr val="0000FF"/>
                </a:solidFill>
                <a:cs typeface="Arial" panose="020B0604020202020204" pitchFamily="34" charset="0"/>
              </a:rPr>
              <a:t>= 32%</a:t>
            </a:r>
          </a:p>
        </p:txBody>
      </p:sp>
      <p:graphicFrame>
        <p:nvGraphicFramePr>
          <p:cNvPr id="16" name="Object 10">
            <a:extLst>
              <a:ext uri="{FF2B5EF4-FFF2-40B4-BE49-F238E27FC236}">
                <a16:creationId xmlns="" xmlns:a16="http://schemas.microsoft.com/office/drawing/2014/main" id="{9C80E1D3-431A-4C62-92DC-EB0C6B4254E2}"/>
              </a:ext>
            </a:extLst>
          </p:cNvPr>
          <p:cNvGraphicFramePr>
            <a:graphicFrameLocks noChangeAspect="1"/>
          </p:cNvGraphicFramePr>
          <p:nvPr>
            <p:extLst>
              <p:ext uri="{D42A27DB-BD31-4B8C-83A1-F6EECF244321}">
                <p14:modId xmlns:p14="http://schemas.microsoft.com/office/powerpoint/2010/main" val="1097260354"/>
              </p:ext>
            </p:extLst>
          </p:nvPr>
        </p:nvGraphicFramePr>
        <p:xfrm>
          <a:off x="5751944" y="1062038"/>
          <a:ext cx="792163" cy="806450"/>
        </p:xfrm>
        <a:graphic>
          <a:graphicData uri="http://schemas.openxmlformats.org/presentationml/2006/ole">
            <mc:AlternateContent xmlns:mc="http://schemas.openxmlformats.org/markup-compatibility/2006">
              <mc:Choice xmlns:v="urn:schemas-microsoft-com:vml" Requires="v">
                <p:oleObj spid="_x0000_s2130" name="Equation" r:id="rId20" imgW="342751" imgH="393529" progId="Equation.3">
                  <p:embed/>
                </p:oleObj>
              </mc:Choice>
              <mc:Fallback>
                <p:oleObj name="Equation" r:id="rId20" imgW="342751" imgH="393529" progId="Equation.3">
                  <p:embed/>
                  <p:pic>
                    <p:nvPicPr>
                      <p:cNvPr id="10256" name="Object 10">
                        <a:extLst>
                          <a:ext uri="{FF2B5EF4-FFF2-40B4-BE49-F238E27FC236}">
                            <a16:creationId xmlns="" xmlns:a16="http://schemas.microsoft.com/office/drawing/2014/main" id="{6DDE6100-5CD5-495D-ABD5-81D0776C59D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51944" y="1062038"/>
                        <a:ext cx="7921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7" name="Object 11">
            <a:extLst>
              <a:ext uri="{FF2B5EF4-FFF2-40B4-BE49-F238E27FC236}">
                <a16:creationId xmlns="" xmlns:a16="http://schemas.microsoft.com/office/drawing/2014/main" id="{A6640817-19D2-4B5A-A0AC-22F7DC6EE775}"/>
              </a:ext>
            </a:extLst>
          </p:cNvPr>
          <p:cNvGraphicFramePr>
            <a:graphicFrameLocks noChangeAspect="1"/>
          </p:cNvGraphicFramePr>
          <p:nvPr>
            <p:extLst>
              <p:ext uri="{D42A27DB-BD31-4B8C-83A1-F6EECF244321}">
                <p14:modId xmlns:p14="http://schemas.microsoft.com/office/powerpoint/2010/main" val="2322940173"/>
              </p:ext>
            </p:extLst>
          </p:nvPr>
        </p:nvGraphicFramePr>
        <p:xfrm>
          <a:off x="6742544" y="1062038"/>
          <a:ext cx="715963" cy="806450"/>
        </p:xfrm>
        <a:graphic>
          <a:graphicData uri="http://schemas.openxmlformats.org/presentationml/2006/ole">
            <mc:AlternateContent xmlns:mc="http://schemas.openxmlformats.org/markup-compatibility/2006">
              <mc:Choice xmlns:v="urn:schemas-microsoft-com:vml" Requires="v">
                <p:oleObj spid="_x0000_s2131" name="Equation" r:id="rId22" imgW="355292" imgH="393359" progId="Equation.3">
                  <p:embed/>
                </p:oleObj>
              </mc:Choice>
              <mc:Fallback>
                <p:oleObj name="Equation" r:id="rId22" imgW="355292" imgH="393359" progId="Equation.3">
                  <p:embed/>
                  <p:pic>
                    <p:nvPicPr>
                      <p:cNvPr id="10257" name="Object 11">
                        <a:extLst>
                          <a:ext uri="{FF2B5EF4-FFF2-40B4-BE49-F238E27FC236}">
                            <a16:creationId xmlns="" xmlns:a16="http://schemas.microsoft.com/office/drawing/2014/main" id="{F6DE16FB-6295-40AE-862A-16E2757C367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742544" y="1062038"/>
                        <a:ext cx="71596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12">
            <a:extLst>
              <a:ext uri="{FF2B5EF4-FFF2-40B4-BE49-F238E27FC236}">
                <a16:creationId xmlns="" xmlns:a16="http://schemas.microsoft.com/office/drawing/2014/main" id="{FF95DD03-CCF7-437F-95CA-4301CA209067}"/>
              </a:ext>
            </a:extLst>
          </p:cNvPr>
          <p:cNvGraphicFramePr>
            <a:graphicFrameLocks noChangeAspect="1"/>
          </p:cNvGraphicFramePr>
          <p:nvPr>
            <p:extLst>
              <p:ext uri="{D42A27DB-BD31-4B8C-83A1-F6EECF244321}">
                <p14:modId xmlns:p14="http://schemas.microsoft.com/office/powerpoint/2010/main" val="580635430"/>
              </p:ext>
            </p:extLst>
          </p:nvPr>
        </p:nvGraphicFramePr>
        <p:xfrm>
          <a:off x="7733144" y="1062038"/>
          <a:ext cx="642938" cy="762000"/>
        </p:xfrm>
        <a:graphic>
          <a:graphicData uri="http://schemas.openxmlformats.org/presentationml/2006/ole">
            <mc:AlternateContent xmlns:mc="http://schemas.openxmlformats.org/markup-compatibility/2006">
              <mc:Choice xmlns:v="urn:schemas-microsoft-com:vml" Requires="v">
                <p:oleObj spid="_x0000_s2132" name="Equation" r:id="rId24" imgW="342751" imgH="393529" progId="Equation.3">
                  <p:embed/>
                </p:oleObj>
              </mc:Choice>
              <mc:Fallback>
                <p:oleObj name="Equation" r:id="rId24" imgW="342751" imgH="393529" progId="Equation.3">
                  <p:embed/>
                  <p:pic>
                    <p:nvPicPr>
                      <p:cNvPr id="10258" name="Object 12">
                        <a:extLst>
                          <a:ext uri="{FF2B5EF4-FFF2-40B4-BE49-F238E27FC236}">
                            <a16:creationId xmlns="" xmlns:a16="http://schemas.microsoft.com/office/drawing/2014/main" id="{97D40528-D53B-4DE0-9D35-833CE465AC1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733144" y="1062038"/>
                        <a:ext cx="642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Object 13">
            <a:extLst>
              <a:ext uri="{FF2B5EF4-FFF2-40B4-BE49-F238E27FC236}">
                <a16:creationId xmlns="" xmlns:a16="http://schemas.microsoft.com/office/drawing/2014/main" id="{7A748F47-AD07-4AB8-9C9E-687363FCFDB0}"/>
              </a:ext>
            </a:extLst>
          </p:cNvPr>
          <p:cNvGraphicFramePr>
            <a:graphicFrameLocks noChangeAspect="1"/>
          </p:cNvGraphicFramePr>
          <p:nvPr>
            <p:extLst>
              <p:ext uri="{D42A27DB-BD31-4B8C-83A1-F6EECF244321}">
                <p14:modId xmlns:p14="http://schemas.microsoft.com/office/powerpoint/2010/main" val="4150062998"/>
              </p:ext>
            </p:extLst>
          </p:nvPr>
        </p:nvGraphicFramePr>
        <p:xfrm>
          <a:off x="8647544" y="1062038"/>
          <a:ext cx="585788" cy="762000"/>
        </p:xfrm>
        <a:graphic>
          <a:graphicData uri="http://schemas.openxmlformats.org/presentationml/2006/ole">
            <mc:AlternateContent xmlns:mc="http://schemas.openxmlformats.org/markup-compatibility/2006">
              <mc:Choice xmlns:v="urn:schemas-microsoft-com:vml" Requires="v">
                <p:oleObj spid="_x0000_s2133" name="Equation" r:id="rId26" imgW="342751" imgH="393529" progId="Equation.3">
                  <p:embed/>
                </p:oleObj>
              </mc:Choice>
              <mc:Fallback>
                <p:oleObj name="Equation" r:id="rId26" imgW="342751" imgH="393529" progId="Equation.3">
                  <p:embed/>
                  <p:pic>
                    <p:nvPicPr>
                      <p:cNvPr id="10259" name="Object 13">
                        <a:extLst>
                          <a:ext uri="{FF2B5EF4-FFF2-40B4-BE49-F238E27FC236}">
                            <a16:creationId xmlns="" xmlns:a16="http://schemas.microsoft.com/office/drawing/2014/main" id="{32483419-8E11-489A-A9B4-94FEBD5CF82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47544" y="1062038"/>
                        <a:ext cx="5857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itle 3">
            <a:extLst>
              <a:ext uri="{FF2B5EF4-FFF2-40B4-BE49-F238E27FC236}">
                <a16:creationId xmlns="" xmlns:a16="http://schemas.microsoft.com/office/drawing/2014/main" id="{21F09BAA-33B1-496A-B920-514741DC8120}"/>
              </a:ext>
            </a:extLst>
          </p:cNvPr>
          <p:cNvSpPr txBox="1">
            <a:spLocks/>
          </p:cNvSpPr>
          <p:nvPr/>
        </p:nvSpPr>
        <p:spPr bwMode="auto">
          <a:xfrm>
            <a:off x="1637144"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8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10619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arn(inVertic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7E597674-D4D5-4D1C-ABC9-0048503D4E4B}"/>
              </a:ext>
            </a:extLst>
          </p:cNvPr>
          <p:cNvSpPr>
            <a:spLocks noChangeArrowheads="1"/>
          </p:cNvSpPr>
          <p:nvPr/>
        </p:nvSpPr>
        <p:spPr bwMode="auto">
          <a:xfrm>
            <a:off x="508609" y="131665"/>
            <a:ext cx="11378591" cy="1446550"/>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u="sng">
                <a:solidFill>
                  <a:srgbClr val="C00000"/>
                </a:solidFill>
                <a:latin typeface="Times New Roman" panose="02020603050405020304" pitchFamily="18" charset="0"/>
                <a:cs typeface="Times New Roman" panose="02020603050405020304" pitchFamily="18" charset="0"/>
              </a:rPr>
              <a:t>Bài 2</a:t>
            </a:r>
            <a:r>
              <a:rPr lang="en-US" altLang="en-US" sz="3200" b="1">
                <a:solidFill>
                  <a:srgbClr val="C00000"/>
                </a:solidFill>
                <a:latin typeface="Times New Roman" panose="02020603050405020304" pitchFamily="18" charset="0"/>
                <a:cs typeface="Times New Roman" panose="02020603050405020304" pitchFamily="18" charset="0"/>
              </a:rPr>
              <a:t>:</a:t>
            </a:r>
            <a:r>
              <a:rPr lang="en-US" altLang="en-US" sz="2800" b="1">
                <a:latin typeface="Times New Roman" panose="02020603050405020304" pitchFamily="18" charset="0"/>
                <a:cs typeface="Times New Roman" panose="02020603050405020304" pitchFamily="18" charset="0"/>
              </a:rPr>
              <a:t> </a:t>
            </a:r>
            <a:r>
              <a:rPr lang="en-US" altLang="en-US" sz="2800" b="1">
                <a:solidFill>
                  <a:srgbClr val="002060"/>
                </a:solidFill>
                <a:latin typeface="Times New Roman" panose="02020603050405020304" pitchFamily="18" charset="0"/>
                <a:cs typeface="Times New Roman" panose="02020603050405020304" pitchFamily="18" charset="0"/>
              </a:rPr>
              <a:t>Kiểm tra sản phẩm của một nhà máy, người ta thấy trung bình cứ 100 sản phẩm thì có 95 sản phẩm đạt chuẩn. Hỏi số sản phẩm đạt chuẩn chiếm bao nhiêu phần trăm tổng số sản phẩm của nhà máy?</a:t>
            </a:r>
            <a:endParaRPr lang="en-US" altLang="en-US" sz="2800" b="1">
              <a:solidFill>
                <a:srgbClr val="002060"/>
              </a:solidFill>
              <a:latin typeface="Times New Roman" panose="02020603050405020304" pitchFamily="18" charset="0"/>
            </a:endParaRPr>
          </a:p>
        </p:txBody>
      </p:sp>
      <p:sp>
        <p:nvSpPr>
          <p:cNvPr id="3" name="Rectangle 2">
            <a:extLst>
              <a:ext uri="{FF2B5EF4-FFF2-40B4-BE49-F238E27FC236}">
                <a16:creationId xmlns="" xmlns:a16="http://schemas.microsoft.com/office/drawing/2014/main" id="{E4F42BEB-97F1-4A5D-9F38-2C841D1B28A3}"/>
              </a:ext>
            </a:extLst>
          </p:cNvPr>
          <p:cNvSpPr>
            <a:spLocks noChangeArrowheads="1"/>
          </p:cNvSpPr>
          <p:nvPr/>
        </p:nvSpPr>
        <p:spPr bwMode="auto">
          <a:xfrm>
            <a:off x="1307834" y="1771506"/>
            <a:ext cx="2057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u="sng">
                <a:solidFill>
                  <a:srgbClr val="C00000"/>
                </a:solidFill>
                <a:latin typeface="Times New Roman" panose="02020603050405020304" pitchFamily="18" charset="0"/>
                <a:cs typeface="Times New Roman" panose="02020603050405020304" pitchFamily="18" charset="0"/>
              </a:rPr>
              <a:t>Tóm tắt</a:t>
            </a:r>
          </a:p>
        </p:txBody>
      </p:sp>
      <p:sp>
        <p:nvSpPr>
          <p:cNvPr id="4" name="Rectangle 3">
            <a:extLst>
              <a:ext uri="{FF2B5EF4-FFF2-40B4-BE49-F238E27FC236}">
                <a16:creationId xmlns="" xmlns:a16="http://schemas.microsoft.com/office/drawing/2014/main" id="{AB390F61-9F0D-4429-8510-2EB298E6C913}"/>
              </a:ext>
            </a:extLst>
          </p:cNvPr>
          <p:cNvSpPr>
            <a:spLocks noChangeArrowheads="1"/>
          </p:cNvSpPr>
          <p:nvPr/>
        </p:nvSpPr>
        <p:spPr bwMode="auto">
          <a:xfrm>
            <a:off x="339459" y="2150918"/>
            <a:ext cx="437832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Kiểm tra : 100 sản phẩm</a:t>
            </a:r>
          </a:p>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Đạt chuẩn : 95 sản phẩm</a:t>
            </a:r>
          </a:p>
        </p:txBody>
      </p:sp>
      <p:sp>
        <p:nvSpPr>
          <p:cNvPr id="5" name="Rectangle 4">
            <a:extLst>
              <a:ext uri="{FF2B5EF4-FFF2-40B4-BE49-F238E27FC236}">
                <a16:creationId xmlns="" xmlns:a16="http://schemas.microsoft.com/office/drawing/2014/main" id="{DAE13D55-2E9F-4F39-9092-065B70DF2D3E}"/>
              </a:ext>
            </a:extLst>
          </p:cNvPr>
          <p:cNvSpPr>
            <a:spLocks noChangeArrowheads="1"/>
          </p:cNvSpPr>
          <p:nvPr/>
        </p:nvSpPr>
        <p:spPr bwMode="auto">
          <a:xfrm>
            <a:off x="329934" y="3065318"/>
            <a:ext cx="47688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latin typeface="Times New Roman" panose="02020603050405020304" pitchFamily="18" charset="0"/>
                <a:cs typeface="Times New Roman" panose="02020603050405020304" pitchFamily="18" charset="0"/>
              </a:rPr>
              <a:t>Sản phẩm đạt chuẩn :  …%?</a:t>
            </a:r>
          </a:p>
        </p:txBody>
      </p:sp>
      <p:sp>
        <p:nvSpPr>
          <p:cNvPr id="6" name="Rectangle 5">
            <a:extLst>
              <a:ext uri="{FF2B5EF4-FFF2-40B4-BE49-F238E27FC236}">
                <a16:creationId xmlns="" xmlns:a16="http://schemas.microsoft.com/office/drawing/2014/main" id="{E8085937-CD3F-43BE-A0AD-1012E27636E0}"/>
              </a:ext>
            </a:extLst>
          </p:cNvPr>
          <p:cNvSpPr>
            <a:spLocks noChangeArrowheads="1"/>
          </p:cNvSpPr>
          <p:nvPr/>
        </p:nvSpPr>
        <p:spPr bwMode="auto">
          <a:xfrm>
            <a:off x="4430422" y="3542957"/>
            <a:ext cx="19907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u="sng">
                <a:solidFill>
                  <a:srgbClr val="C00000"/>
                </a:solidFill>
                <a:latin typeface="Times New Roman" panose="02020603050405020304" pitchFamily="18" charset="0"/>
                <a:cs typeface="Times New Roman" panose="02020603050405020304" pitchFamily="18" charset="0"/>
              </a:rPr>
              <a:t>Bài giải</a:t>
            </a:r>
          </a:p>
        </p:txBody>
      </p:sp>
      <p:sp>
        <p:nvSpPr>
          <p:cNvPr id="8" name="Rectangle 7">
            <a:extLst>
              <a:ext uri="{FF2B5EF4-FFF2-40B4-BE49-F238E27FC236}">
                <a16:creationId xmlns="" xmlns:a16="http://schemas.microsoft.com/office/drawing/2014/main" id="{CA6431EF-361C-4231-A955-F9A4207B579D}"/>
              </a:ext>
            </a:extLst>
          </p:cNvPr>
          <p:cNvSpPr>
            <a:spLocks noChangeArrowheads="1"/>
          </p:cNvSpPr>
          <p:nvPr/>
        </p:nvSpPr>
        <p:spPr bwMode="auto">
          <a:xfrm rot="10800000" flipV="1">
            <a:off x="6578309" y="5937250"/>
            <a:ext cx="2516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20000"/>
              </a:spcBef>
            </a:pPr>
            <a:r>
              <a:rPr lang="en-US" altLang="en-US" sz="2800" b="1">
                <a:solidFill>
                  <a:srgbClr val="0000FF"/>
                </a:solidFill>
                <a:latin typeface="Times New Roman" panose="02020603050405020304" pitchFamily="18" charset="0"/>
                <a:cs typeface="Arial" panose="020B0604020202020204" pitchFamily="34" charset="0"/>
              </a:rPr>
              <a:t>Đáp số: </a:t>
            </a:r>
            <a:r>
              <a:rPr lang="en-US" altLang="en-US" sz="2800" b="1">
                <a:solidFill>
                  <a:srgbClr val="FF0000"/>
                </a:solidFill>
                <a:latin typeface="Times New Roman" panose="02020603050405020304" pitchFamily="18" charset="0"/>
                <a:cs typeface="Arial" panose="020B0604020202020204" pitchFamily="34" charset="0"/>
              </a:rPr>
              <a:t>95%</a:t>
            </a:r>
          </a:p>
        </p:txBody>
      </p:sp>
      <p:cxnSp>
        <p:nvCxnSpPr>
          <p:cNvPr id="9" name="Straight Connector 8">
            <a:extLst>
              <a:ext uri="{FF2B5EF4-FFF2-40B4-BE49-F238E27FC236}">
                <a16:creationId xmlns="" xmlns:a16="http://schemas.microsoft.com/office/drawing/2014/main" id="{B7036210-B363-4D6C-9A32-70AA8D51F6CA}"/>
              </a:ext>
            </a:extLst>
          </p:cNvPr>
          <p:cNvCxnSpPr>
            <a:cxnSpLocks/>
          </p:cNvCxnSpPr>
          <p:nvPr/>
        </p:nvCxnSpPr>
        <p:spPr>
          <a:xfrm>
            <a:off x="659876" y="1018144"/>
            <a:ext cx="2055044"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10" name="Straight Connector 9">
            <a:extLst>
              <a:ext uri="{FF2B5EF4-FFF2-40B4-BE49-F238E27FC236}">
                <a16:creationId xmlns="" xmlns:a16="http://schemas.microsoft.com/office/drawing/2014/main" id="{EFB6E9D7-1BA5-45EA-BF2B-4E972257D3A7}"/>
              </a:ext>
            </a:extLst>
          </p:cNvPr>
          <p:cNvCxnSpPr>
            <a:cxnSpLocks/>
          </p:cNvCxnSpPr>
          <p:nvPr/>
        </p:nvCxnSpPr>
        <p:spPr>
          <a:xfrm>
            <a:off x="3694935" y="1018144"/>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sp>
        <p:nvSpPr>
          <p:cNvPr id="14" name="Text Box 20">
            <a:extLst>
              <a:ext uri="{FF2B5EF4-FFF2-40B4-BE49-F238E27FC236}">
                <a16:creationId xmlns="" xmlns:a16="http://schemas.microsoft.com/office/drawing/2014/main" id="{244F6FE6-6E8F-4404-A239-443AD3F93E3C}"/>
              </a:ext>
            </a:extLst>
          </p:cNvPr>
          <p:cNvSpPr txBox="1">
            <a:spLocks noChangeArrowheads="1"/>
          </p:cNvSpPr>
          <p:nvPr/>
        </p:nvSpPr>
        <p:spPr bwMode="auto">
          <a:xfrm>
            <a:off x="1724668" y="4150627"/>
            <a:ext cx="8871061"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a:solidFill>
                  <a:srgbClr val="0000FF"/>
                </a:solidFill>
                <a:latin typeface="Times New Roman" panose="02020603050405020304" pitchFamily="18" charset="0"/>
              </a:rPr>
              <a:t>   Tỉ số phần trăm của số sản phẩm đạt chuẩn và tổng số sản phẩm của nhà máy là:</a:t>
            </a:r>
          </a:p>
        </p:txBody>
      </p:sp>
      <p:cxnSp>
        <p:nvCxnSpPr>
          <p:cNvPr id="19" name="Straight Connector 18">
            <a:extLst>
              <a:ext uri="{FF2B5EF4-FFF2-40B4-BE49-F238E27FC236}">
                <a16:creationId xmlns="" xmlns:a16="http://schemas.microsoft.com/office/drawing/2014/main" id="{E1ED1895-6994-4E1D-BE3C-CD095C02D06F}"/>
              </a:ext>
            </a:extLst>
          </p:cNvPr>
          <p:cNvCxnSpPr>
            <a:cxnSpLocks/>
          </p:cNvCxnSpPr>
          <p:nvPr/>
        </p:nvCxnSpPr>
        <p:spPr>
          <a:xfrm>
            <a:off x="8061117" y="1029191"/>
            <a:ext cx="34694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 xmlns:a16="http://schemas.microsoft.com/office/drawing/2014/main" id="{1C590B27-F11E-4307-B7B6-282BE0BEC216}"/>
              </a:ext>
            </a:extLst>
          </p:cNvPr>
          <p:cNvCxnSpPr>
            <a:cxnSpLocks/>
          </p:cNvCxnSpPr>
          <p:nvPr/>
        </p:nvCxnSpPr>
        <p:spPr>
          <a:xfrm>
            <a:off x="4908001" y="1445541"/>
            <a:ext cx="456593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mc:AlternateContent xmlns:mc="http://schemas.openxmlformats.org/markup-compatibility/2006" xmlns:a14="http://schemas.microsoft.com/office/drawing/2010/main">
        <mc:Choice Requires="a14">
          <p:sp>
            <p:nvSpPr>
              <p:cNvPr id="22" name="Object 3">
                <a:extLst>
                  <a:ext uri="{FF2B5EF4-FFF2-40B4-BE49-F238E27FC236}">
                    <a16:creationId xmlns="" xmlns:a16="http://schemas.microsoft.com/office/drawing/2014/main" id="{A19C138B-1028-438C-BFB0-4CE5B4B371EC}"/>
                  </a:ext>
                </a:extLst>
              </p:cNvPr>
              <p:cNvSpPr txBox="1"/>
              <p:nvPr/>
            </p:nvSpPr>
            <p:spPr bwMode="auto">
              <a:xfrm>
                <a:off x="4430422" y="5088080"/>
                <a:ext cx="3733190" cy="954088"/>
              </a:xfrm>
              <a:prstGeom prst="rect">
                <a:avLst/>
              </a:prstGeom>
              <a:noFill/>
              <a:ln>
                <a:noFill/>
              </a:ln>
            </p:spPr>
            <p:txBody>
              <a:bodyPr>
                <a:normAutofit/>
              </a:bodyPr>
              <a:lstStyle/>
              <a:p>
                <a:r>
                  <a:rPr lang="en-US" sz="2400">
                    <a:solidFill>
                      <a:srgbClr val="000000"/>
                    </a:solidFill>
                    <a:latin typeface="Times New Roman" panose="02020603050405020304" pitchFamily="18" charset="0"/>
                    <a:ea typeface="Tahoma" panose="020B0604030504040204" pitchFamily="34" charset="0"/>
                    <a:cs typeface="Times New Roman" panose="02020603050405020304" pitchFamily="18" charset="0"/>
                  </a:rPr>
                  <a:t>95 : 100 = </a:t>
                </a:r>
                <a14:m>
                  <m:oMath xmlns:m="http://schemas.openxmlformats.org/officeDocument/2006/math">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95</m:t>
                        </m:r>
                      </m:num>
                      <m:den>
                        <m:r>
                          <a:rPr lang="en-US" sz="3000" b="0" i="1" smtClean="0">
                            <a:solidFill>
                              <a:srgbClr val="000000"/>
                            </a:solidFill>
                            <a:latin typeface="Cambria Math" panose="02040503050406030204" pitchFamily="18" charset="0"/>
                          </a:rPr>
                          <m:t>1</m:t>
                        </m:r>
                        <m:r>
                          <a:rPr lang="en-US" sz="3000" i="1">
                            <a:solidFill>
                              <a:srgbClr val="000000"/>
                            </a:solidFill>
                            <a:latin typeface="Cambria Math" panose="02040503050406030204" pitchFamily="18" charset="0"/>
                          </a:rPr>
                          <m:t>00</m:t>
                        </m:r>
                      </m:den>
                    </m:f>
                  </m:oMath>
                </a14:m>
                <a:r>
                  <a:rPr lang="en-US" sz="3000">
                    <a:latin typeface="Times New Roman" panose="02020603050405020304" pitchFamily="18" charset="0"/>
                    <a:ea typeface="Tahoma" panose="020B0604030504040204" pitchFamily="34" charset="0"/>
                    <a:cs typeface="Times New Roman" panose="02020603050405020304" pitchFamily="18" charset="0"/>
                  </a:rPr>
                  <a:t> = 95%</a:t>
                </a:r>
              </a:p>
            </p:txBody>
          </p:sp>
        </mc:Choice>
        <mc:Fallback xmlns="">
          <p:sp>
            <p:nvSpPr>
              <p:cNvPr id="22" name="Object 3">
                <a:extLst>
                  <a:ext uri="{FF2B5EF4-FFF2-40B4-BE49-F238E27FC236}">
                    <a16:creationId xmlns:a16="http://schemas.microsoft.com/office/drawing/2014/main" id="{A19C138B-1028-438C-BFB0-4CE5B4B371EC}"/>
                  </a:ext>
                </a:extLst>
              </p:cNvPr>
              <p:cNvSpPr txBox="1">
                <a:spLocks noRot="1" noChangeAspect="1" noMove="1" noResize="1" noEditPoints="1" noAdjustHandles="1" noChangeArrowheads="1" noChangeShapeType="1" noTextEdit="1"/>
              </p:cNvSpPr>
              <p:nvPr/>
            </p:nvSpPr>
            <p:spPr bwMode="auto">
              <a:xfrm>
                <a:off x="4430422" y="5088080"/>
                <a:ext cx="3733190" cy="954088"/>
              </a:xfrm>
              <a:prstGeom prst="rect">
                <a:avLst/>
              </a:prstGeom>
              <a:blipFill>
                <a:blip r:embed="rId3"/>
                <a:stretch>
                  <a:fillRect l="-2614"/>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5716113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ox(i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ox(i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linds(horizontal)">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ox(in)">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heel(1)">
                                      <p:cBhvr>
                                        <p:cTn id="51" dur="500"/>
                                        <p:tgtEl>
                                          <p:spTgt spid="22"/>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checkerboard(across)">
                                      <p:cBhvr>
                                        <p:cTn id="5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14"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0AFF1B4B-7CF1-4F65-AC34-5B729879D644}"/>
              </a:ext>
            </a:extLst>
          </p:cNvPr>
          <p:cNvSpPr>
            <a:spLocks noChangeArrowheads="1"/>
          </p:cNvSpPr>
          <p:nvPr/>
        </p:nvSpPr>
        <p:spPr bwMode="auto">
          <a:xfrm>
            <a:off x="480767" y="732707"/>
            <a:ext cx="11344117" cy="2554545"/>
          </a:xfrm>
          <a:prstGeom prst="rect">
            <a:avLst/>
          </a:prstGeom>
          <a:solidFill>
            <a:schemeClr val="accent4">
              <a:lumMod val="10000"/>
              <a:lumOff val="90000"/>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dirty="0" err="1">
                <a:latin typeface="Times New Roman" panose="02020603050405020304" pitchFamily="18" charset="0"/>
              </a:rPr>
              <a:t>Bài</a:t>
            </a:r>
            <a:r>
              <a:rPr lang="en-US" altLang="en-US" sz="3200" b="1" dirty="0">
                <a:latin typeface="Times New Roman" panose="02020603050405020304" pitchFamily="18" charset="0"/>
              </a:rPr>
              <a:t> 3</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Một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vườn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cây</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có</a:t>
            </a:r>
            <a:r>
              <a:rPr lang="en-US" altLang="en-US" sz="3200" dirty="0">
                <a:latin typeface="Times New Roman" panose="02020603050405020304" pitchFamily="18" charset="0"/>
              </a:rPr>
              <a:t> 1000 </a:t>
            </a:r>
            <a:r>
              <a:rPr lang="en-US" altLang="en-US" sz="3200" dirty="0" err="1">
                <a:latin typeface="Times New Roman" panose="02020603050405020304" pitchFamily="18" charset="0"/>
              </a:rPr>
              <a:t>cây</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trong</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đó</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có</a:t>
            </a:r>
            <a:r>
              <a:rPr lang="en-US" altLang="en-US" sz="3200" dirty="0">
                <a:latin typeface="Times New Roman" panose="02020603050405020304" pitchFamily="18" charset="0"/>
              </a:rPr>
              <a:t> 540 </a:t>
            </a:r>
            <a:r>
              <a:rPr lang="en-US" altLang="en-US" sz="3200" dirty="0" err="1">
                <a:latin typeface="Times New Roman" panose="02020603050405020304" pitchFamily="18" charset="0"/>
              </a:rPr>
              <a:t>cây</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lấy</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gỗ</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và</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còn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lại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là</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cây</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ăn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quả</a:t>
            </a:r>
            <a:r>
              <a:rPr lang="en-US" altLang="en-US" sz="3200" dirty="0">
                <a:latin typeface="Times New Roman" panose="02020603050405020304" pitchFamily="18" charset="0"/>
              </a:rPr>
              <a:t>.</a:t>
            </a:r>
          </a:p>
          <a:p>
            <a:pPr eaLnBrk="1" hangingPunct="1"/>
            <a:r>
              <a:rPr lang="en-US" altLang="en-US" sz="3200" dirty="0">
                <a:latin typeface="Times New Roman" panose="02020603050405020304" pitchFamily="18" charset="0"/>
              </a:rPr>
              <a:t>a) </a:t>
            </a:r>
            <a:r>
              <a:rPr lang="en-US" altLang="en-US" sz="3200" b="1" dirty="0" err="1">
                <a:solidFill>
                  <a:srgbClr val="FF0000"/>
                </a:solidFill>
                <a:latin typeface="Times New Roman" panose="02020603050405020304" pitchFamily="18" charset="0"/>
              </a:rPr>
              <a:t>Số</a:t>
            </a:r>
            <a:r>
              <a:rPr lang="en-US" altLang="en-US" sz="3200" dirty="0">
                <a:latin typeface="Times New Roman" panose="02020603050405020304" pitchFamily="18" charset="0"/>
              </a:rPr>
              <a:t> </a:t>
            </a:r>
            <a:r>
              <a:rPr lang="en-US" altLang="en-US" sz="3200" b="1" dirty="0" err="1">
                <a:solidFill>
                  <a:srgbClr val="FF0000"/>
                </a:solidFill>
                <a:latin typeface="Times New Roman" panose="02020603050405020304" pitchFamily="18" charset="0"/>
              </a:rPr>
              <a:t>cây</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lấy</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gỗ</a:t>
            </a:r>
            <a:r>
              <a:rPr lang="en-US" altLang="en-US" sz="3200" b="1" dirty="0">
                <a:solidFill>
                  <a:srgbClr val="FF0000"/>
                </a:solidFill>
                <a:latin typeface="Times New Roman" panose="02020603050405020304" pitchFamily="18" charset="0"/>
              </a:rPr>
              <a:t> </a:t>
            </a:r>
            <a:r>
              <a:rPr lang="en-US" altLang="en-US" sz="3200" dirty="0" err="1">
                <a:latin typeface="Times New Roman" panose="02020603050405020304" pitchFamily="18" charset="0"/>
              </a:rPr>
              <a:t>chiếm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bao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nhiêu</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phần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trăm</a:t>
            </a:r>
            <a:r>
              <a:rPr lang="en-US" altLang="en-US" sz="3200" dirty="0">
                <a:latin typeface="Times New Roman" panose="02020603050405020304" pitchFamily="18" charset="0"/>
              </a:rPr>
              <a:t> </a:t>
            </a:r>
            <a:r>
              <a:rPr lang="en-US" altLang="en-US" sz="3200" b="1" dirty="0" err="1">
                <a:solidFill>
                  <a:srgbClr val="FF0000"/>
                </a:solidFill>
                <a:latin typeface="Times New Roman" panose="02020603050405020304" pitchFamily="18" charset="0"/>
              </a:rPr>
              <a:t>số</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cây</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trong</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vườn</a:t>
            </a:r>
            <a:r>
              <a:rPr lang="en-US" altLang="en-US" sz="3200" dirty="0">
                <a:latin typeface="Times New Roman" panose="02020603050405020304" pitchFamily="18" charset="0"/>
              </a:rPr>
              <a:t>?</a:t>
            </a:r>
          </a:p>
          <a:p>
            <a:pPr eaLnBrk="1" hangingPunct="1"/>
            <a:r>
              <a:rPr lang="en-US" altLang="en-US" sz="3200" dirty="0">
                <a:latin typeface="Times New Roman" panose="02020603050405020304" pitchFamily="18" charset="0"/>
              </a:rPr>
              <a:t>b) </a:t>
            </a:r>
            <a:r>
              <a:rPr lang="en-US" altLang="en-US" sz="3200" dirty="0" err="1">
                <a:latin typeface="Times New Roman" panose="02020603050405020304" pitchFamily="18" charset="0"/>
              </a:rPr>
              <a:t>Tỉ</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số</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phần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trăm</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của</a:t>
            </a:r>
            <a:r>
              <a:rPr lang="en-US" altLang="en-US" sz="3200" dirty="0">
                <a:latin typeface="Times New Roman" panose="02020603050405020304" pitchFamily="18" charset="0"/>
              </a:rPr>
              <a:t> </a:t>
            </a:r>
            <a:r>
              <a:rPr lang="en-US" altLang="en-US" sz="3200" b="1" dirty="0" err="1">
                <a:solidFill>
                  <a:srgbClr val="FF0000"/>
                </a:solidFill>
                <a:latin typeface="Times New Roman" panose="02020603050405020304" pitchFamily="18" charset="0"/>
              </a:rPr>
              <a:t>số</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cây</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ăn</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quả</a:t>
            </a:r>
            <a:r>
              <a:rPr lang="en-US" altLang="en-US" sz="3200" b="1" dirty="0">
                <a:solidFill>
                  <a:srgbClr val="FF0000"/>
                </a:solidFill>
                <a:latin typeface="Times New Roman" panose="02020603050405020304" pitchFamily="18" charset="0"/>
              </a:rPr>
              <a:t> </a:t>
            </a:r>
            <a:r>
              <a:rPr lang="en-US" altLang="en-US" sz="3200" dirty="0" err="1">
                <a:latin typeface="Times New Roman" panose="02020603050405020304" pitchFamily="18" charset="0"/>
              </a:rPr>
              <a:t>và</a:t>
            </a:r>
            <a:r>
              <a:rPr lang="en-US" altLang="en-US" sz="3200" dirty="0">
                <a:latin typeface="Times New Roman" panose="02020603050405020304" pitchFamily="18" charset="0"/>
              </a:rPr>
              <a:t> </a:t>
            </a:r>
            <a:r>
              <a:rPr lang="en-US" altLang="en-US" sz="3200" b="1" dirty="0" err="1">
                <a:solidFill>
                  <a:srgbClr val="FF0000"/>
                </a:solidFill>
                <a:latin typeface="Times New Roman" panose="02020603050405020304" pitchFamily="18" charset="0"/>
              </a:rPr>
              <a:t>số</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cây</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trong</a:t>
            </a:r>
            <a:r>
              <a:rPr lang="en-US" altLang="en-US" sz="3200" b="1" dirty="0">
                <a:solidFill>
                  <a:srgbClr val="FF0000"/>
                </a:solidFill>
                <a:latin typeface="Times New Roman" panose="02020603050405020304" pitchFamily="18" charset="0"/>
              </a:rPr>
              <a:t> </a:t>
            </a:r>
            <a:r>
              <a:rPr lang="en-US" altLang="en-US" sz="3200" b="1" dirty="0" err="1">
                <a:solidFill>
                  <a:srgbClr val="FF0000"/>
                </a:solidFill>
                <a:latin typeface="Times New Roman" panose="02020603050405020304" pitchFamily="18" charset="0"/>
              </a:rPr>
              <a:t>vườn</a:t>
            </a:r>
            <a:r>
              <a:rPr lang="en-US" altLang="en-US" sz="3200" b="1" dirty="0">
                <a:solidFill>
                  <a:srgbClr val="FF0000"/>
                </a:solidFill>
                <a:latin typeface="Times New Roman" panose="02020603050405020304" pitchFamily="18" charset="0"/>
              </a:rPr>
              <a:t> </a:t>
            </a:r>
            <a:r>
              <a:rPr lang="en-US" altLang="en-US" sz="3200" dirty="0" err="1">
                <a:latin typeface="Times New Roman" panose="02020603050405020304" pitchFamily="18" charset="0"/>
              </a:rPr>
              <a:t>là</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bao</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nhiêu</a:t>
            </a:r>
            <a:r>
              <a:rPr lang="en-US" altLang="en-US" sz="3200" dirty="0">
                <a:latin typeface="Times New Roman" panose="02020603050405020304" pitchFamily="18" charset="0"/>
              </a:rPr>
              <a:t>?</a:t>
            </a:r>
          </a:p>
        </p:txBody>
      </p:sp>
      <p:sp>
        <p:nvSpPr>
          <p:cNvPr id="4" name="TextBox 3">
            <a:extLst>
              <a:ext uri="{FF2B5EF4-FFF2-40B4-BE49-F238E27FC236}">
                <a16:creationId xmlns="" xmlns:a16="http://schemas.microsoft.com/office/drawing/2014/main" id="{2BD77C4A-90C7-42EB-9140-AF50A12006AF}"/>
              </a:ext>
            </a:extLst>
          </p:cNvPr>
          <p:cNvSpPr txBox="1"/>
          <p:nvPr/>
        </p:nvSpPr>
        <p:spPr>
          <a:xfrm>
            <a:off x="480767" y="3867182"/>
            <a:ext cx="10753290" cy="2062103"/>
          </a:xfrm>
          <a:prstGeom prst="rect">
            <a:avLst/>
          </a:prstGeom>
          <a:noFill/>
        </p:spPr>
        <p:txBody>
          <a:bodyPr wrap="square">
            <a:spAutoFit/>
          </a:bodyPr>
          <a:lstStyle/>
          <a:p>
            <a:pPr indent="461963"/>
            <a:r>
              <a:rPr lang="en-US" altLang="en-US" sz="3200" b="1" dirty="0" err="1">
                <a:solidFill>
                  <a:srgbClr val="C00000"/>
                </a:solidFill>
                <a:latin typeface="Times New Roman" panose="02020603050405020304" pitchFamily="18" charset="0"/>
              </a:rPr>
              <a:t>Tóm</a:t>
            </a:r>
            <a:r>
              <a:rPr lang="en-US" altLang="en-US" sz="3200" b="1" dirty="0">
                <a:solidFill>
                  <a:srgbClr val="C00000"/>
                </a:solidFill>
                <a:latin typeface="Times New Roman" panose="02020603050405020304" pitchFamily="18" charset="0"/>
              </a:rPr>
              <a:t> </a:t>
            </a:r>
            <a:r>
              <a:rPr lang="en-US" altLang="en-US" sz="3200" b="1" dirty="0" err="1" smtClean="0">
                <a:solidFill>
                  <a:srgbClr val="C00000"/>
                </a:solidFill>
                <a:latin typeface="Times New Roman" panose="02020603050405020304" pitchFamily="18" charset="0"/>
              </a:rPr>
              <a:t>tắt</a:t>
            </a:r>
            <a:r>
              <a:rPr lang="en-US" altLang="en-US" sz="3200" b="1" dirty="0" smtClean="0">
                <a:solidFill>
                  <a:srgbClr val="C00000"/>
                </a:solidFill>
                <a:latin typeface="Times New Roman" panose="02020603050405020304" pitchFamily="18" charset="0"/>
              </a:rPr>
              <a:t>:  </a:t>
            </a:r>
            <a:r>
              <a:rPr lang="en-US" altLang="en-US" sz="3200" dirty="0" err="1" smtClean="0">
                <a:solidFill>
                  <a:srgbClr val="0033CC"/>
                </a:solidFill>
                <a:latin typeface="Times New Roman" panose="02020603050405020304" pitchFamily="18" charset="0"/>
              </a:rPr>
              <a:t>Có</a:t>
            </a:r>
            <a:r>
              <a:rPr lang="en-US" altLang="en-US" sz="3200" dirty="0" smtClean="0">
                <a:solidFill>
                  <a:srgbClr val="0033CC"/>
                </a:solidFill>
                <a:latin typeface="Times New Roman" panose="02020603050405020304" pitchFamily="18" charset="0"/>
              </a:rPr>
              <a:t> </a:t>
            </a:r>
            <a:r>
              <a:rPr lang="en-US" altLang="en-US" sz="3200" dirty="0">
                <a:solidFill>
                  <a:srgbClr val="0033CC"/>
                </a:solidFill>
                <a:latin typeface="Times New Roman" panose="02020603050405020304" pitchFamily="18" charset="0"/>
              </a:rPr>
              <a:t>:  1000 </a:t>
            </a:r>
            <a:r>
              <a:rPr lang="en-US" altLang="en-US" sz="3200" dirty="0" err="1">
                <a:solidFill>
                  <a:srgbClr val="0033CC"/>
                </a:solidFill>
                <a:latin typeface="Times New Roman" panose="02020603050405020304" pitchFamily="18" charset="0"/>
              </a:rPr>
              <a:t>cây</a:t>
            </a:r>
            <a:r>
              <a:rPr lang="en-US" altLang="en-US" sz="3200" dirty="0">
                <a:solidFill>
                  <a:srgbClr val="0033CC"/>
                </a:solidFill>
                <a:latin typeface="Times New Roman" panose="02020603050405020304" pitchFamily="18" charset="0"/>
              </a:rPr>
              <a:t/>
            </a:r>
            <a:br>
              <a:rPr lang="en-US" altLang="en-US" sz="3200" dirty="0">
                <a:solidFill>
                  <a:srgbClr val="0033CC"/>
                </a:solidFill>
                <a:latin typeface="Times New Roman" panose="02020603050405020304" pitchFamily="18" charset="0"/>
              </a:rPr>
            </a:br>
            <a:r>
              <a:rPr lang="en-US" altLang="en-US" sz="3200" dirty="0" smtClean="0">
                <a:solidFill>
                  <a:srgbClr val="0033CC"/>
                </a:solidFill>
                <a:latin typeface="Times New Roman" panose="02020603050405020304" pitchFamily="18" charset="0"/>
              </a:rPr>
              <a:t>                  </a:t>
            </a:r>
            <a:r>
              <a:rPr lang="en-US" altLang="en-US" sz="3200" dirty="0" err="1" smtClean="0">
                <a:solidFill>
                  <a:srgbClr val="0033CC"/>
                </a:solidFill>
                <a:latin typeface="Times New Roman" panose="02020603050405020304" pitchFamily="18" charset="0"/>
              </a:rPr>
              <a:t>lấy</a:t>
            </a:r>
            <a:r>
              <a:rPr lang="en-US" altLang="en-US" sz="3200" dirty="0" smtClean="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gỗ</a:t>
            </a:r>
            <a:r>
              <a:rPr lang="en-US" altLang="en-US" sz="3200" dirty="0">
                <a:solidFill>
                  <a:srgbClr val="0033CC"/>
                </a:solidFill>
                <a:latin typeface="Times New Roman" panose="02020603050405020304" pitchFamily="18" charset="0"/>
              </a:rPr>
              <a:t> : 540 </a:t>
            </a:r>
            <a:r>
              <a:rPr lang="en-US" altLang="en-US" sz="3200" dirty="0" err="1">
                <a:solidFill>
                  <a:srgbClr val="0033CC"/>
                </a:solidFill>
                <a:latin typeface="Times New Roman" panose="02020603050405020304" pitchFamily="18" charset="0"/>
              </a:rPr>
              <a:t>cây</a:t>
            </a:r>
            <a:r>
              <a:rPr lang="en-US" altLang="en-US" sz="3200" dirty="0">
                <a:solidFill>
                  <a:srgbClr val="0033CC"/>
                </a:solidFill>
                <a:latin typeface="Times New Roman" panose="02020603050405020304" pitchFamily="18" charset="0"/>
              </a:rPr>
              <a:t/>
            </a:r>
            <a:br>
              <a:rPr lang="en-US" altLang="en-US" sz="3200" dirty="0">
                <a:solidFill>
                  <a:srgbClr val="0033CC"/>
                </a:solidFill>
                <a:latin typeface="Times New Roman" panose="02020603050405020304" pitchFamily="18" charset="0"/>
              </a:rPr>
            </a:br>
            <a:r>
              <a:rPr lang="en-US" altLang="en-US" sz="3200" dirty="0">
                <a:solidFill>
                  <a:srgbClr val="0033CC"/>
                </a:solidFill>
                <a:latin typeface="Times New Roman" panose="02020603050405020304" pitchFamily="18" charset="0"/>
              </a:rPr>
              <a:t>a) </a:t>
            </a:r>
            <a:r>
              <a:rPr lang="en-US" altLang="en-US" sz="3200" dirty="0" err="1">
                <a:solidFill>
                  <a:srgbClr val="0033CC"/>
                </a:solidFill>
                <a:latin typeface="Times New Roman" panose="02020603050405020304" pitchFamily="18" charset="0"/>
              </a:rPr>
              <a:t>Số</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cây</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lấy</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gỗ</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chiếm</a:t>
            </a:r>
            <a:r>
              <a:rPr lang="en-US" altLang="en-US" sz="3200" dirty="0">
                <a:solidFill>
                  <a:srgbClr val="0033CC"/>
                </a:solidFill>
                <a:latin typeface="Times New Roman" panose="02020603050405020304" pitchFamily="18" charset="0"/>
              </a:rPr>
              <a:t> :…% </a:t>
            </a:r>
            <a:r>
              <a:rPr lang="en-US" altLang="en-US" sz="3200" dirty="0" err="1">
                <a:solidFill>
                  <a:srgbClr val="0033CC"/>
                </a:solidFill>
                <a:latin typeface="Times New Roman" panose="02020603050405020304" pitchFamily="18" charset="0"/>
              </a:rPr>
              <a:t>số</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cây</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trong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vườn</a:t>
            </a:r>
            <a:r>
              <a:rPr lang="en-US" altLang="en-US" sz="3200" dirty="0">
                <a:solidFill>
                  <a:srgbClr val="0033CC"/>
                </a:solidFill>
                <a:latin typeface="Times New Roman" panose="02020603050405020304" pitchFamily="18" charset="0"/>
              </a:rPr>
              <a:t>?</a:t>
            </a:r>
            <a:br>
              <a:rPr lang="en-US" altLang="en-US" sz="3200" dirty="0">
                <a:solidFill>
                  <a:srgbClr val="0033CC"/>
                </a:solidFill>
                <a:latin typeface="Times New Roman" panose="02020603050405020304" pitchFamily="18" charset="0"/>
              </a:rPr>
            </a:br>
            <a:r>
              <a:rPr lang="en-US" altLang="en-US" sz="3200" dirty="0">
                <a:solidFill>
                  <a:srgbClr val="0033CC"/>
                </a:solidFill>
                <a:latin typeface="Times New Roman" panose="02020603050405020304" pitchFamily="18" charset="0"/>
              </a:rPr>
              <a:t>b) </a:t>
            </a:r>
            <a:r>
              <a:rPr lang="en-US" altLang="en-US" sz="3200" dirty="0" err="1">
                <a:solidFill>
                  <a:srgbClr val="0033CC"/>
                </a:solidFill>
                <a:latin typeface="Times New Roman" panose="02020603050405020304" pitchFamily="18" charset="0"/>
              </a:rPr>
              <a:t>Tỉ</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số</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phần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trăm</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của</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số</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cây</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ăn</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quả</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và</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số</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cây</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trong</a:t>
            </a:r>
            <a:r>
              <a:rPr lang="en-US" altLang="en-US" sz="3200" dirty="0">
                <a:solidFill>
                  <a:srgbClr val="0033CC"/>
                </a:solidFill>
                <a:latin typeface="Times New Roman" panose="02020603050405020304" pitchFamily="18" charset="0"/>
              </a:rPr>
              <a:t> </a:t>
            </a:r>
            <a:r>
              <a:rPr lang="en-US" altLang="en-US" sz="3200" dirty="0" err="1">
                <a:solidFill>
                  <a:srgbClr val="0033CC"/>
                </a:solidFill>
                <a:latin typeface="Times New Roman" panose="02020603050405020304" pitchFamily="18" charset="0"/>
              </a:rPr>
              <a:t>vườn</a:t>
            </a:r>
            <a:r>
              <a:rPr lang="en-US" altLang="en-US" sz="3200" dirty="0">
                <a:solidFill>
                  <a:srgbClr val="0033CC"/>
                </a:solidFill>
                <a:latin typeface="Times New Roman" panose="02020603050405020304" pitchFamily="18" charset="0"/>
              </a:rPr>
              <a:t>?</a:t>
            </a:r>
            <a:endParaRPr lang="en-US" sz="3200" dirty="0"/>
          </a:p>
        </p:txBody>
      </p:sp>
    </p:spTree>
    <p:extLst>
      <p:ext uri="{BB962C8B-B14F-4D97-AF65-F5344CB8AC3E}">
        <p14:creationId xmlns:p14="http://schemas.microsoft.com/office/powerpoint/2010/main" val="24854527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
            <a:extLst>
              <a:ext uri="{FF2B5EF4-FFF2-40B4-BE49-F238E27FC236}">
                <a16:creationId xmlns="" xmlns:a16="http://schemas.microsoft.com/office/drawing/2014/main" id="{6B1E51FE-B836-4277-B3C4-B4339EE95945}"/>
              </a:ext>
            </a:extLst>
          </p:cNvPr>
          <p:cNvSpPr txBox="1">
            <a:spLocks noChangeArrowheads="1"/>
          </p:cNvSpPr>
          <p:nvPr/>
        </p:nvSpPr>
        <p:spPr bwMode="auto">
          <a:xfrm>
            <a:off x="1890345" y="160281"/>
            <a:ext cx="1833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600" b="1" dirty="0" err="1" smtClean="0">
                <a:solidFill>
                  <a:srgbClr val="FF0000"/>
                </a:solidFill>
                <a:latin typeface="Times New Roman" panose="02020603050405020304" pitchFamily="18" charset="0"/>
                <a:cs typeface="Times New Roman" panose="02020603050405020304" pitchFamily="18" charset="0"/>
              </a:rPr>
              <a:t>Cách</a:t>
            </a:r>
            <a:r>
              <a:rPr lang="en-US" altLang="en-US" sz="2600" b="1" dirty="0" smtClean="0">
                <a:solidFill>
                  <a:srgbClr val="FF0000"/>
                </a:solidFill>
                <a:latin typeface="Times New Roman" panose="02020603050405020304" pitchFamily="18" charset="0"/>
                <a:cs typeface="Times New Roman" panose="02020603050405020304" pitchFamily="18" charset="0"/>
              </a:rPr>
              <a:t> 1</a:t>
            </a:r>
            <a:endParaRPr lang="en-US" altLang="en-US" sz="2600" b="1" dirty="0">
              <a:solidFill>
                <a:srgbClr val="FF0000"/>
              </a:solidFill>
              <a:latin typeface="Times New Roman" panose="02020603050405020304" pitchFamily="18" charset="0"/>
              <a:cs typeface="Times New Roman" panose="02020603050405020304" pitchFamily="18" charset="0"/>
            </a:endParaRPr>
          </a:p>
        </p:txBody>
      </p:sp>
      <p:sp>
        <p:nvSpPr>
          <p:cNvPr id="6" name="Title 3">
            <a:extLst>
              <a:ext uri="{FF2B5EF4-FFF2-40B4-BE49-F238E27FC236}">
                <a16:creationId xmlns="" xmlns:a16="http://schemas.microsoft.com/office/drawing/2014/main" id="{06A03CAB-4A70-47F0-BCD0-4A45EB744302}"/>
              </a:ext>
            </a:extLst>
          </p:cNvPr>
          <p:cNvSpPr txBox="1">
            <a:spLocks/>
          </p:cNvSpPr>
          <p:nvPr/>
        </p:nvSpPr>
        <p:spPr bwMode="auto">
          <a:xfrm>
            <a:off x="5190647" y="4213"/>
            <a:ext cx="82296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600" b="1" dirty="0">
                <a:solidFill>
                  <a:srgbClr val="FF0000"/>
                </a:solidFill>
                <a:latin typeface="Times New Roman" panose="02020603050405020304" pitchFamily="18" charset="0"/>
                <a:cs typeface="Times New Roman" panose="02020603050405020304" pitchFamily="18" charset="0"/>
              </a:rPr>
              <a:t>b. </a:t>
            </a:r>
            <a:r>
              <a:rPr lang="en-US" altLang="en-US" sz="2600" b="1" dirty="0" err="1">
                <a:solidFill>
                  <a:srgbClr val="FF0000"/>
                </a:solidFill>
                <a:latin typeface="Times New Roman" panose="02020603050405020304" pitchFamily="18" charset="0"/>
                <a:cs typeface="Times New Roman" panose="02020603050405020304" pitchFamily="18" charset="0"/>
              </a:rPr>
              <a:t>Cách</a:t>
            </a:r>
            <a:r>
              <a:rPr lang="en-US" altLang="en-US" sz="2600" b="1" dirty="0">
                <a:solidFill>
                  <a:srgbClr val="FF0000"/>
                </a:solidFill>
                <a:latin typeface="Times New Roman" panose="02020603050405020304" pitchFamily="18" charset="0"/>
                <a:cs typeface="Times New Roman" panose="02020603050405020304" pitchFamily="18" charset="0"/>
              </a:rPr>
              <a:t> 2</a:t>
            </a:r>
          </a:p>
        </p:txBody>
      </p:sp>
      <p:sp>
        <p:nvSpPr>
          <p:cNvPr id="8" name="Text Box 58">
            <a:extLst>
              <a:ext uri="{FF2B5EF4-FFF2-40B4-BE49-F238E27FC236}">
                <a16:creationId xmlns="" xmlns:a16="http://schemas.microsoft.com/office/drawing/2014/main" id="{29F5A4DD-2993-480C-98A7-448EB82E7680}"/>
              </a:ext>
            </a:extLst>
          </p:cNvPr>
          <p:cNvSpPr txBox="1">
            <a:spLocks noChangeArrowheads="1"/>
          </p:cNvSpPr>
          <p:nvPr/>
        </p:nvSpPr>
        <p:spPr bwMode="auto">
          <a:xfrm>
            <a:off x="5928410" y="1365599"/>
            <a:ext cx="65102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0000FF"/>
                </a:solidFill>
                <a:latin typeface="Times New Roman" panose="02020603050405020304" pitchFamily="18" charset="0"/>
                <a:cs typeface="Times New Roman" panose="02020603050405020304" pitchFamily="18" charset="0"/>
              </a:rPr>
              <a:t>b) </a:t>
            </a:r>
            <a:r>
              <a:rPr lang="en-US" altLang="en-US" sz="2800" b="1" dirty="0" err="1">
                <a:solidFill>
                  <a:srgbClr val="0000FF"/>
                </a:solidFill>
                <a:latin typeface="Times New Roman" panose="02020603050405020304" pitchFamily="18" charset="0"/>
                <a:cs typeface="Times New Roman" panose="02020603050405020304" pitchFamily="18" charset="0"/>
              </a:rPr>
              <a:t>Số</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cây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ăn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quả</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trong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vườn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cây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sp>
        <p:nvSpPr>
          <p:cNvPr id="9" name="Text Box 59">
            <a:extLst>
              <a:ext uri="{FF2B5EF4-FFF2-40B4-BE49-F238E27FC236}">
                <a16:creationId xmlns="" xmlns:a16="http://schemas.microsoft.com/office/drawing/2014/main" id="{39133488-B5D3-4902-98E4-6BECEF3C3114}"/>
              </a:ext>
            </a:extLst>
          </p:cNvPr>
          <p:cNvSpPr txBox="1">
            <a:spLocks noChangeArrowheads="1"/>
          </p:cNvSpPr>
          <p:nvPr/>
        </p:nvSpPr>
        <p:spPr bwMode="auto">
          <a:xfrm>
            <a:off x="7405793" y="2148108"/>
            <a:ext cx="388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1000 – 540 = 460 (</a:t>
            </a:r>
            <a:r>
              <a:rPr lang="en-US" altLang="en-US" sz="2800" b="1" dirty="0" err="1">
                <a:latin typeface="Times New Roman" panose="02020603050405020304" pitchFamily="18" charset="0"/>
                <a:cs typeface="Times New Roman" panose="02020603050405020304" pitchFamily="18" charset="0"/>
              </a:rPr>
              <a:t>cây</a:t>
            </a:r>
            <a:r>
              <a:rPr lang="en-US" altLang="en-US" sz="2800" b="1" dirty="0">
                <a:latin typeface="Times New Roman" panose="02020603050405020304" pitchFamily="18" charset="0"/>
                <a:cs typeface="Times New Roman" panose="02020603050405020304" pitchFamily="18" charset="0"/>
              </a:rPr>
              <a:t>)</a:t>
            </a:r>
          </a:p>
        </p:txBody>
      </p:sp>
      <p:sp>
        <p:nvSpPr>
          <p:cNvPr id="10" name="Text Box 60">
            <a:extLst>
              <a:ext uri="{FF2B5EF4-FFF2-40B4-BE49-F238E27FC236}">
                <a16:creationId xmlns="" xmlns:a16="http://schemas.microsoft.com/office/drawing/2014/main" id="{69E39CC5-700E-4CA5-BD7D-8B1D0A15B6B7}"/>
              </a:ext>
            </a:extLst>
          </p:cNvPr>
          <p:cNvSpPr txBox="1">
            <a:spLocks noChangeArrowheads="1"/>
          </p:cNvSpPr>
          <p:nvPr/>
        </p:nvSpPr>
        <p:spPr bwMode="auto">
          <a:xfrm>
            <a:off x="6178311" y="2810682"/>
            <a:ext cx="554022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err="1">
                <a:solidFill>
                  <a:srgbClr val="0000FF"/>
                </a:solidFill>
                <a:latin typeface="Times New Roman" panose="02020603050405020304" pitchFamily="18" charset="0"/>
                <a:cs typeface="Times New Roman" panose="02020603050405020304" pitchFamily="18" charset="0"/>
              </a:rPr>
              <a:t>Tỉ</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số</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phần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số</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cây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ăn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quả</a:t>
            </a:r>
            <a:endParaRPr lang="en-US" altLang="en-US" sz="2800" b="1" dirty="0" smtClean="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pPr>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số</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cây</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trong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vườn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a:t>
            </a:r>
          </a:p>
        </p:txBody>
      </p:sp>
      <p:grpSp>
        <p:nvGrpSpPr>
          <p:cNvPr id="11" name="Group 62">
            <a:extLst>
              <a:ext uri="{FF2B5EF4-FFF2-40B4-BE49-F238E27FC236}">
                <a16:creationId xmlns="" xmlns:a16="http://schemas.microsoft.com/office/drawing/2014/main" id="{993FCF65-35EF-4E85-ACF8-BF5409C126BF}"/>
              </a:ext>
            </a:extLst>
          </p:cNvPr>
          <p:cNvGrpSpPr>
            <a:grpSpLocks/>
          </p:cNvGrpSpPr>
          <p:nvPr/>
        </p:nvGrpSpPr>
        <p:grpSpPr bwMode="auto">
          <a:xfrm>
            <a:off x="6712238" y="4088758"/>
            <a:ext cx="5459413" cy="954088"/>
            <a:chOff x="593" y="2352"/>
            <a:chExt cx="3439" cy="601"/>
          </a:xfrm>
        </p:grpSpPr>
        <p:sp>
          <p:nvSpPr>
            <p:cNvPr id="12" name="Text Box 63">
              <a:extLst>
                <a:ext uri="{FF2B5EF4-FFF2-40B4-BE49-F238E27FC236}">
                  <a16:creationId xmlns="" xmlns:a16="http://schemas.microsoft.com/office/drawing/2014/main" id="{253BE152-F694-4CDB-9BAA-886594D9C12F}"/>
                </a:ext>
              </a:extLst>
            </p:cNvPr>
            <p:cNvSpPr txBox="1">
              <a:spLocks noChangeArrowheads="1"/>
            </p:cNvSpPr>
            <p:nvPr/>
          </p:nvSpPr>
          <p:spPr bwMode="auto">
            <a:xfrm>
              <a:off x="3072" y="2448"/>
              <a:ext cx="96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46%</a:t>
              </a:r>
            </a:p>
          </p:txBody>
        </p:sp>
        <p:sp>
          <p:nvSpPr>
            <p:cNvPr id="13" name="Text Box 64">
              <a:extLst>
                <a:ext uri="{FF2B5EF4-FFF2-40B4-BE49-F238E27FC236}">
                  <a16:creationId xmlns="" xmlns:a16="http://schemas.microsoft.com/office/drawing/2014/main" id="{BF2E1F3C-42D2-41EA-9619-AD886415F1FC}"/>
                </a:ext>
              </a:extLst>
            </p:cNvPr>
            <p:cNvSpPr txBox="1">
              <a:spLocks noChangeArrowheads="1"/>
            </p:cNvSpPr>
            <p:nvPr/>
          </p:nvSpPr>
          <p:spPr bwMode="auto">
            <a:xfrm>
              <a:off x="2880" y="2448"/>
              <a:ext cx="24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latin typeface="Times New Roman" panose="02020603050405020304" pitchFamily="18" charset="0"/>
                  <a:cs typeface="Times New Roman" panose="02020603050405020304" pitchFamily="18" charset="0"/>
                </a:rPr>
                <a:t>=</a:t>
              </a:r>
            </a:p>
          </p:txBody>
        </p:sp>
        <p:grpSp>
          <p:nvGrpSpPr>
            <p:cNvPr id="14" name="Group 65">
              <a:extLst>
                <a:ext uri="{FF2B5EF4-FFF2-40B4-BE49-F238E27FC236}">
                  <a16:creationId xmlns="" xmlns:a16="http://schemas.microsoft.com/office/drawing/2014/main" id="{F8188500-3622-48A3-A61B-3F9BABC675CF}"/>
                </a:ext>
              </a:extLst>
            </p:cNvPr>
            <p:cNvGrpSpPr>
              <a:grpSpLocks/>
            </p:cNvGrpSpPr>
            <p:nvPr/>
          </p:nvGrpSpPr>
          <p:grpSpPr bwMode="auto">
            <a:xfrm>
              <a:off x="2448" y="2352"/>
              <a:ext cx="528" cy="594"/>
              <a:chOff x="3840" y="1632"/>
              <a:chExt cx="528" cy="594"/>
            </a:xfrm>
          </p:grpSpPr>
          <p:sp>
            <p:nvSpPr>
              <p:cNvPr id="22" name="Text Box 66">
                <a:extLst>
                  <a:ext uri="{FF2B5EF4-FFF2-40B4-BE49-F238E27FC236}">
                    <a16:creationId xmlns="" xmlns:a16="http://schemas.microsoft.com/office/drawing/2014/main" id="{6F3BD569-71DD-46C5-A316-818D4E401C8E}"/>
                  </a:ext>
                </a:extLst>
              </p:cNvPr>
              <p:cNvSpPr txBox="1">
                <a:spLocks noChangeArrowheads="1"/>
              </p:cNvSpPr>
              <p:nvPr/>
            </p:nvSpPr>
            <p:spPr bwMode="auto">
              <a:xfrm>
                <a:off x="3936" y="1632"/>
                <a:ext cx="432" cy="330"/>
              </a:xfrm>
              <a:prstGeom prst="rect">
                <a:avLst/>
              </a:prstGeom>
              <a:noFill/>
              <a:ln w="9525">
                <a:noFill/>
                <a:miter lim="800000"/>
                <a:headEnd/>
                <a:tailEnd/>
              </a:ln>
            </p:spPr>
            <p:txBody>
              <a:bodyPr>
                <a:spAutoFit/>
              </a:bodyPr>
              <a:lstStyle/>
              <a:p>
                <a:pPr eaLnBrk="1" hangingPunct="1">
                  <a:spcBef>
                    <a:spcPct val="50000"/>
                  </a:spcBef>
                  <a:defRPr/>
                </a:pPr>
                <a:r>
                  <a:rPr lang="en-US" sz="2800" b="1" dirty="0">
                    <a:latin typeface="Times New Roman" panose="02020603050405020304" pitchFamily="18" charset="0"/>
                    <a:cs typeface="Times New Roman" panose="02020603050405020304" pitchFamily="18" charset="0"/>
                  </a:rPr>
                  <a:t>46 </a:t>
                </a:r>
              </a:p>
            </p:txBody>
          </p:sp>
          <p:sp>
            <p:nvSpPr>
              <p:cNvPr id="23" name="Text Box 67">
                <a:extLst>
                  <a:ext uri="{FF2B5EF4-FFF2-40B4-BE49-F238E27FC236}">
                    <a16:creationId xmlns="" xmlns:a16="http://schemas.microsoft.com/office/drawing/2014/main" id="{E412948A-2660-4BB9-95F5-54688AFC42CC}"/>
                  </a:ext>
                </a:extLst>
              </p:cNvPr>
              <p:cNvSpPr txBox="1">
                <a:spLocks noChangeArrowheads="1"/>
              </p:cNvSpPr>
              <p:nvPr/>
            </p:nvSpPr>
            <p:spPr bwMode="auto">
              <a:xfrm>
                <a:off x="3840" y="1896"/>
                <a:ext cx="528" cy="330"/>
              </a:xfrm>
              <a:prstGeom prst="rect">
                <a:avLst/>
              </a:prstGeom>
              <a:noFill/>
              <a:ln w="9525">
                <a:noFill/>
                <a:miter lim="800000"/>
                <a:headEnd/>
                <a:tailEnd/>
              </a:ln>
            </p:spPr>
            <p:txBody>
              <a:bodyPr>
                <a:spAutoFit/>
              </a:bodyPr>
              <a:lstStyle/>
              <a:p>
                <a:pPr eaLnBrk="1" hangingPunct="1">
                  <a:spcBef>
                    <a:spcPct val="50000"/>
                  </a:spcBef>
                  <a:defRPr/>
                </a:pPr>
                <a:r>
                  <a:rPr lang="en-US" sz="2800" b="1" dirty="0">
                    <a:latin typeface="Times New Roman" panose="02020603050405020304" pitchFamily="18" charset="0"/>
                    <a:cs typeface="Times New Roman" panose="02020603050405020304" pitchFamily="18" charset="0"/>
                  </a:rPr>
                  <a:t> 100 </a:t>
                </a:r>
              </a:p>
            </p:txBody>
          </p:sp>
          <p:sp>
            <p:nvSpPr>
              <p:cNvPr id="24" name="Line 68">
                <a:extLst>
                  <a:ext uri="{FF2B5EF4-FFF2-40B4-BE49-F238E27FC236}">
                    <a16:creationId xmlns="" xmlns:a16="http://schemas.microsoft.com/office/drawing/2014/main" id="{068604AE-943B-4D5F-870F-356BEC9CF3A9}"/>
                  </a:ext>
                </a:extLst>
              </p:cNvPr>
              <p:cNvSpPr>
                <a:spLocks noChangeShapeType="1"/>
              </p:cNvSpPr>
              <p:nvPr/>
            </p:nvSpPr>
            <p:spPr bwMode="auto">
              <a:xfrm>
                <a:off x="3936" y="1896"/>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grpSp>
        <p:grpSp>
          <p:nvGrpSpPr>
            <p:cNvPr id="15" name="Group 69">
              <a:extLst>
                <a:ext uri="{FF2B5EF4-FFF2-40B4-BE49-F238E27FC236}">
                  <a16:creationId xmlns="" xmlns:a16="http://schemas.microsoft.com/office/drawing/2014/main" id="{7F17C29E-E2B5-42A9-9169-14F743FF3F75}"/>
                </a:ext>
              </a:extLst>
            </p:cNvPr>
            <p:cNvGrpSpPr>
              <a:grpSpLocks/>
            </p:cNvGrpSpPr>
            <p:nvPr/>
          </p:nvGrpSpPr>
          <p:grpSpPr bwMode="auto">
            <a:xfrm>
              <a:off x="593" y="2352"/>
              <a:ext cx="1966" cy="601"/>
              <a:chOff x="593" y="2352"/>
              <a:chExt cx="1966" cy="601"/>
            </a:xfrm>
          </p:grpSpPr>
          <p:sp>
            <p:nvSpPr>
              <p:cNvPr id="16" name="Text Box 70">
                <a:extLst>
                  <a:ext uri="{FF2B5EF4-FFF2-40B4-BE49-F238E27FC236}">
                    <a16:creationId xmlns="" xmlns:a16="http://schemas.microsoft.com/office/drawing/2014/main" id="{B2FEE2D4-53E5-4C73-8C31-D78BAE9F86C2}"/>
                  </a:ext>
                </a:extLst>
              </p:cNvPr>
              <p:cNvSpPr txBox="1">
                <a:spLocks noChangeArrowheads="1"/>
              </p:cNvSpPr>
              <p:nvPr/>
            </p:nvSpPr>
            <p:spPr bwMode="auto">
              <a:xfrm>
                <a:off x="593" y="2448"/>
                <a:ext cx="170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460 : 1000 =</a:t>
                </a:r>
              </a:p>
            </p:txBody>
          </p:sp>
          <p:grpSp>
            <p:nvGrpSpPr>
              <p:cNvPr id="17" name="Group 71">
                <a:extLst>
                  <a:ext uri="{FF2B5EF4-FFF2-40B4-BE49-F238E27FC236}">
                    <a16:creationId xmlns="" xmlns:a16="http://schemas.microsoft.com/office/drawing/2014/main" id="{6CAC1F4F-23AF-4BA0-90BA-0CF1AA9F9159}"/>
                  </a:ext>
                </a:extLst>
              </p:cNvPr>
              <p:cNvGrpSpPr>
                <a:grpSpLocks/>
              </p:cNvGrpSpPr>
              <p:nvPr/>
            </p:nvGrpSpPr>
            <p:grpSpPr bwMode="auto">
              <a:xfrm>
                <a:off x="1831" y="2352"/>
                <a:ext cx="624" cy="601"/>
                <a:chOff x="3886" y="1632"/>
                <a:chExt cx="528" cy="601"/>
              </a:xfrm>
            </p:grpSpPr>
            <p:sp>
              <p:nvSpPr>
                <p:cNvPr id="19" name="Text Box 72">
                  <a:extLst>
                    <a:ext uri="{FF2B5EF4-FFF2-40B4-BE49-F238E27FC236}">
                      <a16:creationId xmlns="" xmlns:a16="http://schemas.microsoft.com/office/drawing/2014/main" id="{C558CD22-B628-402B-B63B-69D3BB54025D}"/>
                    </a:ext>
                  </a:extLst>
                </p:cNvPr>
                <p:cNvSpPr txBox="1">
                  <a:spLocks noChangeArrowheads="1"/>
                </p:cNvSpPr>
                <p:nvPr/>
              </p:nvSpPr>
              <p:spPr bwMode="auto">
                <a:xfrm>
                  <a:off x="3936" y="1632"/>
                  <a:ext cx="432" cy="330"/>
                </a:xfrm>
                <a:prstGeom prst="rect">
                  <a:avLst/>
                </a:prstGeom>
                <a:noFill/>
                <a:ln w="9525">
                  <a:noFill/>
                  <a:miter lim="800000"/>
                  <a:headEnd/>
                  <a:tailEnd/>
                </a:ln>
              </p:spPr>
              <p:txBody>
                <a:bodyPr>
                  <a:spAutoFit/>
                </a:bodyPr>
                <a:lstStyle/>
                <a:p>
                  <a:pPr eaLnBrk="1" hangingPunct="1">
                    <a:spcBef>
                      <a:spcPct val="50000"/>
                    </a:spcBef>
                    <a:defRPr/>
                  </a:pPr>
                  <a:r>
                    <a:rPr lang="en-US" sz="2800" b="1" dirty="0">
                      <a:latin typeface="Times New Roman" panose="02020603050405020304" pitchFamily="18" charset="0"/>
                      <a:cs typeface="Times New Roman" panose="02020603050405020304" pitchFamily="18" charset="0"/>
                    </a:rPr>
                    <a:t>460 </a:t>
                  </a:r>
                </a:p>
              </p:txBody>
            </p:sp>
            <p:sp>
              <p:nvSpPr>
                <p:cNvPr id="20" name="Text Box 73">
                  <a:extLst>
                    <a:ext uri="{FF2B5EF4-FFF2-40B4-BE49-F238E27FC236}">
                      <a16:creationId xmlns="" xmlns:a16="http://schemas.microsoft.com/office/drawing/2014/main" id="{ECB82D57-8D61-4CF6-8028-ADA5103230F2}"/>
                    </a:ext>
                  </a:extLst>
                </p:cNvPr>
                <p:cNvSpPr txBox="1">
                  <a:spLocks noChangeArrowheads="1"/>
                </p:cNvSpPr>
                <p:nvPr/>
              </p:nvSpPr>
              <p:spPr bwMode="auto">
                <a:xfrm>
                  <a:off x="3886" y="1632"/>
                  <a:ext cx="528"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latin typeface="Times New Roman" panose="02020603050405020304" pitchFamily="18" charset="0"/>
                      <a:cs typeface="Times New Roman" panose="02020603050405020304" pitchFamily="18" charset="0"/>
                    </a:rPr>
                    <a:t>  1000 </a:t>
                  </a:r>
                </a:p>
              </p:txBody>
            </p:sp>
            <p:sp>
              <p:nvSpPr>
                <p:cNvPr id="21" name="Line 74">
                  <a:extLst>
                    <a:ext uri="{FF2B5EF4-FFF2-40B4-BE49-F238E27FC236}">
                      <a16:creationId xmlns="" xmlns:a16="http://schemas.microsoft.com/office/drawing/2014/main" id="{F393DDFD-CE93-4A96-AF20-CF96404B81A0}"/>
                    </a:ext>
                  </a:extLst>
                </p:cNvPr>
                <p:cNvSpPr>
                  <a:spLocks noChangeShapeType="1"/>
                </p:cNvSpPr>
                <p:nvPr/>
              </p:nvSpPr>
              <p:spPr bwMode="auto">
                <a:xfrm>
                  <a:off x="3961" y="1902"/>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18" name="Text Box 75">
                <a:extLst>
                  <a:ext uri="{FF2B5EF4-FFF2-40B4-BE49-F238E27FC236}">
                    <a16:creationId xmlns="" xmlns:a16="http://schemas.microsoft.com/office/drawing/2014/main" id="{7D235CC3-619F-41CF-AC66-85F9C718AD0C}"/>
                  </a:ext>
                </a:extLst>
              </p:cNvPr>
              <p:cNvSpPr txBox="1">
                <a:spLocks noChangeArrowheads="1"/>
              </p:cNvSpPr>
              <p:nvPr/>
            </p:nvSpPr>
            <p:spPr bwMode="auto">
              <a:xfrm>
                <a:off x="2313" y="2448"/>
                <a:ext cx="24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latin typeface="Times New Roman" panose="02020603050405020304" pitchFamily="18" charset="0"/>
                    <a:cs typeface="Times New Roman" panose="02020603050405020304" pitchFamily="18" charset="0"/>
                  </a:rPr>
                  <a:t>=</a:t>
                </a:r>
              </a:p>
            </p:txBody>
          </p:sp>
        </p:grpSp>
      </p:grpSp>
      <p:sp>
        <p:nvSpPr>
          <p:cNvPr id="25" name="Text Box 76">
            <a:extLst>
              <a:ext uri="{FF2B5EF4-FFF2-40B4-BE49-F238E27FC236}">
                <a16:creationId xmlns="" xmlns:a16="http://schemas.microsoft.com/office/drawing/2014/main" id="{5F680CE2-19A9-40FF-B319-1A11B78DA254}"/>
              </a:ext>
            </a:extLst>
          </p:cNvPr>
          <p:cNvSpPr txBox="1">
            <a:spLocks noChangeArrowheads="1"/>
          </p:cNvSpPr>
          <p:nvPr/>
        </p:nvSpPr>
        <p:spPr bwMode="auto">
          <a:xfrm>
            <a:off x="8514701" y="5205575"/>
            <a:ext cx="3657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u="sng" dirty="0" err="1">
                <a:latin typeface="Times New Roman" panose="02020603050405020304" pitchFamily="18" charset="0"/>
                <a:cs typeface="Times New Roman" panose="02020603050405020304" pitchFamily="18" charset="0"/>
              </a:rPr>
              <a:t>Đáp</a:t>
            </a:r>
            <a:r>
              <a:rPr lang="en-US" altLang="en-US" sz="2800" b="1" u="sng" dirty="0">
                <a:latin typeface="Times New Roman" panose="02020603050405020304" pitchFamily="18" charset="0"/>
                <a:cs typeface="Times New Roman" panose="02020603050405020304" pitchFamily="18" charset="0"/>
              </a:rPr>
              <a:t> </a:t>
            </a:r>
            <a:r>
              <a:rPr lang="en-US" altLang="en-US" sz="2800" b="1" u="sng" dirty="0" err="1">
                <a:latin typeface="Times New Roman" panose="02020603050405020304" pitchFamily="18" charset="0"/>
                <a:cs typeface="Times New Roman" panose="02020603050405020304" pitchFamily="18" charset="0"/>
              </a:rPr>
              <a:t>số</a:t>
            </a:r>
            <a:r>
              <a:rPr lang="en-US" altLang="en-US" sz="2800" b="1" dirty="0">
                <a:latin typeface="Times New Roman" panose="02020603050405020304" pitchFamily="18" charset="0"/>
                <a:cs typeface="Times New Roman" panose="02020603050405020304" pitchFamily="18" charset="0"/>
              </a:rPr>
              <a:t>:  46%</a:t>
            </a:r>
          </a:p>
        </p:txBody>
      </p:sp>
      <p:sp>
        <p:nvSpPr>
          <p:cNvPr id="26" name="Text Box 77">
            <a:extLst>
              <a:ext uri="{FF2B5EF4-FFF2-40B4-BE49-F238E27FC236}">
                <a16:creationId xmlns="" xmlns:a16="http://schemas.microsoft.com/office/drawing/2014/main" id="{9EDC8298-05C9-4C84-934D-B6164D94FDD2}"/>
              </a:ext>
            </a:extLst>
          </p:cNvPr>
          <p:cNvSpPr txBox="1">
            <a:spLocks noChangeArrowheads="1"/>
          </p:cNvSpPr>
          <p:nvPr/>
        </p:nvSpPr>
        <p:spPr bwMode="auto">
          <a:xfrm>
            <a:off x="8243993" y="874163"/>
            <a:ext cx="22098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600" b="1" u="sng" dirty="0" err="1">
                <a:latin typeface="Times New Roman" panose="02020603050405020304" pitchFamily="18" charset="0"/>
                <a:cs typeface="Times New Roman" panose="02020603050405020304" pitchFamily="18" charset="0"/>
              </a:rPr>
              <a:t>Bài</a:t>
            </a:r>
            <a:r>
              <a:rPr lang="en-US" altLang="en-US" sz="2600" b="1" u="sng" dirty="0">
                <a:latin typeface="Times New Roman" panose="02020603050405020304" pitchFamily="18" charset="0"/>
                <a:cs typeface="Times New Roman" panose="02020603050405020304" pitchFamily="18" charset="0"/>
              </a:rPr>
              <a:t> </a:t>
            </a:r>
            <a:r>
              <a:rPr lang="en-US" altLang="en-US" sz="2600" b="1" u="sng" dirty="0" err="1">
                <a:latin typeface="Times New Roman" panose="02020603050405020304" pitchFamily="18" charset="0"/>
                <a:cs typeface="Times New Roman" panose="02020603050405020304" pitchFamily="18" charset="0"/>
              </a:rPr>
              <a:t>giải</a:t>
            </a:r>
            <a:endParaRPr lang="en-US" altLang="en-US" sz="2600" b="1" u="sng" dirty="0">
              <a:latin typeface="Times New Roman" panose="02020603050405020304" pitchFamily="18" charset="0"/>
              <a:cs typeface="Times New Roman" panose="02020603050405020304" pitchFamily="18" charset="0"/>
            </a:endParaRPr>
          </a:p>
        </p:txBody>
      </p:sp>
      <p:cxnSp>
        <p:nvCxnSpPr>
          <p:cNvPr id="3" name="Straight Connector 2"/>
          <p:cNvCxnSpPr/>
          <p:nvPr/>
        </p:nvCxnSpPr>
        <p:spPr>
          <a:xfrm>
            <a:off x="5952955" y="228600"/>
            <a:ext cx="16541" cy="647811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288276" y="1321644"/>
            <a:ext cx="6096000" cy="1169551"/>
          </a:xfrm>
          <a:prstGeom prst="rect">
            <a:avLst/>
          </a:prstGeom>
        </p:spPr>
        <p:txBody>
          <a:bodyPr>
            <a:spAutoFit/>
          </a:bodyPr>
          <a:lstStyle/>
          <a:p>
            <a:pPr marL="342900" indent="-342900">
              <a:spcBef>
                <a:spcPct val="50000"/>
              </a:spcBef>
              <a:buAutoNum type="alphaLcParenR"/>
            </a:pPr>
            <a:r>
              <a:rPr lang="en-US" altLang="en-US" sz="2800" b="1" dirty="0" err="1" smtClean="0">
                <a:solidFill>
                  <a:srgbClr val="3E1BD5"/>
                </a:solidFill>
                <a:latin typeface="Times New Roman" panose="02020603050405020304" pitchFamily="18" charset="0"/>
                <a:ea typeface="Tahoma" panose="020B0604030504040204" pitchFamily="34" charset="0"/>
                <a:cs typeface="Times New Roman" panose="02020603050405020304" pitchFamily="18" charset="0"/>
              </a:rPr>
              <a:t>Tỉ</a:t>
            </a:r>
            <a:r>
              <a:rPr lang="en-US" altLang="en-US" sz="2800" b="1" dirty="0" smtClean="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3E1BD5"/>
                </a:solidFill>
                <a:latin typeface="Times New Roman" panose="02020603050405020304" pitchFamily="18" charset="0"/>
                <a:ea typeface="Tahoma" panose="020B0604030504040204" pitchFamily="34" charset="0"/>
                <a:cs typeface="Times New Roman" panose="02020603050405020304" pitchFamily="18" charset="0"/>
              </a:rPr>
              <a:t>số</a:t>
            </a:r>
            <a:r>
              <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3E1BD5"/>
                </a:solidFill>
                <a:latin typeface="Times New Roman" panose="02020603050405020304" pitchFamily="18" charset="0"/>
                <a:ea typeface="Tahoma" panose="020B0604030504040204" pitchFamily="34" charset="0"/>
                <a:cs typeface="Times New Roman" panose="02020603050405020304" pitchFamily="18" charset="0"/>
              </a:rPr>
              <a:t>phần</a:t>
            </a:r>
            <a:r>
              <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3E1BD5"/>
                </a:solidFill>
                <a:latin typeface="Times New Roman" panose="02020603050405020304" pitchFamily="18" charset="0"/>
                <a:ea typeface="Tahoma" panose="020B0604030504040204" pitchFamily="34" charset="0"/>
                <a:cs typeface="Times New Roman" panose="02020603050405020304" pitchFamily="18" charset="0"/>
              </a:rPr>
              <a:t>trăm</a:t>
            </a:r>
            <a:r>
              <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3E1BD5"/>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3E1BD5"/>
                </a:solidFill>
                <a:latin typeface="Times New Roman" panose="02020603050405020304" pitchFamily="18" charset="0"/>
                <a:ea typeface="Tahoma" panose="020B0604030504040204" pitchFamily="34" charset="0"/>
                <a:cs typeface="Times New Roman" panose="02020603050405020304" pitchFamily="18" charset="0"/>
              </a:rPr>
              <a:t>số</a:t>
            </a:r>
            <a:r>
              <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3E1BD5"/>
                </a:solidFill>
                <a:latin typeface="Times New Roman" panose="02020603050405020304" pitchFamily="18" charset="0"/>
                <a:ea typeface="Tahoma" panose="020B0604030504040204" pitchFamily="34" charset="0"/>
                <a:cs typeface="Times New Roman" panose="02020603050405020304" pitchFamily="18" charset="0"/>
              </a:rPr>
              <a:t>cây</a:t>
            </a:r>
            <a:r>
              <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3E1BD5"/>
                </a:solidFill>
                <a:latin typeface="Times New Roman" panose="02020603050405020304" pitchFamily="18" charset="0"/>
                <a:ea typeface="Tahoma" panose="020B0604030504040204" pitchFamily="34" charset="0"/>
                <a:cs typeface="Times New Roman" panose="02020603050405020304" pitchFamily="18" charset="0"/>
              </a:rPr>
              <a:t>lấy</a:t>
            </a:r>
            <a:r>
              <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3E1BD5"/>
                </a:solidFill>
                <a:latin typeface="Times New Roman" panose="02020603050405020304" pitchFamily="18" charset="0"/>
                <a:ea typeface="Tahoma" panose="020B0604030504040204" pitchFamily="34" charset="0"/>
                <a:cs typeface="Times New Roman" panose="02020603050405020304" pitchFamily="18" charset="0"/>
              </a:rPr>
              <a:t>gỗ</a:t>
            </a:r>
            <a:r>
              <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p>
          <a:p>
            <a:pPr>
              <a:spcBef>
                <a:spcPct val="50000"/>
              </a:spcBef>
            </a:pPr>
            <a:r>
              <a:rPr lang="en-US" altLang="en-US" sz="2800" b="1" dirty="0" err="1" smtClean="0">
                <a:solidFill>
                  <a:srgbClr val="3E1BD5"/>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en-US" sz="2800" b="1" dirty="0" smtClean="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3E1BD5"/>
                </a:solidFill>
                <a:latin typeface="Times New Roman" panose="02020603050405020304" pitchFamily="18" charset="0"/>
                <a:ea typeface="Tahoma" panose="020B0604030504040204" pitchFamily="34" charset="0"/>
                <a:cs typeface="Times New Roman" panose="02020603050405020304" pitchFamily="18" charset="0"/>
              </a:rPr>
              <a:t>số</a:t>
            </a:r>
            <a:r>
              <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3E1BD5"/>
                </a:solidFill>
                <a:latin typeface="Times New Roman" panose="02020603050405020304" pitchFamily="18" charset="0"/>
                <a:ea typeface="Tahoma" panose="020B0604030504040204" pitchFamily="34" charset="0"/>
                <a:cs typeface="Times New Roman" panose="02020603050405020304" pitchFamily="18" charset="0"/>
              </a:rPr>
              <a:t>cây</a:t>
            </a:r>
            <a:r>
              <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3E1BD5"/>
                </a:solidFill>
                <a:latin typeface="Times New Roman" panose="02020603050405020304" pitchFamily="18" charset="0"/>
                <a:ea typeface="Tahoma" panose="020B0604030504040204" pitchFamily="34" charset="0"/>
                <a:cs typeface="Times New Roman" panose="02020603050405020304" pitchFamily="18" charset="0"/>
              </a:rPr>
              <a:t>trong</a:t>
            </a:r>
            <a:r>
              <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3E1BD5"/>
                </a:solidFill>
                <a:latin typeface="Times New Roman" panose="02020603050405020304" pitchFamily="18" charset="0"/>
                <a:ea typeface="Tahoma" panose="020B0604030504040204" pitchFamily="34" charset="0"/>
                <a:cs typeface="Times New Roman" panose="02020603050405020304" pitchFamily="18" charset="0"/>
              </a:rPr>
              <a:t>vườn</a:t>
            </a:r>
            <a:r>
              <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3E1BD5"/>
                </a:solidFill>
                <a:latin typeface="Times New Roman" panose="02020603050405020304" pitchFamily="18" charset="0"/>
                <a:ea typeface="Tahoma" panose="020B0604030504040204" pitchFamily="34" charset="0"/>
                <a:cs typeface="Times New Roman" panose="02020603050405020304" pitchFamily="18" charset="0"/>
              </a:rPr>
              <a:t>là</a:t>
            </a:r>
            <a:r>
              <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rPr>
              <a:t>:</a:t>
            </a:r>
            <a:endParaRPr lang="en-US" altLang="en-US" sz="2800" b="1" dirty="0">
              <a:solidFill>
                <a:srgbClr val="3E1BD5"/>
              </a:solidFill>
              <a:latin typeface="Times New Roman" panose="02020603050405020304" pitchFamily="18" charset="0"/>
              <a:ea typeface="Tahoma" panose="020B0604030504040204" pitchFamily="34" charset="0"/>
              <a:cs typeface="Times New Roman" panose="02020603050405020304" pitchFamily="18" charset="0"/>
            </a:endParaRPr>
          </a:p>
        </p:txBody>
      </p:sp>
      <p:grpSp>
        <p:nvGrpSpPr>
          <p:cNvPr id="27" name="Group 44">
            <a:extLst>
              <a:ext uri="{FF2B5EF4-FFF2-40B4-BE49-F238E27FC236}">
                <a16:creationId xmlns="" xmlns:a16="http://schemas.microsoft.com/office/drawing/2014/main" id="{C8227709-7426-44FF-A90B-6FECE9B99660}"/>
              </a:ext>
            </a:extLst>
          </p:cNvPr>
          <p:cNvGrpSpPr>
            <a:grpSpLocks/>
          </p:cNvGrpSpPr>
          <p:nvPr/>
        </p:nvGrpSpPr>
        <p:grpSpPr bwMode="auto">
          <a:xfrm>
            <a:off x="438940" y="2431173"/>
            <a:ext cx="6757446" cy="1420127"/>
            <a:chOff x="768" y="2346"/>
            <a:chExt cx="2912" cy="614"/>
          </a:xfrm>
        </p:grpSpPr>
        <p:sp>
          <p:nvSpPr>
            <p:cNvPr id="28" name="Text Box 45">
              <a:extLst>
                <a:ext uri="{FF2B5EF4-FFF2-40B4-BE49-F238E27FC236}">
                  <a16:creationId xmlns="" xmlns:a16="http://schemas.microsoft.com/office/drawing/2014/main" id="{3650F519-8FE7-42FF-94C6-9EFA3C08BBEF}"/>
                </a:ext>
              </a:extLst>
            </p:cNvPr>
            <p:cNvSpPr txBox="1">
              <a:spLocks noChangeArrowheads="1"/>
            </p:cNvSpPr>
            <p:nvPr/>
          </p:nvSpPr>
          <p:spPr bwMode="auto">
            <a:xfrm>
              <a:off x="2720" y="2436"/>
              <a:ext cx="960" cy="215"/>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a:t>
              </a:r>
            </a:p>
          </p:txBody>
        </p:sp>
        <p:sp>
          <p:nvSpPr>
            <p:cNvPr id="29" name="Text Box 46">
              <a:extLst>
                <a:ext uri="{FF2B5EF4-FFF2-40B4-BE49-F238E27FC236}">
                  <a16:creationId xmlns="" xmlns:a16="http://schemas.microsoft.com/office/drawing/2014/main" id="{208D3979-8C1E-4B05-A66D-ED00E7C57675}"/>
                </a:ext>
              </a:extLst>
            </p:cNvPr>
            <p:cNvSpPr txBox="1">
              <a:spLocks noChangeArrowheads="1"/>
            </p:cNvSpPr>
            <p:nvPr/>
          </p:nvSpPr>
          <p:spPr bwMode="auto">
            <a:xfrm>
              <a:off x="2583" y="2432"/>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Tahoma" panose="020B0604030504040204" pitchFamily="34" charset="0"/>
                  <a:ea typeface="Tahoma" panose="020B0604030504040204" pitchFamily="34" charset="0"/>
                  <a:cs typeface="Tahoma" panose="020B0604030504040204" pitchFamily="34" charset="0"/>
                </a:rPr>
                <a:t>=</a:t>
              </a:r>
            </a:p>
          </p:txBody>
        </p:sp>
        <p:grpSp>
          <p:nvGrpSpPr>
            <p:cNvPr id="30" name="Group 47">
              <a:extLst>
                <a:ext uri="{FF2B5EF4-FFF2-40B4-BE49-F238E27FC236}">
                  <a16:creationId xmlns="" xmlns:a16="http://schemas.microsoft.com/office/drawing/2014/main" id="{E8604A5C-E04B-4A3C-B083-30FE4288546B}"/>
                </a:ext>
              </a:extLst>
            </p:cNvPr>
            <p:cNvGrpSpPr>
              <a:grpSpLocks/>
            </p:cNvGrpSpPr>
            <p:nvPr/>
          </p:nvGrpSpPr>
          <p:grpSpPr bwMode="auto">
            <a:xfrm>
              <a:off x="2219" y="2346"/>
              <a:ext cx="517" cy="614"/>
              <a:chOff x="3611" y="1626"/>
              <a:chExt cx="517" cy="614"/>
            </a:xfrm>
          </p:grpSpPr>
          <p:sp>
            <p:nvSpPr>
              <p:cNvPr id="38" name="Text Box 48">
                <a:extLst>
                  <a:ext uri="{FF2B5EF4-FFF2-40B4-BE49-F238E27FC236}">
                    <a16:creationId xmlns="" xmlns:a16="http://schemas.microsoft.com/office/drawing/2014/main" id="{10F40BFE-B5F2-4E24-A740-A5FC9F0CE505}"/>
                  </a:ext>
                </a:extLst>
              </p:cNvPr>
              <p:cNvSpPr txBox="1">
                <a:spLocks noChangeArrowheads="1"/>
              </p:cNvSpPr>
              <p:nvPr/>
            </p:nvSpPr>
            <p:spPr bwMode="auto">
              <a:xfrm>
                <a:off x="3696" y="1626"/>
                <a:ext cx="43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latin typeface="Tahoma" panose="020B0604030504040204" pitchFamily="34" charset="0"/>
                    <a:ea typeface="Tahoma" panose="020B0604030504040204" pitchFamily="34" charset="0"/>
                    <a:cs typeface="Tahoma" panose="020B0604030504040204" pitchFamily="34" charset="0"/>
                  </a:rPr>
                  <a:t>54 </a:t>
                </a:r>
              </a:p>
            </p:txBody>
          </p:sp>
          <p:sp>
            <p:nvSpPr>
              <p:cNvPr id="39" name="Text Box 49">
                <a:extLst>
                  <a:ext uri="{FF2B5EF4-FFF2-40B4-BE49-F238E27FC236}">
                    <a16:creationId xmlns="" xmlns:a16="http://schemas.microsoft.com/office/drawing/2014/main" id="{E8A0C012-D0B5-4487-9B5F-72CD4A1719D6}"/>
                  </a:ext>
                </a:extLst>
              </p:cNvPr>
              <p:cNvSpPr txBox="1">
                <a:spLocks noChangeArrowheads="1"/>
              </p:cNvSpPr>
              <p:nvPr/>
            </p:nvSpPr>
            <p:spPr bwMode="auto">
              <a:xfrm>
                <a:off x="3611" y="1851"/>
                <a:ext cx="510"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 </a:t>
                </a:r>
              </a:p>
            </p:txBody>
          </p:sp>
          <p:sp>
            <p:nvSpPr>
              <p:cNvPr id="40" name="Line 50">
                <a:extLst>
                  <a:ext uri="{FF2B5EF4-FFF2-40B4-BE49-F238E27FC236}">
                    <a16:creationId xmlns="" xmlns:a16="http://schemas.microsoft.com/office/drawing/2014/main" id="{AD6230C7-9CDF-47A4-BCAE-45DE9A4C9E51}"/>
                  </a:ext>
                </a:extLst>
              </p:cNvPr>
              <p:cNvSpPr>
                <a:spLocks noChangeShapeType="1"/>
              </p:cNvSpPr>
              <p:nvPr/>
            </p:nvSpPr>
            <p:spPr bwMode="auto">
              <a:xfrm>
                <a:off x="3670" y="1828"/>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grpSp>
          <p:nvGrpSpPr>
            <p:cNvPr id="31" name="Group 51">
              <a:extLst>
                <a:ext uri="{FF2B5EF4-FFF2-40B4-BE49-F238E27FC236}">
                  <a16:creationId xmlns="" xmlns:a16="http://schemas.microsoft.com/office/drawing/2014/main" id="{4FCE7D80-81F6-43C9-839B-43DD1A96ECBC}"/>
                </a:ext>
              </a:extLst>
            </p:cNvPr>
            <p:cNvGrpSpPr>
              <a:grpSpLocks/>
            </p:cNvGrpSpPr>
            <p:nvPr/>
          </p:nvGrpSpPr>
          <p:grpSpPr bwMode="auto">
            <a:xfrm>
              <a:off x="768" y="2371"/>
              <a:ext cx="1619" cy="578"/>
              <a:chOff x="768" y="2371"/>
              <a:chExt cx="1619" cy="578"/>
            </a:xfrm>
          </p:grpSpPr>
          <p:sp>
            <p:nvSpPr>
              <p:cNvPr id="32" name="Text Box 52">
                <a:extLst>
                  <a:ext uri="{FF2B5EF4-FFF2-40B4-BE49-F238E27FC236}">
                    <a16:creationId xmlns="" xmlns:a16="http://schemas.microsoft.com/office/drawing/2014/main" id="{F1A27B48-9920-4E9E-BBFE-463220A38A68}"/>
                  </a:ext>
                </a:extLst>
              </p:cNvPr>
              <p:cNvSpPr txBox="1">
                <a:spLocks noChangeArrowheads="1"/>
              </p:cNvSpPr>
              <p:nvPr/>
            </p:nvSpPr>
            <p:spPr bwMode="auto">
              <a:xfrm>
                <a:off x="768" y="2448"/>
                <a:ext cx="967" cy="200"/>
              </a:xfrm>
              <a:prstGeom prst="rect">
                <a:avLst/>
              </a:prstGeom>
              <a:noFill/>
              <a:ln w="9525">
                <a:noFill/>
                <a:miter lim="800000"/>
                <a:headEnd/>
                <a:tailEnd/>
              </a:ln>
            </p:spPr>
            <p:txBody>
              <a:bodyPr wrap="square">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 1000 =</a:t>
                </a:r>
              </a:p>
            </p:txBody>
          </p:sp>
          <p:grpSp>
            <p:nvGrpSpPr>
              <p:cNvPr id="33" name="Group 53">
                <a:extLst>
                  <a:ext uri="{FF2B5EF4-FFF2-40B4-BE49-F238E27FC236}">
                    <a16:creationId xmlns="" xmlns:a16="http://schemas.microsoft.com/office/drawing/2014/main" id="{45836074-453F-4E3F-887C-0D1A4BE91150}"/>
                  </a:ext>
                </a:extLst>
              </p:cNvPr>
              <p:cNvGrpSpPr>
                <a:grpSpLocks/>
              </p:cNvGrpSpPr>
              <p:nvPr/>
            </p:nvGrpSpPr>
            <p:grpSpPr bwMode="auto">
              <a:xfrm>
                <a:off x="1612" y="2371"/>
                <a:ext cx="624" cy="578"/>
                <a:chOff x="3699" y="1651"/>
                <a:chExt cx="528" cy="578"/>
              </a:xfrm>
            </p:grpSpPr>
            <p:sp>
              <p:nvSpPr>
                <p:cNvPr id="35" name="Text Box 54">
                  <a:extLst>
                    <a:ext uri="{FF2B5EF4-FFF2-40B4-BE49-F238E27FC236}">
                      <a16:creationId xmlns="" xmlns:a16="http://schemas.microsoft.com/office/drawing/2014/main" id="{57D91D68-E4E7-4418-9AD1-42788CAD55F0}"/>
                    </a:ext>
                  </a:extLst>
                </p:cNvPr>
                <p:cNvSpPr txBox="1">
                  <a:spLocks noChangeArrowheads="1"/>
                </p:cNvSpPr>
                <p:nvPr/>
              </p:nvSpPr>
              <p:spPr bwMode="auto">
                <a:xfrm>
                  <a:off x="3774" y="1651"/>
                  <a:ext cx="319" cy="200"/>
                </a:xfrm>
                <a:prstGeom prst="rect">
                  <a:avLst/>
                </a:prstGeom>
                <a:noFill/>
                <a:ln w="9525">
                  <a:noFill/>
                  <a:miter lim="800000"/>
                  <a:headEnd/>
                  <a:tailEnd/>
                </a:ln>
              </p:spPr>
              <p:txBody>
                <a:bodyPr wrap="square">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540 </a:t>
                  </a:r>
                </a:p>
              </p:txBody>
            </p:sp>
            <p:sp>
              <p:nvSpPr>
                <p:cNvPr id="36" name="Text Box 55">
                  <a:extLst>
                    <a:ext uri="{FF2B5EF4-FFF2-40B4-BE49-F238E27FC236}">
                      <a16:creationId xmlns="" xmlns:a16="http://schemas.microsoft.com/office/drawing/2014/main" id="{99572AEC-60DE-4BA8-9732-349797D8C492}"/>
                    </a:ext>
                  </a:extLst>
                </p:cNvPr>
                <p:cNvSpPr txBox="1">
                  <a:spLocks noChangeArrowheads="1"/>
                </p:cNvSpPr>
                <p:nvPr/>
              </p:nvSpPr>
              <p:spPr bwMode="auto">
                <a:xfrm>
                  <a:off x="3699" y="1840"/>
                  <a:ext cx="528" cy="389"/>
                </a:xfrm>
                <a:prstGeom prst="rect">
                  <a:avLst/>
                </a:prstGeom>
                <a:noFill/>
                <a:ln w="9525">
                  <a:noFill/>
                  <a:miter lim="800000"/>
                  <a:headEnd/>
                  <a:tailEnd/>
                </a:ln>
              </p:spPr>
              <p:txBody>
                <a:bodyPr>
                  <a:spAutoFit/>
                </a:bodyPr>
                <a:lstStyle/>
                <a:p>
                  <a:pPr eaLnBrk="1" hangingPunct="1">
                    <a:spcBef>
                      <a:spcPct val="50000"/>
                    </a:spcBef>
                    <a:defRPr/>
                  </a:pPr>
                  <a:r>
                    <a:rPr lang="en-US" sz="2400" b="1" dirty="0">
                      <a:latin typeface="Tahoma" panose="020B0604030504040204" pitchFamily="34" charset="0"/>
                      <a:ea typeface="Tahoma" panose="020B0604030504040204" pitchFamily="34" charset="0"/>
                      <a:cs typeface="Tahoma" panose="020B0604030504040204" pitchFamily="34" charset="0"/>
                    </a:rPr>
                    <a:t> 1000 </a:t>
                  </a:r>
                </a:p>
              </p:txBody>
            </p:sp>
            <p:sp>
              <p:nvSpPr>
                <p:cNvPr id="37" name="Line 56">
                  <a:extLst>
                    <a:ext uri="{FF2B5EF4-FFF2-40B4-BE49-F238E27FC236}">
                      <a16:creationId xmlns="" xmlns:a16="http://schemas.microsoft.com/office/drawing/2014/main" id="{DA855A04-2E13-47BD-9794-7AFE1D6BD280}"/>
                    </a:ext>
                  </a:extLst>
                </p:cNvPr>
                <p:cNvSpPr>
                  <a:spLocks noChangeShapeType="1"/>
                </p:cNvSpPr>
                <p:nvPr/>
              </p:nvSpPr>
              <p:spPr bwMode="auto">
                <a:xfrm>
                  <a:off x="3765" y="1834"/>
                  <a:ext cx="336"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latin typeface="Tahoma" panose="020B0604030504040204" pitchFamily="34" charset="0"/>
                    <a:ea typeface="Tahoma" panose="020B0604030504040204" pitchFamily="34" charset="0"/>
                    <a:cs typeface="Tahoma" panose="020B0604030504040204" pitchFamily="34" charset="0"/>
                  </a:endParaRPr>
                </a:p>
              </p:txBody>
            </p:sp>
          </p:grpSp>
          <p:sp>
            <p:nvSpPr>
              <p:cNvPr id="34" name="Text Box 57">
                <a:extLst>
                  <a:ext uri="{FF2B5EF4-FFF2-40B4-BE49-F238E27FC236}">
                    <a16:creationId xmlns="" xmlns:a16="http://schemas.microsoft.com/office/drawing/2014/main" id="{21137DF7-570D-4325-ACA2-89D0DE2999EB}"/>
                  </a:ext>
                </a:extLst>
              </p:cNvPr>
              <p:cNvSpPr txBox="1">
                <a:spLocks noChangeArrowheads="1"/>
              </p:cNvSpPr>
              <p:nvPr/>
            </p:nvSpPr>
            <p:spPr bwMode="auto">
              <a:xfrm>
                <a:off x="2116" y="2448"/>
                <a:ext cx="271"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latin typeface="Tahoma" panose="020B0604030504040204" pitchFamily="34" charset="0"/>
                    <a:ea typeface="Tahoma" panose="020B0604030504040204" pitchFamily="34" charset="0"/>
                    <a:cs typeface="Tahoma" panose="020B0604030504040204" pitchFamily="34" charset="0"/>
                  </a:rPr>
                  <a:t>=</a:t>
                </a:r>
              </a:p>
            </p:txBody>
          </p:sp>
        </p:grpSp>
      </p:grpSp>
      <p:sp>
        <p:nvSpPr>
          <p:cNvPr id="41" name="Text Box 21">
            <a:extLst>
              <a:ext uri="{FF2B5EF4-FFF2-40B4-BE49-F238E27FC236}">
                <a16:creationId xmlns="" xmlns:a16="http://schemas.microsoft.com/office/drawing/2014/main" id="{58A27880-6369-42D7-8927-04D79357C27F}"/>
              </a:ext>
            </a:extLst>
          </p:cNvPr>
          <p:cNvSpPr txBox="1">
            <a:spLocks noChangeArrowheads="1"/>
          </p:cNvSpPr>
          <p:nvPr/>
        </p:nvSpPr>
        <p:spPr bwMode="auto">
          <a:xfrm>
            <a:off x="245412" y="3497339"/>
            <a:ext cx="1005522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b)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Tỉ</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số</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phần</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trăm</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của</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số</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cây</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ăn</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quả</a:t>
            </a:r>
            <a:endParaRPr lang="en-US" alt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a:p>
            <a:pPr eaLnBrk="1" hangingPunct="1">
              <a:spcBef>
                <a:spcPct val="50000"/>
              </a:spcBef>
            </a:pPr>
            <a:r>
              <a:rPr lang="en-US" altLang="en-US" sz="2800" b="1" dirty="0" smtClean="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và</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số</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cây</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trong</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vườn</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28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là</a:t>
            </a:r>
            <a:r>
              <a:rPr lang="en-US" altLang="en-US" sz="28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a:t>
            </a:r>
          </a:p>
        </p:txBody>
      </p:sp>
      <p:sp>
        <p:nvSpPr>
          <p:cNvPr id="42" name="Text Box 23">
            <a:extLst>
              <a:ext uri="{FF2B5EF4-FFF2-40B4-BE49-F238E27FC236}">
                <a16:creationId xmlns="" xmlns:a16="http://schemas.microsoft.com/office/drawing/2014/main" id="{81E10B1F-F76A-4955-A38D-3BBB4CB9EF8D}"/>
              </a:ext>
            </a:extLst>
          </p:cNvPr>
          <p:cNvSpPr txBox="1">
            <a:spLocks noChangeArrowheads="1"/>
          </p:cNvSpPr>
          <p:nvPr/>
        </p:nvSpPr>
        <p:spPr bwMode="auto">
          <a:xfrm>
            <a:off x="708326" y="4814511"/>
            <a:ext cx="358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dirty="0">
                <a:latin typeface="Tahoma" panose="020B0604030504040204" pitchFamily="34" charset="0"/>
                <a:ea typeface="Tahoma" panose="020B0604030504040204" pitchFamily="34" charset="0"/>
                <a:cs typeface="Tahoma" panose="020B0604030504040204" pitchFamily="34" charset="0"/>
              </a:rPr>
              <a:t>100% – 54% = 46% </a:t>
            </a:r>
          </a:p>
        </p:txBody>
      </p:sp>
      <p:sp>
        <p:nvSpPr>
          <p:cNvPr id="43" name="Text Box 19">
            <a:extLst>
              <a:ext uri="{FF2B5EF4-FFF2-40B4-BE49-F238E27FC236}">
                <a16:creationId xmlns="" xmlns:a16="http://schemas.microsoft.com/office/drawing/2014/main" id="{D6AEB119-FCC1-4BA9-AA53-4D1C2AD4B2B7}"/>
              </a:ext>
            </a:extLst>
          </p:cNvPr>
          <p:cNvSpPr txBox="1">
            <a:spLocks noChangeArrowheads="1"/>
          </p:cNvSpPr>
          <p:nvPr/>
        </p:nvSpPr>
        <p:spPr bwMode="auto">
          <a:xfrm>
            <a:off x="2868159" y="5339013"/>
            <a:ext cx="265550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u="sng" dirty="0" err="1">
                <a:latin typeface="Tahoma" panose="020B0604030504040204" pitchFamily="34" charset="0"/>
                <a:ea typeface="Tahoma" panose="020B0604030504040204" pitchFamily="34" charset="0"/>
                <a:cs typeface="Tahoma" panose="020B0604030504040204" pitchFamily="34" charset="0"/>
              </a:rPr>
              <a:t>Đáp</a:t>
            </a:r>
            <a:r>
              <a:rPr lang="en-US" altLang="en-US" sz="2400" b="1" u="sng" dirty="0">
                <a:latin typeface="Tahoma" panose="020B0604030504040204" pitchFamily="34" charset="0"/>
                <a:ea typeface="Tahoma" panose="020B0604030504040204" pitchFamily="34" charset="0"/>
                <a:cs typeface="Tahoma" panose="020B0604030504040204" pitchFamily="34" charset="0"/>
              </a:rPr>
              <a:t> </a:t>
            </a:r>
            <a:r>
              <a:rPr lang="en-US" altLang="en-US" sz="2400" b="1" u="sng" dirty="0" err="1">
                <a:latin typeface="Tahoma" panose="020B0604030504040204" pitchFamily="34" charset="0"/>
                <a:ea typeface="Tahoma" panose="020B0604030504040204" pitchFamily="34" charset="0"/>
                <a:cs typeface="Tahoma" panose="020B0604030504040204" pitchFamily="34" charset="0"/>
              </a:rPr>
              <a:t>số</a:t>
            </a:r>
            <a:r>
              <a:rPr lang="en-US" altLang="en-US" sz="2400" b="1" dirty="0">
                <a:latin typeface="Tahoma" panose="020B0604030504040204" pitchFamily="34" charset="0"/>
                <a:ea typeface="Tahoma" panose="020B0604030504040204" pitchFamily="34" charset="0"/>
                <a:cs typeface="Tahoma" panose="020B0604030504040204" pitchFamily="34" charset="0"/>
              </a:rPr>
              <a:t>:  a. 54% </a:t>
            </a:r>
          </a:p>
          <a:p>
            <a:pPr eaLnBrk="1" hangingPunct="1">
              <a:spcBef>
                <a:spcPct val="50000"/>
              </a:spcBef>
            </a:pPr>
            <a:r>
              <a:rPr lang="en-US" altLang="en-US" sz="2400" b="1" dirty="0">
                <a:latin typeface="Tahoma" panose="020B0604030504040204" pitchFamily="34" charset="0"/>
                <a:ea typeface="Tahoma" panose="020B0604030504040204" pitchFamily="34" charset="0"/>
                <a:cs typeface="Tahoma" panose="020B0604030504040204" pitchFamily="34" charset="0"/>
              </a:rPr>
              <a:t>               b. 46%</a:t>
            </a:r>
          </a:p>
        </p:txBody>
      </p:sp>
      <p:sp>
        <p:nvSpPr>
          <p:cNvPr id="44" name="Rectangle 43"/>
          <p:cNvSpPr/>
          <p:nvPr/>
        </p:nvSpPr>
        <p:spPr>
          <a:xfrm>
            <a:off x="2270169" y="902252"/>
            <a:ext cx="1350050" cy="523220"/>
          </a:xfrm>
          <a:prstGeom prst="rect">
            <a:avLst/>
          </a:prstGeom>
        </p:spPr>
        <p:txBody>
          <a:bodyPr wrap="none">
            <a:spAutoFit/>
          </a:bodyPr>
          <a:lstStyle/>
          <a:p>
            <a:r>
              <a:rPr lang="en-US" altLang="en-US" sz="2800" b="1" dirty="0" err="1">
                <a:solidFill>
                  <a:srgbClr val="C00000"/>
                </a:solidFill>
                <a:latin typeface="Times New Roman" panose="02020603050405020304" pitchFamily="18" charset="0"/>
              </a:rPr>
              <a:t>Bài</a:t>
            </a:r>
            <a:r>
              <a:rPr lang="en-US" altLang="en-US" sz="2800" b="1" dirty="0">
                <a:solidFill>
                  <a:srgbClr val="C00000"/>
                </a:solidFill>
                <a:latin typeface="Times New Roman" panose="02020603050405020304" pitchFamily="18" charset="0"/>
              </a:rPr>
              <a:t> </a:t>
            </a:r>
            <a:r>
              <a:rPr lang="en-US" altLang="en-US" sz="2800" b="1" dirty="0" err="1">
                <a:solidFill>
                  <a:srgbClr val="C00000"/>
                </a:solidFill>
                <a:latin typeface="Times New Roman" panose="02020603050405020304" pitchFamily="18" charset="0"/>
              </a:rPr>
              <a:t>giải</a:t>
            </a:r>
            <a:endParaRPr lang="en-US" sz="2800" dirty="0"/>
          </a:p>
        </p:txBody>
      </p:sp>
    </p:spTree>
    <p:extLst>
      <p:ext uri="{BB962C8B-B14F-4D97-AF65-F5344CB8AC3E}">
        <p14:creationId xmlns:p14="http://schemas.microsoft.com/office/powerpoint/2010/main" val="149877137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10" grpId="0"/>
      <p:bldP spid="25" grpId="0"/>
      <p:bldP spid="26" grpId="0"/>
      <p:bldP spid="7" grpId="0"/>
      <p:bldP spid="41" grpId="0"/>
      <p:bldP spid="42" grpId="0"/>
      <p:bldP spid="43"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04</a:t>
            </a:r>
            <a:endParaRPr lang="zh-CN" altLang="en-US" sz="8000" dirty="0">
              <a:solidFill>
                <a:schemeClr val="tx2"/>
              </a:solidFill>
            </a:endParaRPr>
          </a:p>
        </p:txBody>
      </p:sp>
      <p:grpSp>
        <p:nvGrpSpPr>
          <p:cNvPr id="7" name="组合 2">
            <a:extLst>
              <a:ext uri="{FF2B5EF4-FFF2-40B4-BE49-F238E27FC236}">
                <a16:creationId xmlns="" xmlns:a16="http://schemas.microsoft.com/office/drawing/2014/main" id="{C4B323E5-48D9-4AF0-A1F0-830C0CF0BFB9}"/>
              </a:ext>
            </a:extLst>
          </p:cNvPr>
          <p:cNvGrpSpPr/>
          <p:nvPr/>
        </p:nvGrpSpPr>
        <p:grpSpPr>
          <a:xfrm>
            <a:off x="2382775" y="2137445"/>
            <a:ext cx="7588636" cy="1015999"/>
            <a:chOff x="2538591" y="1678450"/>
            <a:chExt cx="3946621" cy="1015999"/>
          </a:xfrm>
        </p:grpSpPr>
        <p:sp>
          <p:nvSpPr>
            <p:cNvPr id="8" name="文本框 3">
              <a:extLst>
                <a:ext uri="{FF2B5EF4-FFF2-40B4-BE49-F238E27FC236}">
                  <a16:creationId xmlns=""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 xmlns:a16="http://schemas.microsoft.com/office/drawing/2014/main" id="{BF3B8795-B81B-4FBE-95AC-1E8BAA69ED62}"/>
                </a:ext>
              </a:extLst>
            </p:cNvPr>
            <p:cNvSpPr txBox="1"/>
            <p:nvPr/>
          </p:nvSpPr>
          <p:spPr>
            <a:xfrm>
              <a:off x="2539989" y="1678786"/>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VẬN DỤNG</a:t>
              </a:r>
            </a:p>
          </p:txBody>
        </p:sp>
      </p:grpSp>
    </p:spTree>
    <p:extLst>
      <p:ext uri="{BB962C8B-B14F-4D97-AF65-F5344CB8AC3E}">
        <p14:creationId xmlns:p14="http://schemas.microsoft.com/office/powerpoint/2010/main" val="4076721412"/>
      </p:ext>
    </p:extLst>
  </p:cSld>
  <p:clrMapOvr>
    <a:masterClrMapping/>
  </p:clrMapOvr>
  <p:transition>
    <p:rand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8675574F-C45D-4B77-81C1-948F4DF47955}"/>
              </a:ext>
            </a:extLst>
          </p:cNvPr>
          <p:cNvPicPr>
            <a:picLocks noChangeAspect="1"/>
          </p:cNvPicPr>
          <p:nvPr/>
        </p:nvPicPr>
        <p:blipFill>
          <a:blip r:embed="rId4"/>
          <a:stretch>
            <a:fillRect/>
          </a:stretch>
        </p:blipFill>
        <p:spPr>
          <a:xfrm>
            <a:off x="0" y="-5405"/>
            <a:ext cx="12099636" cy="6854730"/>
          </a:xfrm>
          <a:prstGeom prst="rect">
            <a:avLst/>
          </a:prstGeom>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7620000" y="2873152"/>
            <a:ext cx="4267200" cy="39211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924801" y="4012128"/>
            <a:ext cx="3248780" cy="1241237"/>
          </a:xfrm>
          <a:prstGeom prst="rect">
            <a:avLst/>
          </a:prstGeom>
          <a:noFill/>
        </p:spPr>
        <p:txBody>
          <a:bodyPr wrap="square" rtlCol="0">
            <a:spAutoFit/>
          </a:bodyPr>
          <a:lstStyle/>
          <a:p>
            <a:pPr algn="ctr"/>
            <a:r>
              <a:rPr lang="en-US" sz="3733" dirty="0">
                <a:solidFill>
                  <a:srgbClr val="FF0000"/>
                </a:solidFill>
                <a:latin typeface="Segoe UI Semibold" pitchFamily="34" charset="0"/>
              </a:rPr>
              <a:t>NÔNG TRẠI CỦA TÔI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3601" y="21661"/>
            <a:ext cx="2279649" cy="968939"/>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0450" y="6036525"/>
            <a:ext cx="812800" cy="812800"/>
          </a:xfrm>
          <a:prstGeom prst="rect">
            <a:avLst/>
          </a:prstGeom>
        </p:spPr>
      </p:pic>
    </p:spTree>
    <p:extLst>
      <p:ext uri="{BB962C8B-B14F-4D97-AF65-F5344CB8AC3E}">
        <p14:creationId xmlns:p14="http://schemas.microsoft.com/office/powerpoint/2010/main" val="13702258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9365"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repeatCount="indefinite"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 xmlns:a16="http://schemas.microsoft.com/office/drawing/2014/main" id="{A13C7D4B-81EF-4A83-8CA8-266DE034E828}"/>
              </a:ext>
            </a:extLst>
          </p:cNvPr>
          <p:cNvGrpSpPr/>
          <p:nvPr/>
        </p:nvGrpSpPr>
        <p:grpSpPr>
          <a:xfrm>
            <a:off x="2557024" y="1060485"/>
            <a:ext cx="7585952" cy="1938992"/>
            <a:chOff x="2596714" y="3304050"/>
            <a:chExt cx="3945224" cy="1938992"/>
          </a:xfrm>
        </p:grpSpPr>
        <p:sp>
          <p:nvSpPr>
            <p:cNvPr id="3" name="文本框 3">
              <a:extLst>
                <a:ext uri="{FF2B5EF4-FFF2-40B4-BE49-F238E27FC236}">
                  <a16:creationId xmlns="" xmlns:a16="http://schemas.microsoft.com/office/drawing/2014/main" id="{1B46322E-9888-44DE-899A-2DD057B182C3}"/>
                </a:ext>
              </a:extLst>
            </p:cNvPr>
            <p:cNvSpPr txBox="1"/>
            <p:nvPr/>
          </p:nvSpPr>
          <p:spPr>
            <a:xfrm>
              <a:off x="2596715" y="33040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4" name="文本框 42">
              <a:extLst>
                <a:ext uri="{FF2B5EF4-FFF2-40B4-BE49-F238E27FC236}">
                  <a16:creationId xmlns="" xmlns:a16="http://schemas.microsoft.com/office/drawing/2014/main" id="{2D0DFC5A-3181-44F1-BFA9-7373E9CFDDAD}"/>
                </a:ext>
              </a:extLst>
            </p:cNvPr>
            <p:cNvSpPr txBox="1"/>
            <p:nvPr/>
          </p:nvSpPr>
          <p:spPr>
            <a:xfrm>
              <a:off x="2596714" y="3304050"/>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Cách viết tỉ số dưới dạng phần trăm?</a:t>
              </a:r>
            </a:p>
          </p:txBody>
        </p:sp>
      </p:grpSp>
      <p:grpSp>
        <p:nvGrpSpPr>
          <p:cNvPr id="5" name="组合 2">
            <a:extLst>
              <a:ext uri="{FF2B5EF4-FFF2-40B4-BE49-F238E27FC236}">
                <a16:creationId xmlns="" xmlns:a16="http://schemas.microsoft.com/office/drawing/2014/main" id="{61C4C52F-4801-41DF-907B-672B2083C7B3}"/>
              </a:ext>
            </a:extLst>
          </p:cNvPr>
          <p:cNvGrpSpPr/>
          <p:nvPr/>
        </p:nvGrpSpPr>
        <p:grpSpPr>
          <a:xfrm>
            <a:off x="951746" y="3548116"/>
            <a:ext cx="10620493" cy="1200330"/>
            <a:chOff x="2596715" y="3304049"/>
            <a:chExt cx="3945223" cy="1200330"/>
          </a:xfrm>
        </p:grpSpPr>
        <p:sp>
          <p:nvSpPr>
            <p:cNvPr id="6" name="文本框 3">
              <a:extLst>
                <a:ext uri="{FF2B5EF4-FFF2-40B4-BE49-F238E27FC236}">
                  <a16:creationId xmlns="" xmlns:a16="http://schemas.microsoft.com/office/drawing/2014/main" id="{3A392C4C-78ED-4C32-B328-7F6A555EAED5}"/>
                </a:ext>
              </a:extLst>
            </p:cNvPr>
            <p:cNvSpPr txBox="1"/>
            <p:nvPr/>
          </p:nvSpPr>
          <p:spPr>
            <a:xfrm>
              <a:off x="2596715" y="3304050"/>
              <a:ext cx="3945223" cy="1200329"/>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mẫu số là 100</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7" name="文本框 42">
              <a:extLst>
                <a:ext uri="{FF2B5EF4-FFF2-40B4-BE49-F238E27FC236}">
                  <a16:creationId xmlns="" xmlns:a16="http://schemas.microsoft.com/office/drawing/2014/main" id="{075292E0-6BE2-492F-AD27-7CBEA4996D18}"/>
                </a:ext>
              </a:extLst>
            </p:cNvPr>
            <p:cNvSpPr txBox="1"/>
            <p:nvPr/>
          </p:nvSpPr>
          <p:spPr>
            <a:xfrm>
              <a:off x="2596715" y="3304049"/>
              <a:ext cx="3945223" cy="1200329"/>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1: Viết tỉ số dưới dạng phân số có </a:t>
              </a:r>
            </a:p>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mẫu số là 100</a:t>
              </a:r>
            </a:p>
          </p:txBody>
        </p:sp>
      </p:grpSp>
      <p:grpSp>
        <p:nvGrpSpPr>
          <p:cNvPr id="8" name="组合 2">
            <a:extLst>
              <a:ext uri="{FF2B5EF4-FFF2-40B4-BE49-F238E27FC236}">
                <a16:creationId xmlns="" xmlns:a16="http://schemas.microsoft.com/office/drawing/2014/main" id="{B3F9AFC4-00F5-41AF-B0CE-3081B3B77CFE}"/>
              </a:ext>
            </a:extLst>
          </p:cNvPr>
          <p:cNvGrpSpPr/>
          <p:nvPr/>
        </p:nvGrpSpPr>
        <p:grpSpPr>
          <a:xfrm>
            <a:off x="1073666" y="4909557"/>
            <a:ext cx="10620493" cy="646331"/>
            <a:chOff x="2596715" y="3304050"/>
            <a:chExt cx="3945223" cy="646331"/>
          </a:xfrm>
        </p:grpSpPr>
        <p:sp>
          <p:nvSpPr>
            <p:cNvPr id="9" name="文本框 3">
              <a:extLst>
                <a:ext uri="{FF2B5EF4-FFF2-40B4-BE49-F238E27FC236}">
                  <a16:creationId xmlns="" xmlns:a16="http://schemas.microsoft.com/office/drawing/2014/main" id="{B3CF3D67-FCBD-4771-A10C-9F9FBB983F6A}"/>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endParaRPr lang="zh-CN" altLang="en-US" sz="3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0" name="文本框 42">
              <a:extLst>
                <a:ext uri="{FF2B5EF4-FFF2-40B4-BE49-F238E27FC236}">
                  <a16:creationId xmlns="" xmlns:a16="http://schemas.microsoft.com/office/drawing/2014/main" id="{2D6DAD8B-DC34-4638-B84E-6811A41AABF0}"/>
                </a:ext>
              </a:extLst>
            </p:cNvPr>
            <p:cNvSpPr txBox="1"/>
            <p:nvPr/>
          </p:nvSpPr>
          <p:spPr>
            <a:xfrm>
              <a:off x="2596715" y="3304050"/>
              <a:ext cx="3945223" cy="646331"/>
            </a:xfrm>
            <a:prstGeom prst="rect">
              <a:avLst/>
            </a:prstGeom>
            <a:noFill/>
          </p:spPr>
          <p:txBody>
            <a:bodyPr wrap="square" rtlCol="0">
              <a:spAutoFit/>
            </a:bodyPr>
            <a:lstStyle/>
            <a:p>
              <a:pPr algn="ctr"/>
              <a:r>
                <a:rPr lang="en-US" altLang="zh-CN" sz="3600" b="1">
                  <a:solidFill>
                    <a:srgbClr val="FF3300"/>
                  </a:solidFill>
                  <a:latin typeface="Tahoma" panose="020B0604030504040204" pitchFamily="34" charset="0"/>
                  <a:ea typeface="Tahoma" panose="020B0604030504040204" pitchFamily="34" charset="0"/>
                  <a:cs typeface="Tahoma" panose="020B0604030504040204" pitchFamily="34" charset="0"/>
                  <a:sym typeface="+mn-lt"/>
                </a:rPr>
                <a:t>Bước 2: Chuyển mẫu số thành kí hiệu %</a:t>
              </a:r>
            </a:p>
          </p:txBody>
        </p:sp>
      </p:grpSp>
    </p:spTree>
    <p:extLst>
      <p:ext uri="{BB962C8B-B14F-4D97-AF65-F5344CB8AC3E}">
        <p14:creationId xmlns:p14="http://schemas.microsoft.com/office/powerpoint/2010/main" val="348248666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2">
            <a:extLst>
              <a:ext uri="{FF2B5EF4-FFF2-40B4-BE49-F238E27FC236}">
                <a16:creationId xmlns="" xmlns:a16="http://schemas.microsoft.com/office/drawing/2014/main" id="{C4B323E5-48D9-4AF0-A1F0-830C0CF0BFB9}"/>
              </a:ext>
            </a:extLst>
          </p:cNvPr>
          <p:cNvGrpSpPr/>
          <p:nvPr/>
        </p:nvGrpSpPr>
        <p:grpSpPr>
          <a:xfrm>
            <a:off x="2382775" y="2137444"/>
            <a:ext cx="7585948" cy="1323439"/>
            <a:chOff x="2538591" y="1678449"/>
            <a:chExt cx="3945223" cy="1323439"/>
          </a:xfrm>
        </p:grpSpPr>
        <p:sp>
          <p:nvSpPr>
            <p:cNvPr id="8" name="文本框 3">
              <a:extLst>
                <a:ext uri="{FF2B5EF4-FFF2-40B4-BE49-F238E27FC236}">
                  <a16:creationId xmlns="" xmlns:a16="http://schemas.microsoft.com/office/drawing/2014/main" id="{09460B6B-2E9E-435E-A6C7-27E9AD9B25C6}"/>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THANK YOU!</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 xmlns:a16="http://schemas.microsoft.com/office/drawing/2014/main" id="{BF3B8795-B81B-4FBE-95AC-1E8BAA69ED62}"/>
                </a:ext>
              </a:extLst>
            </p:cNvPr>
            <p:cNvSpPr txBox="1"/>
            <p:nvPr/>
          </p:nvSpPr>
          <p:spPr>
            <a:xfrm>
              <a:off x="2538591" y="1678449"/>
              <a:ext cx="3945223" cy="1323439"/>
            </a:xfrm>
            <a:prstGeom prst="rect">
              <a:avLst/>
            </a:prstGeom>
            <a:noFill/>
          </p:spPr>
          <p:txBody>
            <a:bodyPr wrap="square" rtlCol="0">
              <a:spAutoFit/>
            </a:bodyPr>
            <a:lstStyle/>
            <a:p>
              <a:r>
                <a:rPr lang="en-US" altLang="zh-CN" sz="4000" b="1" dirty="0" err="1"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Chuẩn</a:t>
              </a:r>
              <a:r>
                <a:rPr lang="en-US" altLang="zh-CN" sz="4000" b="1" dirty="0"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4000" b="1" dirty="0" err="1"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bị</a:t>
              </a:r>
              <a:r>
                <a:rPr lang="en-US" altLang="zh-CN" sz="4000" b="1" dirty="0"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4000" b="1" dirty="0" err="1"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bài</a:t>
              </a:r>
              <a:r>
                <a:rPr lang="en-US" altLang="zh-CN" sz="4000" b="1" dirty="0"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4000" b="1" dirty="0" err="1"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Sau</a:t>
              </a:r>
              <a:r>
                <a:rPr lang="en-US" altLang="zh-CN" sz="4000" b="1" dirty="0"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4000" b="1" dirty="0" err="1"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Giải</a:t>
              </a:r>
              <a:r>
                <a:rPr lang="en-US" altLang="zh-CN" sz="4000" b="1" dirty="0"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4000" b="1" dirty="0" err="1"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toán</a:t>
              </a:r>
              <a:r>
                <a:rPr lang="en-US" altLang="zh-CN" sz="4000" b="1" dirty="0"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4000" b="1" dirty="0" err="1"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về</a:t>
              </a:r>
              <a:r>
                <a:rPr lang="en-US" altLang="zh-CN" sz="4000" b="1" dirty="0"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4000" b="1" dirty="0" err="1"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tỉ</a:t>
              </a:r>
              <a:r>
                <a:rPr lang="en-US" altLang="zh-CN" sz="4000" b="1" dirty="0"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4000" b="1" dirty="0" err="1"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số</a:t>
              </a:r>
              <a:r>
                <a:rPr lang="en-US" altLang="zh-CN" sz="4000" b="1" dirty="0"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4000" b="1" dirty="0" err="1"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phần</a:t>
              </a:r>
              <a:r>
                <a:rPr lang="en-US" altLang="zh-CN" sz="4000" b="1" dirty="0"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4000" b="1" dirty="0" err="1"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trăm</a:t>
              </a:r>
              <a:r>
                <a:rPr lang="en-US" altLang="zh-CN" sz="4000" b="1" dirty="0"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 (</a:t>
              </a:r>
              <a:r>
                <a:rPr lang="en-US" altLang="zh-CN" sz="4000" b="1" dirty="0" err="1"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trang</a:t>
              </a:r>
              <a:r>
                <a:rPr lang="en-US" altLang="zh-CN" sz="4000" b="1" dirty="0" smtClean="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rPr>
                <a:t> 75).</a:t>
              </a:r>
              <a:endParaRPr lang="en-US" altLang="zh-CN" sz="4000" b="1" dirty="0">
                <a:solidFill>
                  <a:srgbClr val="07443C"/>
                </a:solidFill>
                <a:latin typeface="Times New Roman" panose="02020603050405020304" pitchFamily="18" charset="0"/>
                <a:ea typeface="Tahoma" panose="020B0604030504040204" pitchFamily="34" charset="0"/>
                <a:cs typeface="Times New Roman" panose="02020603050405020304" pitchFamily="18" charset="0"/>
                <a:sym typeface="+mn-lt"/>
              </a:endParaRPr>
            </a:p>
          </p:txBody>
        </p:sp>
      </p:grpSp>
    </p:spTree>
    <p:extLst>
      <p:ext uri="{BB962C8B-B14F-4D97-AF65-F5344CB8AC3E}">
        <p14:creationId xmlns:p14="http://schemas.microsoft.com/office/powerpoint/2010/main" val="1549355190"/>
      </p:ext>
    </p:extLst>
  </p:cSld>
  <p:clrMapOvr>
    <a:masterClrMapping/>
  </p:clrMapOvr>
  <p:transition>
    <p:rand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 xmlns:a16="http://schemas.microsoft.com/office/drawing/2014/main" id="{128CC4CF-29AC-4A75-8FD5-BD5B54C70075}"/>
              </a:ext>
            </a:extLst>
          </p:cNvPr>
          <p:cNvPicPr>
            <a:picLocks noChangeAspect="1"/>
          </p:cNvPicPr>
          <p:nvPr/>
        </p:nvPicPr>
        <p:blipFill>
          <a:blip r:embed="rId3"/>
          <a:stretch>
            <a:fillRect/>
          </a:stretch>
        </p:blipFill>
        <p:spPr>
          <a:xfrm>
            <a:off x="0" y="36119"/>
            <a:ext cx="12153675" cy="6858000"/>
          </a:xfrm>
          <a:prstGeom prst="rect">
            <a:avLst/>
          </a:prstGeom>
        </p:spPr>
      </p:pic>
      <p:pic>
        <p:nvPicPr>
          <p:cNvPr id="2" name="Picture 12" descr="C:\Users\ADMIN\Desktop\Nong trai\dep-of-vector-farm-animals (5).jpg">
            <a:extLst>
              <a:ext uri="{FF2B5EF4-FFF2-40B4-BE49-F238E27FC236}">
                <a16:creationId xmlns="" xmlns:a16="http://schemas.microsoft.com/office/drawing/2014/main" id="{BBC251AF-5460-4454-B425-EEC500016DA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4730618" y="2819134"/>
            <a:ext cx="1620580" cy="17055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C:\Users\ADMIN\Desktop\Nong trai\bauernhof-gegenstände-43016029 (2).jpg">
            <a:extLst>
              <a:ext uri="{FF2B5EF4-FFF2-40B4-BE49-F238E27FC236}">
                <a16:creationId xmlns="" xmlns:a16="http://schemas.microsoft.com/office/drawing/2014/main" id="{D4531A3C-1A09-4CB0-BDEE-452929427C8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318826" y="4078915"/>
            <a:ext cx="2994876" cy="52453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C:\Users\ADMIN\Desktop\Nong trai\58fefc29c5857 (3).png">
            <a:extLst>
              <a:ext uri="{FF2B5EF4-FFF2-40B4-BE49-F238E27FC236}">
                <a16:creationId xmlns="" xmlns:a16="http://schemas.microsoft.com/office/drawing/2014/main" id="{687D26BB-005E-4AA3-A402-F1E2836533E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1439144" y="4106911"/>
            <a:ext cx="825761" cy="58567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C:\Users\ADMIN\Desktop\Nong trai\58fefc29c5857 (3).png">
            <a:extLst>
              <a:ext uri="{FF2B5EF4-FFF2-40B4-BE49-F238E27FC236}">
                <a16:creationId xmlns="" xmlns:a16="http://schemas.microsoft.com/office/drawing/2014/main" id="{F81F7D69-1603-4D38-BFC2-4322AEF58775}"/>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575289" y="4129659"/>
            <a:ext cx="1066800" cy="7322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C:\Users\ADMIN\Desktop\Nong trai\472224296 (4).jpg">
            <a:extLst>
              <a:ext uri="{FF2B5EF4-FFF2-40B4-BE49-F238E27FC236}">
                <a16:creationId xmlns="" xmlns:a16="http://schemas.microsoft.com/office/drawing/2014/main" id="{6006ED08-C483-4AFC-9EAC-3B6EE48115B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483101" y="18300"/>
            <a:ext cx="1150600" cy="11669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1" descr="C:\Users\ADMIN\Desktop\Nong trai\472224296 (5).jpg">
            <a:extLst>
              <a:ext uri="{FF2B5EF4-FFF2-40B4-BE49-F238E27FC236}">
                <a16:creationId xmlns="" xmlns:a16="http://schemas.microsoft.com/office/drawing/2014/main" id="{A391C975-C55F-42D9-AEA0-FA9A294EC6DF}"/>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4034" y="36119"/>
            <a:ext cx="1225025" cy="11897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C:\Users\ADMIN\Desktop\Nong trai\58fefc29c5857 (2).png">
            <a:extLst>
              <a:ext uri="{FF2B5EF4-FFF2-40B4-BE49-F238E27FC236}">
                <a16:creationId xmlns="" xmlns:a16="http://schemas.microsoft.com/office/drawing/2014/main" id="{07A666B0-70E6-4884-A6BF-0CBDBDCD238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79408" y="4467617"/>
            <a:ext cx="1472082" cy="5016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Users\ADMIN\Desktop\Nong trai\dep-of-vector-farm-animals (2).jpg">
            <a:extLst>
              <a:ext uri="{FF2B5EF4-FFF2-40B4-BE49-F238E27FC236}">
                <a16:creationId xmlns="" xmlns:a16="http://schemas.microsoft.com/office/drawing/2014/main" id="{BBC06C3A-9943-4D4B-AB5D-D67A1351748D}"/>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882033" y="6188384"/>
            <a:ext cx="765275" cy="6696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C:\Users\ADMIN\Desktop\Nong trai\dep-of-vector-farm-animals (3).jpg">
            <a:extLst>
              <a:ext uri="{FF2B5EF4-FFF2-40B4-BE49-F238E27FC236}">
                <a16:creationId xmlns="" xmlns:a16="http://schemas.microsoft.com/office/drawing/2014/main" id="{BE375904-74ED-48BF-A062-32941C89DB4C}"/>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0989958" y="3896586"/>
            <a:ext cx="1425571" cy="9511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9" descr="C:\Users\ADMIN\Desktop\Nong trai\472224296 (3).jpg">
            <a:extLst>
              <a:ext uri="{FF2B5EF4-FFF2-40B4-BE49-F238E27FC236}">
                <a16:creationId xmlns="" xmlns:a16="http://schemas.microsoft.com/office/drawing/2014/main" id="{9DCD370B-1870-4EA2-B2D1-A6F893FF25A7}"/>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884219" y="-27751"/>
            <a:ext cx="1250813" cy="12076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C:\Users\ADMIN\Desktop\Nong trai\dep-of-vector-farm-animals (3).jpg">
            <a:extLst>
              <a:ext uri="{FF2B5EF4-FFF2-40B4-BE49-F238E27FC236}">
                <a16:creationId xmlns="" xmlns:a16="http://schemas.microsoft.com/office/drawing/2014/main" id="{ADC68D56-516E-47E0-A8DA-0A5DCDD4BDE0}"/>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162541" y="3584695"/>
            <a:ext cx="1481647" cy="11435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Nong trai\700_FO32939240_64b4071403327ba8edebdced5b1262a0.jpg">
            <a:extLst>
              <a:ext uri="{FF2B5EF4-FFF2-40B4-BE49-F238E27FC236}">
                <a16:creationId xmlns="" xmlns:a16="http://schemas.microsoft.com/office/drawing/2014/main" id="{7B288204-960A-439F-A5C7-749C75CC1ABC}"/>
              </a:ext>
            </a:extLst>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8992206" y="3671900"/>
            <a:ext cx="2305050" cy="233845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3" descr="C:\Users\ADMIN\Desktop\Tai nguyen thiet ke tro choi\Bảng gỗ\1.jpg">
            <a:hlinkClick r:id="rId27" action="ppaction://hlinksldjump"/>
            <a:extLst>
              <a:ext uri="{FF2B5EF4-FFF2-40B4-BE49-F238E27FC236}">
                <a16:creationId xmlns="" xmlns:a16="http://schemas.microsoft.com/office/drawing/2014/main" id="{B3800C94-69BA-46A7-8A6E-44014108B633}"/>
              </a:ext>
            </a:extLst>
          </p:cNvPr>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39719" y="1173534"/>
            <a:ext cx="1309603" cy="13383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Users\ADMIN\Desktop\Tai nguyen thiet ke tro choi\Bảng gỗ\2.jpg">
            <a:hlinkClick r:id="rId30" action="ppaction://hlinksldjump"/>
            <a:extLst>
              <a:ext uri="{FF2B5EF4-FFF2-40B4-BE49-F238E27FC236}">
                <a16:creationId xmlns="" xmlns:a16="http://schemas.microsoft.com/office/drawing/2014/main" id="{02534117-654F-4973-8B3F-292332497BE4}"/>
              </a:ext>
            </a:extLst>
          </p:cNvPr>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530714" y="1100985"/>
            <a:ext cx="1234401" cy="132179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Users\ADMIN\Desktop\Tai nguyen thiet ke tro choi\Bảng gỗ\3.jpg">
            <a:hlinkClick r:id="rId33" action="ppaction://hlinksldjump"/>
            <a:extLst>
              <a:ext uri="{FF2B5EF4-FFF2-40B4-BE49-F238E27FC236}">
                <a16:creationId xmlns="" xmlns:a16="http://schemas.microsoft.com/office/drawing/2014/main" id="{8ABDF180-77E2-4251-A839-58326FC52537}"/>
              </a:ext>
            </a:extLst>
          </p:cNvPr>
          <p:cNvPicPr>
            <a:picLocks noChangeAspect="1" noChangeArrowheads="1"/>
          </p:cNvPicPr>
          <p:nvPr/>
        </p:nvPicPr>
        <p:blipFill>
          <a:blip r:embed="rId34">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936770" y="1104219"/>
            <a:ext cx="1249899" cy="1338388"/>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a:hlinkClick r:id="rId36" action="ppaction://hlinksldjump"/>
            <a:extLst>
              <a:ext uri="{FF2B5EF4-FFF2-40B4-BE49-F238E27FC236}">
                <a16:creationId xmlns="" xmlns:a16="http://schemas.microsoft.com/office/drawing/2014/main" id="{7C26B1DB-FE32-4288-B800-864EE7460483}"/>
              </a:ext>
            </a:extLst>
          </p:cNvPr>
          <p:cNvSpPr/>
          <p:nvPr/>
        </p:nvSpPr>
        <p:spPr>
          <a:xfrm>
            <a:off x="8254731" y="108816"/>
            <a:ext cx="1386226" cy="731705"/>
          </a:xfrm>
          <a:prstGeom prst="round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z="1400" b="1">
                <a:solidFill>
                  <a:srgbClr val="FF0000"/>
                </a:solidFill>
                <a:latin typeface="Times New Roman" pitchFamily="18" charset="0"/>
                <a:cs typeface="Times New Roman" pitchFamily="18" charset="0"/>
              </a:rPr>
              <a:t>KIẾN THỨC MỚI</a:t>
            </a:r>
          </a:p>
        </p:txBody>
      </p:sp>
      <p:pic>
        <p:nvPicPr>
          <p:cNvPr id="4" name="Picture 15" descr="C:\Users\ADMIN\Desktop\Nong trai\bauernhof-gegenstände-43016029 (2).jpg">
            <a:extLst>
              <a:ext uri="{FF2B5EF4-FFF2-40B4-BE49-F238E27FC236}">
                <a16:creationId xmlns="" xmlns:a16="http://schemas.microsoft.com/office/drawing/2014/main" id="{9CC81A4A-4DD7-4F83-960B-B873400F880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8520" y="4439295"/>
            <a:ext cx="4889472" cy="14660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1" descr="C:\Users\ADMIN\Desktop\Nong trai\dep-of-vector-farm-animals (4).jpg">
            <a:extLst>
              <a:ext uri="{FF2B5EF4-FFF2-40B4-BE49-F238E27FC236}">
                <a16:creationId xmlns="" xmlns:a16="http://schemas.microsoft.com/office/drawing/2014/main" id="{8644C2B4-C6D4-4C33-8738-86BA4A5DE6E3}"/>
              </a:ext>
            </a:extLst>
          </p:cNvPr>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24977">
            <a:off x="145150" y="4614137"/>
            <a:ext cx="2510260" cy="2221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7063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3"/>
                                        </p:tgtEl>
                                        <p:attrNameLst>
                                          <p:attrName>r</p:attrName>
                                        </p:attrNameLst>
                                      </p:cBhvr>
                                    </p:animRot>
                                    <p:animRot by="-240000">
                                      <p:cBhvr>
                                        <p:cTn id="7" dur="400" fill="hold">
                                          <p:stCondLst>
                                            <p:cond delay="400"/>
                                          </p:stCondLst>
                                        </p:cTn>
                                        <p:tgtEl>
                                          <p:spTgt spid="13"/>
                                        </p:tgtEl>
                                        <p:attrNameLst>
                                          <p:attrName>r</p:attrName>
                                        </p:attrNameLst>
                                      </p:cBhvr>
                                    </p:animRot>
                                    <p:animRot by="240000">
                                      <p:cBhvr>
                                        <p:cTn id="8" dur="400" fill="hold">
                                          <p:stCondLst>
                                            <p:cond delay="800"/>
                                          </p:stCondLst>
                                        </p:cTn>
                                        <p:tgtEl>
                                          <p:spTgt spid="13"/>
                                        </p:tgtEl>
                                        <p:attrNameLst>
                                          <p:attrName>r</p:attrName>
                                        </p:attrNameLst>
                                      </p:cBhvr>
                                    </p:animRot>
                                    <p:animRot by="-240000">
                                      <p:cBhvr>
                                        <p:cTn id="9" dur="400" fill="hold">
                                          <p:stCondLst>
                                            <p:cond delay="1200"/>
                                          </p:stCondLst>
                                        </p:cTn>
                                        <p:tgtEl>
                                          <p:spTgt spid="13"/>
                                        </p:tgtEl>
                                        <p:attrNameLst>
                                          <p:attrName>r</p:attrName>
                                        </p:attrNameLst>
                                      </p:cBhvr>
                                    </p:animRot>
                                    <p:animRot by="120000">
                                      <p:cBhvr>
                                        <p:cTn id="10" dur="400" fill="hold">
                                          <p:stCondLst>
                                            <p:cond delay="16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32" presetClass="emph" presetSubtype="0" repeatCount="indefinite" fill="hold" nodeType="withEffect">
                                  <p:stCondLst>
                                    <p:cond delay="0"/>
                                  </p:stCondLst>
                                  <p:childTnLst>
                                    <p:animRot by="120000">
                                      <p:cBhvr>
                                        <p:cTn id="19" dur="400" fill="hold">
                                          <p:stCondLst>
                                            <p:cond delay="0"/>
                                          </p:stCondLst>
                                        </p:cTn>
                                        <p:tgtEl>
                                          <p:spTgt spid="9"/>
                                        </p:tgtEl>
                                        <p:attrNameLst>
                                          <p:attrName>r</p:attrName>
                                        </p:attrNameLst>
                                      </p:cBhvr>
                                    </p:animRot>
                                    <p:animRot by="-240000">
                                      <p:cBhvr>
                                        <p:cTn id="20" dur="800" fill="hold">
                                          <p:stCondLst>
                                            <p:cond delay="800"/>
                                          </p:stCondLst>
                                        </p:cTn>
                                        <p:tgtEl>
                                          <p:spTgt spid="9"/>
                                        </p:tgtEl>
                                        <p:attrNameLst>
                                          <p:attrName>r</p:attrName>
                                        </p:attrNameLst>
                                      </p:cBhvr>
                                    </p:animRot>
                                    <p:animRot by="240000">
                                      <p:cBhvr>
                                        <p:cTn id="21" dur="800" fill="hold">
                                          <p:stCondLst>
                                            <p:cond delay="1600"/>
                                          </p:stCondLst>
                                        </p:cTn>
                                        <p:tgtEl>
                                          <p:spTgt spid="9"/>
                                        </p:tgtEl>
                                        <p:attrNameLst>
                                          <p:attrName>r</p:attrName>
                                        </p:attrNameLst>
                                      </p:cBhvr>
                                    </p:animRot>
                                    <p:animRot by="-240000">
                                      <p:cBhvr>
                                        <p:cTn id="22" dur="800" fill="hold">
                                          <p:stCondLst>
                                            <p:cond delay="2400"/>
                                          </p:stCondLst>
                                        </p:cTn>
                                        <p:tgtEl>
                                          <p:spTgt spid="9"/>
                                        </p:tgtEl>
                                        <p:attrNameLst>
                                          <p:attrName>r</p:attrName>
                                        </p:attrNameLst>
                                      </p:cBhvr>
                                    </p:animRot>
                                    <p:animRot by="120000">
                                      <p:cBhvr>
                                        <p:cTn id="23" dur="800" fill="hold">
                                          <p:stCondLst>
                                            <p:cond delay="3200"/>
                                          </p:stCondLst>
                                        </p:cTn>
                                        <p:tgtEl>
                                          <p:spTgt spid="9"/>
                                        </p:tgtEl>
                                        <p:attrNameLst>
                                          <p:attrName>r</p:attrName>
                                        </p:attrNameLst>
                                      </p:cBhvr>
                                    </p:animRot>
                                  </p:childTnLst>
                                </p:cTn>
                              </p:par>
                              <p:par>
                                <p:cTn id="24" presetID="32" presetClass="emph" presetSubtype="0" repeatCount="indefinite" fill="hold" nodeType="withEffect">
                                  <p:stCondLst>
                                    <p:cond delay="0"/>
                                  </p:stCondLst>
                                  <p:childTnLst>
                                    <p:animRot by="120000">
                                      <p:cBhvr>
                                        <p:cTn id="25" dur="300" fill="hold">
                                          <p:stCondLst>
                                            <p:cond delay="0"/>
                                          </p:stCondLst>
                                        </p:cTn>
                                        <p:tgtEl>
                                          <p:spTgt spid="8"/>
                                        </p:tgtEl>
                                        <p:attrNameLst>
                                          <p:attrName>r</p:attrName>
                                        </p:attrNameLst>
                                      </p:cBhvr>
                                    </p:animRot>
                                    <p:animRot by="-240000">
                                      <p:cBhvr>
                                        <p:cTn id="26" dur="600" fill="hold">
                                          <p:stCondLst>
                                            <p:cond delay="600"/>
                                          </p:stCondLst>
                                        </p:cTn>
                                        <p:tgtEl>
                                          <p:spTgt spid="8"/>
                                        </p:tgtEl>
                                        <p:attrNameLst>
                                          <p:attrName>r</p:attrName>
                                        </p:attrNameLst>
                                      </p:cBhvr>
                                    </p:animRot>
                                    <p:animRot by="240000">
                                      <p:cBhvr>
                                        <p:cTn id="27" dur="600" fill="hold">
                                          <p:stCondLst>
                                            <p:cond delay="1200"/>
                                          </p:stCondLst>
                                        </p:cTn>
                                        <p:tgtEl>
                                          <p:spTgt spid="8"/>
                                        </p:tgtEl>
                                        <p:attrNameLst>
                                          <p:attrName>r</p:attrName>
                                        </p:attrNameLst>
                                      </p:cBhvr>
                                    </p:animRot>
                                    <p:animRot by="-240000">
                                      <p:cBhvr>
                                        <p:cTn id="28" dur="600" fill="hold">
                                          <p:stCondLst>
                                            <p:cond delay="1800"/>
                                          </p:stCondLst>
                                        </p:cTn>
                                        <p:tgtEl>
                                          <p:spTgt spid="8"/>
                                        </p:tgtEl>
                                        <p:attrNameLst>
                                          <p:attrName>r</p:attrName>
                                        </p:attrNameLst>
                                      </p:cBhvr>
                                    </p:animRot>
                                    <p:animRot by="120000">
                                      <p:cBhvr>
                                        <p:cTn id="29" dur="600" fill="hold">
                                          <p:stCondLst>
                                            <p:cond delay="2400"/>
                                          </p:stCondLst>
                                        </p:cTn>
                                        <p:tgtEl>
                                          <p:spTgt spid="8"/>
                                        </p:tgtEl>
                                        <p:attrNameLst>
                                          <p:attrName>r</p:attrName>
                                        </p:attrNameLst>
                                      </p:cBhvr>
                                    </p:animRot>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4" restart="whenNotActive" fill="hold" evtFilter="cancelBubble" nodeType="interactiveSeq">
                <p:stCondLst>
                  <p:cond evt="onClick" delay="0">
                    <p:tgtEl>
                      <p:spTgt spid="11"/>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32" presetClass="emph" presetSubtype="0" repeatCount="indefinite" fill="hold" nodeType="withEffect">
                                  <p:stCondLst>
                                    <p:cond delay="0"/>
                                  </p:stCondLst>
                                  <p:childTnLst>
                                    <p:animRot by="120000">
                                      <p:cBhvr>
                                        <p:cTn id="40" dur="500" fill="hold">
                                          <p:stCondLst>
                                            <p:cond delay="0"/>
                                          </p:stCondLst>
                                        </p:cTn>
                                        <p:tgtEl>
                                          <p:spTgt spid="12"/>
                                        </p:tgtEl>
                                        <p:attrNameLst>
                                          <p:attrName>r</p:attrName>
                                        </p:attrNameLst>
                                      </p:cBhvr>
                                    </p:animRot>
                                    <p:animRot by="-240000">
                                      <p:cBhvr>
                                        <p:cTn id="41" dur="1000" fill="hold">
                                          <p:stCondLst>
                                            <p:cond delay="1000"/>
                                          </p:stCondLst>
                                        </p:cTn>
                                        <p:tgtEl>
                                          <p:spTgt spid="12"/>
                                        </p:tgtEl>
                                        <p:attrNameLst>
                                          <p:attrName>r</p:attrName>
                                        </p:attrNameLst>
                                      </p:cBhvr>
                                    </p:animRot>
                                    <p:animRot by="240000">
                                      <p:cBhvr>
                                        <p:cTn id="42" dur="1000" fill="hold">
                                          <p:stCondLst>
                                            <p:cond delay="2000"/>
                                          </p:stCondLst>
                                        </p:cTn>
                                        <p:tgtEl>
                                          <p:spTgt spid="12"/>
                                        </p:tgtEl>
                                        <p:attrNameLst>
                                          <p:attrName>r</p:attrName>
                                        </p:attrNameLst>
                                      </p:cBhvr>
                                    </p:animRot>
                                    <p:animRot by="-240000">
                                      <p:cBhvr>
                                        <p:cTn id="43" dur="1000" fill="hold">
                                          <p:stCondLst>
                                            <p:cond delay="3000"/>
                                          </p:stCondLst>
                                        </p:cTn>
                                        <p:tgtEl>
                                          <p:spTgt spid="12"/>
                                        </p:tgtEl>
                                        <p:attrNameLst>
                                          <p:attrName>r</p:attrName>
                                        </p:attrNameLst>
                                      </p:cBhvr>
                                    </p:animRot>
                                    <p:animRot by="120000">
                                      <p:cBhvr>
                                        <p:cTn id="44" dur="1000" fill="hold">
                                          <p:stCondLst>
                                            <p:cond delay="4000"/>
                                          </p:stCondLst>
                                        </p:cTn>
                                        <p:tgtEl>
                                          <p:spTgt spid="12"/>
                                        </p:tgtEl>
                                        <p:attrNameLst>
                                          <p:attrName>r</p:attrName>
                                        </p:attrNameLst>
                                      </p:cBhvr>
                                    </p:animRot>
                                  </p:childTnLst>
                                </p:cTn>
                              </p:par>
                              <p:par>
                                <p:cTn id="45" presetID="1" presetClass="exit" presetSubtype="0" fill="hold" nodeType="withEffect">
                                  <p:stCondLst>
                                    <p:cond delay="0"/>
                                  </p:stCondLst>
                                  <p:childTnLst>
                                    <p:set>
                                      <p:cBhvr>
                                        <p:cTn id="46" dur="1" fill="hold">
                                          <p:stCondLst>
                                            <p:cond delay="0"/>
                                          </p:stCondLst>
                                        </p:cTn>
                                        <p:tgtEl>
                                          <p:spTgt spid="11"/>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9" restart="whenNotActive" fill="hold" evtFilter="cancelBubble" nodeType="interactiveSeq">
                <p:stCondLst>
                  <p:cond evt="onClick" delay="0">
                    <p:tgtEl>
                      <p:spTgt spid="16"/>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par>
                                <p:cTn id="54" presetID="32" presetClass="emph" presetSubtype="0" repeatCount="indefinite" fill="hold" nodeType="withEffect">
                                  <p:stCondLst>
                                    <p:cond delay="0"/>
                                  </p:stCondLst>
                                  <p:childTnLst>
                                    <p:animRot by="120000">
                                      <p:cBhvr>
                                        <p:cTn id="55" dur="200" fill="hold">
                                          <p:stCondLst>
                                            <p:cond delay="0"/>
                                          </p:stCondLst>
                                        </p:cTn>
                                        <p:tgtEl>
                                          <p:spTgt spid="15"/>
                                        </p:tgtEl>
                                        <p:attrNameLst>
                                          <p:attrName>r</p:attrName>
                                        </p:attrNameLst>
                                      </p:cBhvr>
                                    </p:animRot>
                                    <p:animRot by="-240000">
                                      <p:cBhvr>
                                        <p:cTn id="56" dur="400" fill="hold">
                                          <p:stCondLst>
                                            <p:cond delay="400"/>
                                          </p:stCondLst>
                                        </p:cTn>
                                        <p:tgtEl>
                                          <p:spTgt spid="15"/>
                                        </p:tgtEl>
                                        <p:attrNameLst>
                                          <p:attrName>r</p:attrName>
                                        </p:attrNameLst>
                                      </p:cBhvr>
                                    </p:animRot>
                                    <p:animRot by="240000">
                                      <p:cBhvr>
                                        <p:cTn id="57" dur="400" fill="hold">
                                          <p:stCondLst>
                                            <p:cond delay="800"/>
                                          </p:stCondLst>
                                        </p:cTn>
                                        <p:tgtEl>
                                          <p:spTgt spid="15"/>
                                        </p:tgtEl>
                                        <p:attrNameLst>
                                          <p:attrName>r</p:attrName>
                                        </p:attrNameLst>
                                      </p:cBhvr>
                                    </p:animRot>
                                    <p:animRot by="-240000">
                                      <p:cBhvr>
                                        <p:cTn id="58" dur="400" fill="hold">
                                          <p:stCondLst>
                                            <p:cond delay="1200"/>
                                          </p:stCondLst>
                                        </p:cTn>
                                        <p:tgtEl>
                                          <p:spTgt spid="15"/>
                                        </p:tgtEl>
                                        <p:attrNameLst>
                                          <p:attrName>r</p:attrName>
                                        </p:attrNameLst>
                                      </p:cBhvr>
                                    </p:animRot>
                                    <p:animRot by="120000">
                                      <p:cBhvr>
                                        <p:cTn id="59" dur="400" fill="hold">
                                          <p:stCondLst>
                                            <p:cond delay="1600"/>
                                          </p:stCondLst>
                                        </p:cTn>
                                        <p:tgtEl>
                                          <p:spTgt spid="15"/>
                                        </p:tgtEl>
                                        <p:attrNameLst>
                                          <p:attrName>r</p:attrName>
                                        </p:attrNameLst>
                                      </p:cBhvr>
                                    </p:animRot>
                                  </p:childTnLst>
                                </p:cTn>
                              </p:par>
                              <p:par>
                                <p:cTn id="60"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61" dur="35000" fill="hold"/>
                                        <p:tgtEl>
                                          <p:spTgt spid="15"/>
                                        </p:tgtEl>
                                        <p:attrNameLst>
                                          <p:attrName>ppt_x</p:attrName>
                                          <p:attrName>ppt_y</p:attrName>
                                        </p:attrNameLst>
                                      </p:cBhvr>
                                      <p:rCtr x="-60556" y="2407"/>
                                    </p:animMotion>
                                  </p:childTnLst>
                                </p:cTn>
                              </p:par>
                              <p:par>
                                <p:cTn id="62" presetID="1"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childTnLst>
                                </p:cTn>
                              </p:par>
                              <p:par>
                                <p:cTn id="64" presetID="32" presetClass="emph" presetSubtype="0" repeatCount="indefinite" fill="hold" nodeType="withEffect">
                                  <p:stCondLst>
                                    <p:cond delay="0"/>
                                  </p:stCondLst>
                                  <p:childTnLst>
                                    <p:animRot by="120000">
                                      <p:cBhvr>
                                        <p:cTn id="65" dur="200" fill="hold">
                                          <p:stCondLst>
                                            <p:cond delay="0"/>
                                          </p:stCondLst>
                                        </p:cTn>
                                        <p:tgtEl>
                                          <p:spTgt spid="17"/>
                                        </p:tgtEl>
                                        <p:attrNameLst>
                                          <p:attrName>r</p:attrName>
                                        </p:attrNameLst>
                                      </p:cBhvr>
                                    </p:animRot>
                                    <p:animRot by="-240000">
                                      <p:cBhvr>
                                        <p:cTn id="66" dur="400" fill="hold">
                                          <p:stCondLst>
                                            <p:cond delay="400"/>
                                          </p:stCondLst>
                                        </p:cTn>
                                        <p:tgtEl>
                                          <p:spTgt spid="17"/>
                                        </p:tgtEl>
                                        <p:attrNameLst>
                                          <p:attrName>r</p:attrName>
                                        </p:attrNameLst>
                                      </p:cBhvr>
                                    </p:animRot>
                                    <p:animRot by="240000">
                                      <p:cBhvr>
                                        <p:cTn id="67" dur="400" fill="hold">
                                          <p:stCondLst>
                                            <p:cond delay="800"/>
                                          </p:stCondLst>
                                        </p:cTn>
                                        <p:tgtEl>
                                          <p:spTgt spid="17"/>
                                        </p:tgtEl>
                                        <p:attrNameLst>
                                          <p:attrName>r</p:attrName>
                                        </p:attrNameLst>
                                      </p:cBhvr>
                                    </p:animRot>
                                    <p:animRot by="-240000">
                                      <p:cBhvr>
                                        <p:cTn id="68" dur="400" fill="hold">
                                          <p:stCondLst>
                                            <p:cond delay="1200"/>
                                          </p:stCondLst>
                                        </p:cTn>
                                        <p:tgtEl>
                                          <p:spTgt spid="17"/>
                                        </p:tgtEl>
                                        <p:attrNameLst>
                                          <p:attrName>r</p:attrName>
                                        </p:attrNameLst>
                                      </p:cBhvr>
                                    </p:animRot>
                                    <p:animRot by="120000">
                                      <p:cBhvr>
                                        <p:cTn id="69" dur="400" fill="hold">
                                          <p:stCondLst>
                                            <p:cond delay="1600"/>
                                          </p:stCondLst>
                                        </p:cTn>
                                        <p:tgtEl>
                                          <p:spTgt spid="17"/>
                                        </p:tgtEl>
                                        <p:attrNameLst>
                                          <p:attrName>r</p:attrName>
                                        </p:attrNameLst>
                                      </p:cBhvr>
                                    </p:animRot>
                                  </p:childTnLst>
                                </p:cTn>
                              </p:par>
                              <p:par>
                                <p:cTn id="70" presetID="35" presetClass="path" presetSubtype="0" repeatCount="indefinite" accel="50000" decel="50000" fill="hold" nodeType="withEffect">
                                  <p:stCondLst>
                                    <p:cond delay="0"/>
                                  </p:stCondLst>
                                  <p:childTnLst>
                                    <p:animMotion origin="layout" path="M -1.38889E-6 -1.11214E-7 L 1.1908 -0.01483 " pathEditMode="relative" rAng="0" ptsTypes="AA">
                                      <p:cBhvr>
                                        <p:cTn id="71" dur="32000" fill="hold"/>
                                        <p:tgtEl>
                                          <p:spTgt spid="17"/>
                                        </p:tgtEl>
                                        <p:attrNameLst>
                                          <p:attrName>ppt_x</p:attrName>
                                          <p:attrName>ppt_y</p:attrName>
                                        </p:attrNameLst>
                                      </p:cBhvr>
                                      <p:rCtr x="59531" y="-741"/>
                                    </p:animMotion>
                                  </p:childTnLst>
                                </p:cTn>
                              </p:par>
                              <p:par>
                                <p:cTn id="72" presetID="1" presetClass="exit" presetSubtype="0" fill="hold" nodeType="withEffect">
                                  <p:stCondLst>
                                    <p:cond delay="0"/>
                                  </p:stCondLst>
                                  <p:childTnLst>
                                    <p:set>
                                      <p:cBhvr>
                                        <p:cTn id="73" dur="1" fill="hold">
                                          <p:stCondLst>
                                            <p:cond delay="0"/>
                                          </p:stCondLst>
                                        </p:cTn>
                                        <p:tgtEl>
                                          <p:spTgt spid="16"/>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 xmlns:a16="http://schemas.microsoft.com/office/drawing/2014/main" id="{7E23F054-3B97-4F4C-85E9-CFDCA6AD783B}"/>
              </a:ext>
            </a:extLst>
          </p:cNvPr>
          <p:cNvGrpSpPr/>
          <p:nvPr/>
        </p:nvGrpSpPr>
        <p:grpSpPr>
          <a:xfrm>
            <a:off x="188844" y="762000"/>
            <a:ext cx="5679109" cy="1368588"/>
            <a:chOff x="188844" y="762000"/>
            <a:chExt cx="5679109" cy="1368588"/>
          </a:xfrm>
        </p:grpSpPr>
        <p:sp>
          <p:nvSpPr>
            <p:cNvPr id="3" name="Rounded Rectangle 2">
              <a:extLst>
                <a:ext uri="{FF2B5EF4-FFF2-40B4-BE49-F238E27FC236}">
                  <a16:creationId xmlns="" xmlns:a16="http://schemas.microsoft.com/office/drawing/2014/main" id="{60481D31-EAB7-407C-BBCF-425318A860B5}"/>
                </a:ext>
              </a:extLst>
            </p:cNvPr>
            <p:cNvSpPr/>
            <p:nvPr/>
          </p:nvSpPr>
          <p:spPr>
            <a:xfrm>
              <a:off x="305353" y="762000"/>
              <a:ext cx="5562600"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D5D149E9-9451-429C-BF81-43CA5E9D2F89}"/>
                    </a:ext>
                  </a:extLst>
                </p:cNvPr>
                <p:cNvSpPr txBox="1"/>
                <p:nvPr/>
              </p:nvSpPr>
              <p:spPr>
                <a:xfrm>
                  <a:off x="188844" y="793619"/>
                  <a:ext cx="5549901" cy="133696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4" name="TextBox 3">
                  <a:extLst>
                    <a:ext uri="{FF2B5EF4-FFF2-40B4-BE49-F238E27FC236}">
                      <a16:creationId xmlns:a16="http://schemas.microsoft.com/office/drawing/2014/main" id="{D5D149E9-9451-429C-BF81-43CA5E9D2F89}"/>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 xmlns:a16="http://schemas.microsoft.com/office/drawing/2014/main"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11" name="Group 10">
            <a:extLst>
              <a:ext uri="{FF2B5EF4-FFF2-40B4-BE49-F238E27FC236}">
                <a16:creationId xmlns="" xmlns:a16="http://schemas.microsoft.com/office/drawing/2014/main" id="{D554003A-2EF3-4E08-A1CE-D2133AC5AD12}"/>
              </a:ext>
            </a:extLst>
          </p:cNvPr>
          <p:cNvGrpSpPr/>
          <p:nvPr/>
        </p:nvGrpSpPr>
        <p:grpSpPr>
          <a:xfrm>
            <a:off x="5549348" y="3756691"/>
            <a:ext cx="5679109" cy="1368588"/>
            <a:chOff x="188844" y="762000"/>
            <a:chExt cx="5679109" cy="1368588"/>
          </a:xfrm>
          <a:solidFill>
            <a:schemeClr val="accent2">
              <a:lumMod val="10000"/>
              <a:lumOff val="90000"/>
            </a:schemeClr>
          </a:solidFill>
        </p:grpSpPr>
        <p:sp>
          <p:nvSpPr>
            <p:cNvPr id="12" name="Rounded Rectangle 2">
              <a:extLst>
                <a:ext uri="{FF2B5EF4-FFF2-40B4-BE49-F238E27FC236}">
                  <a16:creationId xmlns="" xmlns:a16="http://schemas.microsoft.com/office/drawing/2014/main" id="{E21B8356-0A0E-4227-9B78-699231C57F52}"/>
                </a:ext>
              </a:extLst>
            </p:cNvPr>
            <p:cNvSpPr/>
            <p:nvPr/>
          </p:nvSpPr>
          <p:spPr>
            <a:xfrm>
              <a:off x="305353" y="762000"/>
              <a:ext cx="5562600" cy="1066800"/>
            </a:xfrm>
            <a:prstGeom prst="roundRect">
              <a:avLst/>
            </a:prstGeom>
            <a:grp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 xmlns:a16="http://schemas.microsoft.com/office/drawing/2014/main" id="{8640BCB5-2E4B-4EF8-95E4-AE49449EE13D}"/>
                    </a:ext>
                  </a:extLst>
                </p:cNvPr>
                <p:cNvSpPr txBox="1"/>
                <p:nvPr/>
              </p:nvSpPr>
              <p:spPr>
                <a:xfrm>
                  <a:off x="188844" y="793619"/>
                  <a:ext cx="5549901" cy="1336969"/>
                </a:xfrm>
                <a:prstGeom prst="rect">
                  <a:avLst/>
                </a:prstGeom>
                <a:grp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num>
                          <m:den>
                            <m:r>
                              <a:rPr lang="en-US" sz="3200" b="0" i="1" smtClean="0">
                                <a:latin typeface="Cambria Math" panose="02040503050406030204" pitchFamily="18" charset="0"/>
                                <a:cs typeface="Times New Roman" pitchFamily="18" charset="0"/>
                              </a:rPr>
                              <m:t>25</m:t>
                            </m:r>
                          </m:den>
                        </m:f>
                        <m:r>
                          <a:rPr lang="en-US" sz="3200" b="0" i="1" smtClean="0">
                            <a:latin typeface="Cambria Math" panose="02040503050406030204" pitchFamily="18" charset="0"/>
                            <a:cs typeface="Times New Roman" pitchFamily="18" charset="0"/>
                          </a:rPr>
                          <m:t>=</m:t>
                        </m:r>
                        <m:f>
                          <m:fPr>
                            <m:ctrlPr>
                              <a:rPr lang="en-US" sz="3200" b="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12</m:t>
                            </m:r>
                          </m:num>
                          <m:den>
                            <m:r>
                              <a:rPr lang="en-US" sz="3200" b="0" i="1" smtClean="0">
                                <a:latin typeface="Cambria Math" panose="02040503050406030204" pitchFamily="18" charset="0"/>
                                <a:cs typeface="Times New Roman" pitchFamily="18" charset="0"/>
                              </a:rPr>
                              <m:t>100</m:t>
                            </m:r>
                          </m:den>
                        </m:f>
                      </m:oMath>
                    </m:oMathPara>
                  </a14:m>
                  <a:endParaRPr lang="en-US" sz="3200">
                    <a:latin typeface="Times New Roman" pitchFamily="18" charset="0"/>
                    <a:cs typeface="Times New Roman" pitchFamily="18" charset="0"/>
                  </a:endParaRPr>
                </a:p>
                <a:p>
                  <a:endParaRPr lang="en-US"/>
                </a:p>
              </p:txBody>
            </p:sp>
          </mc:Choice>
          <mc:Fallback xmlns="">
            <p:sp>
              <p:nvSpPr>
                <p:cNvPr id="13" name="TextBox 12">
                  <a:extLst>
                    <a:ext uri="{FF2B5EF4-FFF2-40B4-BE49-F238E27FC236}">
                      <a16:creationId xmlns:a16="http://schemas.microsoft.com/office/drawing/2014/main" id="{8640BCB5-2E4B-4EF8-95E4-AE49449EE13D}"/>
                    </a:ext>
                  </a:extLst>
                </p:cNvPr>
                <p:cNvSpPr txBox="1">
                  <a:spLocks noRot="1" noChangeAspect="1" noMove="1" noResize="1" noEditPoints="1" noAdjustHandles="1" noChangeArrowheads="1" noChangeShapeType="1" noTextEdit="1"/>
                </p:cNvSpPr>
                <p:nvPr/>
              </p:nvSpPr>
              <p:spPr>
                <a:xfrm>
                  <a:off x="188844" y="793619"/>
                  <a:ext cx="5549901" cy="1336969"/>
                </a:xfrm>
                <a:prstGeom prst="rect">
                  <a:avLst/>
                </a:prstGeom>
                <a:blipFill>
                  <a:blip r:embed="rId9"/>
                  <a:stretch>
                    <a:fillRect/>
                  </a:stretch>
                </a:blipFill>
                <a:ln>
                  <a:noFill/>
                </a:ln>
              </p:spPr>
              <p:txBody>
                <a:bodyPr/>
                <a:lstStyle/>
                <a:p>
                  <a:r>
                    <a:rPr lang="en-US">
                      <a:noFill/>
                    </a:rPr>
                    <a:t> </a:t>
                  </a:r>
                </a:p>
              </p:txBody>
            </p:sp>
          </mc:Fallback>
        </mc:AlternateContent>
      </p:grpSp>
    </p:spTree>
    <p:extLst>
      <p:ext uri="{BB962C8B-B14F-4D97-AF65-F5344CB8AC3E}">
        <p14:creationId xmlns:p14="http://schemas.microsoft.com/office/powerpoint/2010/main" val="34351080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 xmlns:a16="http://schemas.microsoft.com/office/drawing/2014/main" id="{F8629EFC-743B-46C1-B968-2937F744E57F}"/>
              </a:ext>
            </a:extLst>
          </p:cNvPr>
          <p:cNvGrpSpPr/>
          <p:nvPr/>
        </p:nvGrpSpPr>
        <p:grpSpPr>
          <a:xfrm>
            <a:off x="305352" y="762000"/>
            <a:ext cx="9947007" cy="1402802"/>
            <a:chOff x="305352" y="762000"/>
            <a:chExt cx="9947007" cy="1402802"/>
          </a:xfrm>
        </p:grpSpPr>
        <p:sp>
          <p:nvSpPr>
            <p:cNvPr id="3" name="Rounded Rectangle 2">
              <a:extLst>
                <a:ext uri="{FF2B5EF4-FFF2-40B4-BE49-F238E27FC236}">
                  <a16:creationId xmlns="" xmlns:a16="http://schemas.microsoft.com/office/drawing/2014/main" id="{60481D31-EAB7-407C-BBCF-425318A860B5}"/>
                </a:ext>
              </a:extLst>
            </p:cNvPr>
            <p:cNvSpPr/>
            <p:nvPr/>
          </p:nvSpPr>
          <p:spPr>
            <a:xfrm>
              <a:off x="305352" y="762000"/>
              <a:ext cx="9863883" cy="106680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 xmlns:a16="http://schemas.microsoft.com/office/drawing/2014/main" id="{D5D149E9-9451-429C-BF81-43CA5E9D2F89}"/>
                </a:ext>
              </a:extLst>
            </p:cNvPr>
            <p:cNvSpPr txBox="1"/>
            <p:nvPr/>
          </p:nvSpPr>
          <p:spPr>
            <a:xfrm>
              <a:off x="401176" y="810585"/>
              <a:ext cx="9851183" cy="1354217"/>
            </a:xfrm>
            <a:prstGeom prst="rect">
              <a:avLst/>
            </a:prstGeom>
            <a:noFill/>
          </p:spPr>
          <p:txBody>
            <a:bodyPr wrap="square" rtlCol="0">
              <a:spAutoFit/>
            </a:bodyPr>
            <a:lstStyle/>
            <a:p>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5C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48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17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Tìm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học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lớp</a:t>
              </a:r>
              <a:r>
                <a:rPr lang="en-US" sz="3200" dirty="0">
                  <a:latin typeface="Times New Roman" pitchFamily="18" charset="0"/>
                  <a:cs typeface="Times New Roman" pitchFamily="18" charset="0"/>
                </a:rPr>
                <a:t>. </a:t>
              </a:r>
            </a:p>
            <a:p>
              <a:endParaRPr lang="en-US" dirty="0"/>
            </a:p>
          </p:txBody>
        </p:sp>
      </p:grpSp>
      <p:pic>
        <p:nvPicPr>
          <p:cNvPr id="7" name="Picture 6">
            <a:extLst>
              <a:ext uri="{FF2B5EF4-FFF2-40B4-BE49-F238E27FC236}">
                <a16:creationId xmlns="" xmlns:a16="http://schemas.microsoft.com/office/drawing/2014/main" id="{0F72BC6C-4B68-4A77-A16D-52DBFB38D6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grpSp>
        <p:nvGrpSpPr>
          <p:cNvPr id="8" name="Group 7">
            <a:extLst>
              <a:ext uri="{FF2B5EF4-FFF2-40B4-BE49-F238E27FC236}">
                <a16:creationId xmlns="" xmlns:a16="http://schemas.microsoft.com/office/drawing/2014/main" id="{332CA518-6B5B-4095-AFFD-946A8CD32095}"/>
              </a:ext>
            </a:extLst>
          </p:cNvPr>
          <p:cNvGrpSpPr/>
          <p:nvPr/>
        </p:nvGrpSpPr>
        <p:grpSpPr>
          <a:xfrm>
            <a:off x="5541735" y="3429000"/>
            <a:ext cx="5410200" cy="1295400"/>
            <a:chOff x="5541735" y="3429000"/>
            <a:chExt cx="5410200" cy="1295400"/>
          </a:xfrm>
          <a:solidFill>
            <a:schemeClr val="accent2">
              <a:lumMod val="10000"/>
              <a:lumOff val="90000"/>
            </a:schemeClr>
          </a:solidFill>
        </p:grpSpPr>
        <p:sp>
          <p:nvSpPr>
            <p:cNvPr id="5" name="Rounded Rectangle 4">
              <a:extLst>
                <a:ext uri="{FF2B5EF4-FFF2-40B4-BE49-F238E27FC236}">
                  <a16:creationId xmlns="" xmlns:a16="http://schemas.microsoft.com/office/drawing/2014/main" id="{02991DC3-0969-4D4D-918B-5A664AAE55C4}"/>
                </a:ext>
              </a:extLst>
            </p:cNvPr>
            <p:cNvSpPr/>
            <p:nvPr/>
          </p:nvSpPr>
          <p:spPr>
            <a:xfrm>
              <a:off x="5541735" y="3429000"/>
              <a:ext cx="5410200" cy="1295400"/>
            </a:xfrm>
            <a:prstGeom prst="roundRect">
              <a:avLst/>
            </a:prstGeom>
            <a:grp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a:extLst>
                    <a:ext uri="{FF2B5EF4-FFF2-40B4-BE49-F238E27FC236}">
                      <a16:creationId xmlns="" xmlns:a16="http://schemas.microsoft.com/office/drawing/2014/main" id="{9D715F1F-AE2E-4286-9068-D98BD7E585C7}"/>
                    </a:ext>
                  </a:extLst>
                </p:cNvPr>
                <p:cNvSpPr txBox="1"/>
                <p:nvPr/>
              </p:nvSpPr>
              <p:spPr>
                <a:xfrm>
                  <a:off x="6289881" y="3567938"/>
                  <a:ext cx="4341174" cy="1017523"/>
                </a:xfrm>
                <a:prstGeom prst="rect">
                  <a:avLst/>
                </a:prstGeom>
                <a:grp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17</m:t>
                            </m:r>
                          </m:num>
                          <m:den>
                            <m:r>
                              <a:rPr lang="en-US" sz="3200" b="0" i="1" smtClean="0">
                                <a:latin typeface="Cambria Math" panose="02040503050406030204" pitchFamily="18" charset="0"/>
                                <a:cs typeface="Times New Roman" pitchFamily="18" charset="0"/>
                              </a:rPr>
                              <m:t>48</m:t>
                            </m:r>
                          </m:den>
                        </m:f>
                      </m:oMath>
                    </m:oMathPara>
                  </a14:m>
                  <a:endParaRPr lang="en-US" dirty="0"/>
                </a:p>
              </p:txBody>
            </p:sp>
          </mc:Choice>
          <mc:Fallback xmlns="">
            <p:sp>
              <p:nvSpPr>
                <p:cNvPr id="10" name="TextBox 9">
                  <a:extLst>
                    <a:ext uri="{FF2B5EF4-FFF2-40B4-BE49-F238E27FC236}">
                      <a16:creationId xmlns:a16="http://schemas.microsoft.com/office/drawing/2014/main" xmlns:a14="http://schemas.microsoft.com/office/drawing/2010/main" xmlns="" id="{9D715F1F-AE2E-4286-9068-D98BD7E585C7}"/>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rotWithShape="0">
                  <a:blip r:embed="rId8"/>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5773455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E82F38DE-9787-4378-AB1E-82B9631EDF6F}"/>
              </a:ext>
            </a:extLst>
          </p:cNvPr>
          <p:cNvPicPr>
            <a:picLocks noChangeAspect="1"/>
          </p:cNvPicPr>
          <p:nvPr/>
        </p:nvPicPr>
        <p:blipFill>
          <a:blip r:embed="rId3"/>
          <a:stretch>
            <a:fillRect/>
          </a:stretch>
        </p:blipFill>
        <p:spPr>
          <a:xfrm>
            <a:off x="0" y="0"/>
            <a:ext cx="12307660" cy="6858000"/>
          </a:xfrm>
          <a:prstGeom prst="rect">
            <a:avLst/>
          </a:prstGeom>
        </p:spPr>
      </p:pic>
      <p:pic>
        <p:nvPicPr>
          <p:cNvPr id="2" name="Picture 4" descr="C:\Users\ADMIN\Desktop\Tai nguyen thiet ke tro choi\Bảng gỗ\1a.png">
            <a:hlinkClick r:id="rId4" action="ppaction://hlinksldjump"/>
            <a:extLst>
              <a:ext uri="{FF2B5EF4-FFF2-40B4-BE49-F238E27FC236}">
                <a16:creationId xmlns="" xmlns:a16="http://schemas.microsoft.com/office/drawing/2014/main" id="{FEB05738-B1B7-49A4-86F5-7543E86B221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273749" y="238461"/>
            <a:ext cx="1600199" cy="68014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 xmlns:a16="http://schemas.microsoft.com/office/drawing/2014/main" id="{E9F025DC-131B-420C-AC0F-F7DDEFEDD42B}"/>
              </a:ext>
            </a:extLst>
          </p:cNvPr>
          <p:cNvGrpSpPr/>
          <p:nvPr/>
        </p:nvGrpSpPr>
        <p:grpSpPr>
          <a:xfrm>
            <a:off x="305353" y="1001051"/>
            <a:ext cx="11043930" cy="1510823"/>
            <a:chOff x="305353" y="474583"/>
            <a:chExt cx="11043930" cy="1510823"/>
          </a:xfrm>
        </p:grpSpPr>
        <p:sp>
          <p:nvSpPr>
            <p:cNvPr id="3" name="Rounded Rectangle 2">
              <a:extLst>
                <a:ext uri="{FF2B5EF4-FFF2-40B4-BE49-F238E27FC236}">
                  <a16:creationId xmlns="" xmlns:a16="http://schemas.microsoft.com/office/drawing/2014/main" id="{60481D31-EAB7-407C-BBCF-425318A860B5}"/>
                </a:ext>
              </a:extLst>
            </p:cNvPr>
            <p:cNvSpPr/>
            <p:nvPr/>
          </p:nvSpPr>
          <p:spPr>
            <a:xfrm>
              <a:off x="305353" y="474583"/>
              <a:ext cx="10944538" cy="1354217"/>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4" name="TextBox 3">
              <a:extLst>
                <a:ext uri="{FF2B5EF4-FFF2-40B4-BE49-F238E27FC236}">
                  <a16:creationId xmlns="" xmlns:a16="http://schemas.microsoft.com/office/drawing/2014/main" id="{D5D149E9-9451-429C-BF81-43CA5E9D2F89}"/>
                </a:ext>
              </a:extLst>
            </p:cNvPr>
            <p:cNvSpPr txBox="1"/>
            <p:nvPr/>
          </p:nvSpPr>
          <p:spPr>
            <a:xfrm>
              <a:off x="417444" y="631189"/>
              <a:ext cx="10931839" cy="1354217"/>
            </a:xfrm>
            <a:prstGeom prst="rect">
              <a:avLst/>
            </a:prstGeom>
            <a:noFill/>
          </p:spPr>
          <p:txBody>
            <a:bodyPr wrap="square" rtlCol="0">
              <a:spAutoFit/>
            </a:bodyPr>
            <a:lstStyle/>
            <a:p>
              <a:r>
                <a:rPr lang="en-US" sz="3200">
                  <a:latin typeface="Times New Roman" pitchFamily="18" charset="0"/>
                  <a:cs typeface="Times New Roman" pitchFamily="18" charset="0"/>
                </a:rPr>
                <a:t>Hùng có 100 viên bi, trong đó có 30 viên bi màu xanh. Tỉ số của số viên bi màu xanh và số viên bi mà Hùng có là:</a:t>
              </a:r>
            </a:p>
            <a:p>
              <a:endParaRPr lang="en-US"/>
            </a:p>
          </p:txBody>
        </p:sp>
      </p:grpSp>
      <p:grpSp>
        <p:nvGrpSpPr>
          <p:cNvPr id="8" name="Group 7">
            <a:extLst>
              <a:ext uri="{FF2B5EF4-FFF2-40B4-BE49-F238E27FC236}">
                <a16:creationId xmlns="" xmlns:a16="http://schemas.microsoft.com/office/drawing/2014/main" id="{5925CA64-F6ED-4A83-9337-9B8480113491}"/>
              </a:ext>
            </a:extLst>
          </p:cNvPr>
          <p:cNvGrpSpPr/>
          <p:nvPr/>
        </p:nvGrpSpPr>
        <p:grpSpPr>
          <a:xfrm>
            <a:off x="5541735" y="3964707"/>
            <a:ext cx="5410200" cy="1295400"/>
            <a:chOff x="5541735" y="3429000"/>
            <a:chExt cx="5410200" cy="1295400"/>
          </a:xfrm>
        </p:grpSpPr>
        <p:sp>
          <p:nvSpPr>
            <p:cNvPr id="5" name="Rounded Rectangle 4">
              <a:extLst>
                <a:ext uri="{FF2B5EF4-FFF2-40B4-BE49-F238E27FC236}">
                  <a16:creationId xmlns="" xmlns:a16="http://schemas.microsoft.com/office/drawing/2014/main" id="{02991DC3-0969-4D4D-918B-5A664AAE55C4}"/>
                </a:ext>
              </a:extLst>
            </p:cNvPr>
            <p:cNvSpPr/>
            <p:nvPr/>
          </p:nvSpPr>
          <p:spPr>
            <a:xfrm>
              <a:off x="5541735" y="3429000"/>
              <a:ext cx="5410200" cy="1295400"/>
            </a:xfrm>
            <a:prstGeom prst="roundRect">
              <a:avLst/>
            </a:prstGeom>
            <a:solidFill>
              <a:schemeClr val="accent2">
                <a:lumMod val="10000"/>
                <a:lumOff val="9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 xmlns:a16="http://schemas.microsoft.com/office/drawing/2014/main" id="{1EFD3822-B707-4B74-97CA-18CDB723DBA4}"/>
                    </a:ext>
                  </a:extLst>
                </p:cNvPr>
                <p:cNvSpPr txBox="1"/>
                <p:nvPr/>
              </p:nvSpPr>
              <p:spPr>
                <a:xfrm>
                  <a:off x="6289881" y="3567938"/>
                  <a:ext cx="4341174"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cs typeface="Times New Roman" pitchFamily="18" charset="0"/>
                              </a:rPr>
                            </m:ctrlPr>
                          </m:fPr>
                          <m:num>
                            <m:r>
                              <a:rPr lang="en-US" sz="3200" b="0" i="1" smtClean="0">
                                <a:latin typeface="Cambria Math" panose="02040503050406030204" pitchFamily="18" charset="0"/>
                                <a:cs typeface="Times New Roman" pitchFamily="18" charset="0"/>
                              </a:rPr>
                              <m:t>3</m:t>
                            </m:r>
                            <m:r>
                              <a:rPr lang="en-US" sz="3200" i="1">
                                <a:latin typeface="Cambria Math" panose="02040503050406030204" pitchFamily="18" charset="0"/>
                                <a:cs typeface="Times New Roman" pitchFamily="18" charset="0"/>
                              </a:rPr>
                              <m:t>0</m:t>
                            </m:r>
                          </m:num>
                          <m:den>
                            <m:r>
                              <a:rPr lang="en-US" sz="3200" i="1">
                                <a:latin typeface="Cambria Math" panose="02040503050406030204" pitchFamily="18" charset="0"/>
                                <a:cs typeface="Times New Roman" pitchFamily="18" charset="0"/>
                              </a:rPr>
                              <m:t>100</m:t>
                            </m:r>
                          </m:den>
                        </m:f>
                      </m:oMath>
                    </m:oMathPara>
                  </a14:m>
                  <a:endParaRPr lang="en-US"/>
                </a:p>
              </p:txBody>
            </p:sp>
          </mc:Choice>
          <mc:Fallback xmlns="">
            <p:sp>
              <p:nvSpPr>
                <p:cNvPr id="6" name="TextBox 5">
                  <a:extLst>
                    <a:ext uri="{FF2B5EF4-FFF2-40B4-BE49-F238E27FC236}">
                      <a16:creationId xmlns:a16="http://schemas.microsoft.com/office/drawing/2014/main" id="{1EFD3822-B707-4B74-97CA-18CDB723DBA4}"/>
                    </a:ext>
                  </a:extLst>
                </p:cNvPr>
                <p:cNvSpPr txBox="1">
                  <a:spLocks noRot="1" noChangeAspect="1" noMove="1" noResize="1" noEditPoints="1" noAdjustHandles="1" noChangeArrowheads="1" noChangeShapeType="1" noTextEdit="1"/>
                </p:cNvSpPr>
                <p:nvPr/>
              </p:nvSpPr>
              <p:spPr>
                <a:xfrm>
                  <a:off x="6289881" y="3567938"/>
                  <a:ext cx="4341174" cy="1017523"/>
                </a:xfrm>
                <a:prstGeom prst="rect">
                  <a:avLst/>
                </a:prstGeom>
                <a:blipFill>
                  <a:blip r:embed="rId7"/>
                  <a:stretch>
                    <a:fillRect/>
                  </a:stretch>
                </a:blipFill>
              </p:spPr>
              <p:txBody>
                <a:bodyPr/>
                <a:lstStyle/>
                <a:p>
                  <a:r>
                    <a:rPr lang="en-US">
                      <a:noFill/>
                    </a:rPr>
                    <a:t> </a:t>
                  </a:r>
                </a:p>
              </p:txBody>
            </p:sp>
          </mc:Fallback>
        </mc:AlternateContent>
      </p:grpSp>
      <p:pic>
        <p:nvPicPr>
          <p:cNvPr id="7" name="Picture 6">
            <a:extLst>
              <a:ext uri="{FF2B5EF4-FFF2-40B4-BE49-F238E27FC236}">
                <a16:creationId xmlns="" xmlns:a16="http://schemas.microsoft.com/office/drawing/2014/main" id="{0F72BC6C-4B68-4A77-A16D-52DBFB38D6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7444" y="4514491"/>
            <a:ext cx="3048000" cy="2100001"/>
          </a:xfrm>
          <a:prstGeom prst="rect">
            <a:avLst/>
          </a:prstGeom>
        </p:spPr>
      </p:pic>
    </p:spTree>
    <p:extLst>
      <p:ext uri="{BB962C8B-B14F-4D97-AF65-F5344CB8AC3E}">
        <p14:creationId xmlns:p14="http://schemas.microsoft.com/office/powerpoint/2010/main" val="30711639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_Candy_Wind - 青空">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123678" y="6127729"/>
            <a:ext cx="609600" cy="609600"/>
          </a:xfrm>
          <a:prstGeom prst="rect">
            <a:avLst/>
          </a:prstGeom>
        </p:spPr>
      </p:pic>
      <p:sp>
        <p:nvSpPr>
          <p:cNvPr id="9" name="文本框 36"/>
          <p:cNvSpPr txBox="1">
            <a:spLocks noChangeArrowheads="1"/>
          </p:cNvSpPr>
          <p:nvPr/>
        </p:nvSpPr>
        <p:spPr bwMode="auto">
          <a:xfrm>
            <a:off x="4424221" y="4369899"/>
            <a:ext cx="35235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9pPr>
          </a:lstStyle>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Sách giáo khoa </a:t>
            </a:r>
          </a:p>
          <a:p>
            <a:pPr algn="ctr">
              <a:spcBef>
                <a:spcPct val="0"/>
              </a:spcBef>
              <a:buFontTx/>
              <a:buNone/>
            </a:pPr>
            <a:r>
              <a:rPr lang="en-US" altLang="zh-CN" sz="2000">
                <a:solidFill>
                  <a:schemeClr val="tx2"/>
                </a:solidFill>
                <a:latin typeface="Arial" panose="020B0604020202020204" pitchFamily="34" charset="0"/>
                <a:ea typeface="微软雅黑" panose="020B0503020204020204" pitchFamily="34" charset="-122"/>
                <a:cs typeface="Arial" panose="020B0604020202020204" pitchFamily="34" charset="0"/>
              </a:rPr>
              <a:t>trang 73, 74</a:t>
            </a:r>
            <a:endParaRPr lang="zh-CN" altLang="en-US" sz="2000" dirty="0">
              <a:solidFill>
                <a:schemeClr val="tx2"/>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3" name="组合 2">
            <a:extLst>
              <a:ext uri="{FF2B5EF4-FFF2-40B4-BE49-F238E27FC236}">
                <a16:creationId xmlns="" xmlns:a16="http://schemas.microsoft.com/office/drawing/2014/main" id="{0423035F-63B8-46D4-9386-FD9D1AF90F35}"/>
              </a:ext>
            </a:extLst>
          </p:cNvPr>
          <p:cNvGrpSpPr/>
          <p:nvPr/>
        </p:nvGrpSpPr>
        <p:grpSpPr>
          <a:xfrm>
            <a:off x="2382777" y="2137445"/>
            <a:ext cx="7585949" cy="1015663"/>
            <a:chOff x="2538591" y="1678450"/>
            <a:chExt cx="3945225" cy="1015663"/>
          </a:xfrm>
        </p:grpSpPr>
        <p:sp>
          <p:nvSpPr>
            <p:cNvPr id="14" name="文本框 3">
              <a:extLst>
                <a:ext uri="{FF2B5EF4-FFF2-40B4-BE49-F238E27FC236}">
                  <a16:creationId xmlns="" xmlns:a16="http://schemas.microsoft.com/office/drawing/2014/main" id="{69BC0F8C-2348-4453-B5DF-7F68B6EFE34E}"/>
                </a:ext>
              </a:extLst>
            </p:cNvPr>
            <p:cNvSpPr txBox="1"/>
            <p:nvPr/>
          </p:nvSpPr>
          <p:spPr>
            <a:xfrm>
              <a:off x="2538591" y="1678450"/>
              <a:ext cx="3945223" cy="1015663"/>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TỈ SỐ PHẦN TRĂM</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5" name="文本框 42">
              <a:extLst>
                <a:ext uri="{FF2B5EF4-FFF2-40B4-BE49-F238E27FC236}">
                  <a16:creationId xmlns="" xmlns:a16="http://schemas.microsoft.com/office/drawing/2014/main" id="{657E0F61-00ED-45F4-A544-C50BB3F7A855}"/>
                </a:ext>
              </a:extLst>
            </p:cNvPr>
            <p:cNvSpPr txBox="1"/>
            <p:nvPr/>
          </p:nvSpPr>
          <p:spPr>
            <a:xfrm>
              <a:off x="2538593" y="1678450"/>
              <a:ext cx="3945223" cy="1015663"/>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TỈ SỐ PHẦN TRĂM</a:t>
              </a:r>
            </a:p>
          </p:txBody>
        </p:sp>
      </p:grpSp>
    </p:spTree>
    <p:extLst>
      <p:ext uri="{BB962C8B-B14F-4D97-AF65-F5344CB8AC3E}">
        <p14:creationId xmlns:p14="http://schemas.microsoft.com/office/powerpoint/2010/main" val="192793996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148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528819" y="1541840"/>
            <a:ext cx="7765125" cy="1354055"/>
            <a:chOff x="1528819" y="1541840"/>
            <a:chExt cx="7765125" cy="1354055"/>
          </a:xfrm>
        </p:grpSpPr>
        <p:sp>
          <p:nvSpPr>
            <p:cNvPr id="2" name="任意多边形 1"/>
            <p:cNvSpPr/>
            <p:nvPr/>
          </p:nvSpPr>
          <p:spPr bwMode="auto">
            <a:xfrm>
              <a:off x="1528819" y="1557774"/>
              <a:ext cx="7765125" cy="133812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solidFill>
                  <a:srgbClr val="07443C"/>
                </a:solidFill>
              </a:endParaRPr>
            </a:p>
          </p:txBody>
        </p:sp>
        <p:sp>
          <p:nvSpPr>
            <p:cNvPr id="7" name="TextBox 6"/>
            <p:cNvSpPr txBox="1"/>
            <p:nvPr/>
          </p:nvSpPr>
          <p:spPr>
            <a:xfrm>
              <a:off x="1709231" y="1541840"/>
              <a:ext cx="7404299" cy="1233327"/>
            </a:xfrm>
            <a:prstGeom prst="rect">
              <a:avLst/>
            </a:prstGeom>
            <a:noFill/>
          </p:spPr>
          <p:txBody>
            <a:bodyPr wrap="square" lIns="91416" tIns="45708" rIns="91416" bIns="45708" rtlCol="0">
              <a:spAutoFit/>
            </a:bodyPr>
            <a:lstStyle/>
            <a:p>
              <a:pPr>
                <a:lnSpc>
                  <a:spcPct val="130000"/>
                </a:lnSpc>
              </a:pPr>
              <a:r>
                <a:rPr lang="en-US" sz="3000" dirty="0"/>
                <a:t>    </a:t>
              </a:r>
              <a:r>
                <a:rPr lang="en-US" sz="3000" dirty="0" err="1"/>
                <a:t>Hiểu</a:t>
              </a:r>
              <a:r>
                <a:rPr lang="en-US" sz="3000" dirty="0"/>
                <a:t> </a:t>
              </a:r>
              <a:r>
                <a:rPr lang="en-US" sz="3000" dirty="0" err="1"/>
                <a:t>về</a:t>
              </a:r>
              <a:r>
                <a:rPr lang="en-US" sz="3000" dirty="0"/>
                <a:t> </a:t>
              </a:r>
              <a:r>
                <a:rPr lang="en-US" sz="3000" dirty="0" err="1"/>
                <a:t>tỉ</a:t>
              </a:r>
              <a:r>
                <a:rPr lang="en-US" sz="3000" dirty="0"/>
                <a:t> </a:t>
              </a:r>
              <a:r>
                <a:rPr lang="en-US" sz="3000" dirty="0" err="1"/>
                <a:t>số</a:t>
              </a:r>
              <a:r>
                <a:rPr lang="en-US" sz="3000" dirty="0"/>
                <a:t> </a:t>
              </a:r>
              <a:r>
                <a:rPr lang="en-US" sz="3000" dirty="0" err="1"/>
                <a:t>phần</a:t>
              </a:r>
              <a:r>
                <a:rPr lang="en-US" sz="3000" dirty="0"/>
                <a:t> </a:t>
              </a:r>
              <a:r>
                <a:rPr lang="en-US" sz="3000" dirty="0" err="1"/>
                <a:t>trăm</a:t>
              </a:r>
              <a:r>
                <a:rPr lang="en-US" sz="3000" dirty="0"/>
                <a:t>. </a:t>
              </a:r>
              <a:r>
                <a:rPr lang="en-US" sz="3000" dirty="0" err="1"/>
                <a:t>Biết</a:t>
              </a:r>
              <a:r>
                <a:rPr lang="en-US" sz="3000" dirty="0"/>
                <a:t> </a:t>
              </a:r>
              <a:r>
                <a:rPr lang="en-US" sz="3000" dirty="0" err="1"/>
                <a:t>quan</a:t>
              </a:r>
              <a:r>
                <a:rPr lang="en-US" sz="3000" dirty="0"/>
                <a:t> </a:t>
              </a:r>
              <a:r>
                <a:rPr lang="en-US" sz="3000" dirty="0" err="1"/>
                <a:t>hệ</a:t>
              </a:r>
              <a:r>
                <a:rPr lang="en-US" sz="3000" dirty="0"/>
                <a:t> </a:t>
              </a:r>
              <a:r>
                <a:rPr lang="en-US" sz="3000" dirty="0" err="1"/>
                <a:t>giữa</a:t>
              </a:r>
              <a:r>
                <a:rPr lang="en-US" sz="3000" dirty="0"/>
                <a:t> </a:t>
              </a:r>
              <a:r>
                <a:rPr lang="en-US" sz="3000" dirty="0" err="1"/>
                <a:t>tỉ</a:t>
              </a:r>
              <a:r>
                <a:rPr lang="en-US" sz="3000" dirty="0"/>
                <a:t> </a:t>
              </a:r>
              <a:r>
                <a:rPr lang="en-US" sz="3000" dirty="0" err="1"/>
                <a:t>số</a:t>
              </a:r>
              <a:r>
                <a:rPr lang="en-US" sz="3000" dirty="0"/>
                <a:t> </a:t>
              </a:r>
              <a:r>
                <a:rPr lang="en-US" sz="3000" dirty="0" err="1"/>
                <a:t>phần</a:t>
              </a:r>
              <a:r>
                <a:rPr lang="en-US" sz="3000" dirty="0"/>
                <a:t> </a:t>
              </a:r>
              <a:r>
                <a:rPr lang="en-US" sz="3000" dirty="0" err="1"/>
                <a:t>trăm</a:t>
              </a:r>
              <a:r>
                <a:rPr lang="en-US" sz="3000" dirty="0"/>
                <a:t> </a:t>
              </a:r>
              <a:r>
                <a:rPr lang="en-US" sz="3000" dirty="0" err="1"/>
                <a:t>và</a:t>
              </a:r>
              <a:r>
                <a:rPr lang="en-US" sz="3000" dirty="0"/>
                <a:t> </a:t>
              </a:r>
              <a:r>
                <a:rPr lang="en-US" sz="3000" dirty="0" err="1"/>
                <a:t>phân</a:t>
              </a:r>
              <a:r>
                <a:rPr lang="en-US" sz="3000" dirty="0"/>
                <a:t> </a:t>
              </a:r>
              <a:r>
                <a:rPr lang="en-US" sz="3000" dirty="0" err="1"/>
                <a:t>số</a:t>
              </a:r>
              <a:r>
                <a:rPr lang="en-US" sz="3000" dirty="0"/>
                <a:t>.</a:t>
              </a:r>
              <a:endParaRPr lang="zh-CN" altLang="en-US" sz="3000" dirty="0">
                <a:solidFill>
                  <a:schemeClr val="tx1">
                    <a:lumMod val="50000"/>
                    <a:lumOff val="50000"/>
                  </a:schemeClr>
                </a:solidFill>
                <a:latin typeface="微软雅黑" pitchFamily="34" charset="-122"/>
                <a:ea typeface="微软雅黑" pitchFamily="34" charset="-122"/>
              </a:endParaRPr>
            </a:p>
          </p:txBody>
        </p:sp>
      </p:grpSp>
      <p:grpSp>
        <p:nvGrpSpPr>
          <p:cNvPr id="11" name="Group 10"/>
          <p:cNvGrpSpPr/>
          <p:nvPr/>
        </p:nvGrpSpPr>
        <p:grpSpPr>
          <a:xfrm>
            <a:off x="2213439" y="3119220"/>
            <a:ext cx="7765125" cy="1339951"/>
            <a:chOff x="2213439" y="3119220"/>
            <a:chExt cx="7765125" cy="1339951"/>
          </a:xfrm>
        </p:grpSpPr>
        <p:sp>
          <p:nvSpPr>
            <p:cNvPr id="3" name="任意多边形 2"/>
            <p:cNvSpPr/>
            <p:nvPr/>
          </p:nvSpPr>
          <p:spPr bwMode="auto">
            <a:xfrm>
              <a:off x="2213439" y="3119220"/>
              <a:ext cx="7765125" cy="1339951"/>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8" name="TextBox 7"/>
            <p:cNvSpPr txBox="1"/>
            <p:nvPr/>
          </p:nvSpPr>
          <p:spPr>
            <a:xfrm>
              <a:off x="2361796" y="3216906"/>
              <a:ext cx="6941384" cy="1233327"/>
            </a:xfrm>
            <a:prstGeom prst="rect">
              <a:avLst/>
            </a:prstGeom>
            <a:noFill/>
          </p:spPr>
          <p:txBody>
            <a:bodyPr wrap="square" lIns="91416" tIns="45708" rIns="91416" bIns="45708" rtlCol="0">
              <a:spAutoFit/>
            </a:bodyPr>
            <a:lstStyle/>
            <a:p>
              <a:pPr>
                <a:lnSpc>
                  <a:spcPct val="130000"/>
                </a:lnSpc>
              </a:pPr>
              <a:r>
                <a:rPr lang="en-US" sz="3000" dirty="0">
                  <a:solidFill>
                    <a:srgbClr val="07443C"/>
                  </a:solidFill>
                </a:rPr>
                <a:t>   </a:t>
              </a:r>
              <a:r>
                <a:rPr lang="en-US" sz="3000" dirty="0" err="1">
                  <a:solidFill>
                    <a:srgbClr val="07443C"/>
                  </a:solidFill>
                </a:rPr>
                <a:t>Biết</a:t>
              </a:r>
              <a:r>
                <a:rPr lang="en-US" sz="3000" dirty="0">
                  <a:solidFill>
                    <a:srgbClr val="07443C"/>
                  </a:solidFill>
                </a:rPr>
                <a:t> </a:t>
              </a:r>
              <a:r>
                <a:rPr lang="en-US" sz="3000" dirty="0" err="1">
                  <a:solidFill>
                    <a:srgbClr val="07443C"/>
                  </a:solidFill>
                </a:rPr>
                <a:t>xác</a:t>
              </a:r>
              <a:r>
                <a:rPr lang="en-US" sz="3000" dirty="0">
                  <a:solidFill>
                    <a:srgbClr val="07443C"/>
                  </a:solidFill>
                </a:rPr>
                <a:t> </a:t>
              </a:r>
              <a:r>
                <a:rPr lang="en-US" sz="3000" dirty="0" err="1">
                  <a:solidFill>
                    <a:srgbClr val="07443C"/>
                  </a:solidFill>
                </a:rPr>
                <a:t>định</a:t>
              </a:r>
              <a:r>
                <a:rPr lang="en-US" sz="3000" dirty="0">
                  <a:solidFill>
                    <a:srgbClr val="07443C"/>
                  </a:solidFill>
                </a:rPr>
                <a:t> </a:t>
              </a:r>
              <a:r>
                <a:rPr lang="en-US" sz="3000" dirty="0" err="1">
                  <a:solidFill>
                    <a:srgbClr val="07443C"/>
                  </a:solidFill>
                </a:rPr>
                <a:t>các</a:t>
              </a:r>
              <a:r>
                <a:rPr lang="en-US" sz="3000" dirty="0">
                  <a:solidFill>
                    <a:srgbClr val="07443C"/>
                  </a:solidFill>
                </a:rPr>
                <a:t> </a:t>
              </a:r>
              <a:r>
                <a:rPr lang="en-US" sz="3000" dirty="0" err="1">
                  <a:solidFill>
                    <a:srgbClr val="07443C"/>
                  </a:solidFill>
                </a:rPr>
                <a:t>tỉ</a:t>
              </a:r>
              <a:r>
                <a:rPr lang="en-US" sz="3000" dirty="0">
                  <a:solidFill>
                    <a:srgbClr val="07443C"/>
                  </a:solidFill>
                </a:rPr>
                <a:t> </a:t>
              </a:r>
              <a:r>
                <a:rPr lang="en-US" sz="3000" dirty="0" err="1">
                  <a:solidFill>
                    <a:srgbClr val="07443C"/>
                  </a:solidFill>
                </a:rPr>
                <a:t>số</a:t>
              </a:r>
              <a:r>
                <a:rPr lang="en-US" sz="3000" dirty="0">
                  <a:solidFill>
                    <a:srgbClr val="07443C"/>
                  </a:solidFill>
                </a:rPr>
                <a:t> </a:t>
              </a:r>
              <a:r>
                <a:rPr lang="en-US" sz="3000" dirty="0" err="1">
                  <a:solidFill>
                    <a:srgbClr val="07443C"/>
                  </a:solidFill>
                </a:rPr>
                <a:t>dưới</a:t>
              </a:r>
              <a:r>
                <a:rPr lang="en-US" sz="3000" dirty="0">
                  <a:solidFill>
                    <a:srgbClr val="07443C"/>
                  </a:solidFill>
                </a:rPr>
                <a:t> </a:t>
              </a:r>
              <a:r>
                <a:rPr lang="en-US" sz="3000" dirty="0" err="1">
                  <a:solidFill>
                    <a:srgbClr val="07443C"/>
                  </a:solidFill>
                </a:rPr>
                <a:t>dạng</a:t>
              </a:r>
              <a:r>
                <a:rPr lang="en-US" sz="3000" dirty="0">
                  <a:solidFill>
                    <a:srgbClr val="07443C"/>
                  </a:solidFill>
                </a:rPr>
                <a:t> </a:t>
              </a:r>
              <a:r>
                <a:rPr lang="en-US" sz="3000" dirty="0" err="1">
                  <a:solidFill>
                    <a:srgbClr val="07443C"/>
                  </a:solidFill>
                </a:rPr>
                <a:t>tỉ</a:t>
              </a:r>
              <a:r>
                <a:rPr lang="en-US" sz="3000" dirty="0">
                  <a:solidFill>
                    <a:srgbClr val="07443C"/>
                  </a:solidFill>
                </a:rPr>
                <a:t> </a:t>
              </a:r>
              <a:r>
                <a:rPr lang="en-US" sz="3000" dirty="0" err="1">
                  <a:solidFill>
                    <a:srgbClr val="07443C"/>
                  </a:solidFill>
                </a:rPr>
                <a:t>số</a:t>
              </a:r>
              <a:r>
                <a:rPr lang="en-US" sz="3000" dirty="0">
                  <a:solidFill>
                    <a:srgbClr val="07443C"/>
                  </a:solidFill>
                </a:rPr>
                <a:t> </a:t>
              </a:r>
              <a:r>
                <a:rPr lang="en-US" sz="3000" dirty="0" err="1">
                  <a:solidFill>
                    <a:srgbClr val="07443C"/>
                  </a:solidFill>
                </a:rPr>
                <a:t>phần</a:t>
              </a:r>
              <a:r>
                <a:rPr lang="en-US" sz="3000" dirty="0">
                  <a:solidFill>
                    <a:srgbClr val="07443C"/>
                  </a:solidFill>
                </a:rPr>
                <a:t> </a:t>
              </a:r>
              <a:r>
                <a:rPr lang="en-US" sz="3000" dirty="0" err="1">
                  <a:solidFill>
                    <a:srgbClr val="07443C"/>
                  </a:solidFill>
                </a:rPr>
                <a:t>trăm</a:t>
              </a:r>
              <a:r>
                <a:rPr lang="en-US" sz="3000" dirty="0">
                  <a:solidFill>
                    <a:srgbClr val="07443C"/>
                  </a:solidFill>
                </a:rPr>
                <a:t>.</a:t>
              </a:r>
              <a:endParaRPr lang="zh-CN" altLang="en-US" sz="3000" dirty="0">
                <a:solidFill>
                  <a:srgbClr val="07443C"/>
                </a:solidFill>
                <a:latin typeface="微软雅黑" pitchFamily="34" charset="-122"/>
                <a:ea typeface="微软雅黑" pitchFamily="34" charset="-122"/>
              </a:endParaRPr>
            </a:p>
          </p:txBody>
        </p:sp>
      </p:grpSp>
      <p:grpSp>
        <p:nvGrpSpPr>
          <p:cNvPr id="12" name="Group 11"/>
          <p:cNvGrpSpPr/>
          <p:nvPr/>
        </p:nvGrpSpPr>
        <p:grpSpPr>
          <a:xfrm>
            <a:off x="2898059" y="4682495"/>
            <a:ext cx="7765125" cy="1351268"/>
            <a:chOff x="2898059" y="4682495"/>
            <a:chExt cx="7765125" cy="1351268"/>
          </a:xfrm>
        </p:grpSpPr>
        <p:sp>
          <p:nvSpPr>
            <p:cNvPr id="4" name="任意多边形 3"/>
            <p:cNvSpPr/>
            <p:nvPr/>
          </p:nvSpPr>
          <p:spPr bwMode="auto">
            <a:xfrm>
              <a:off x="2898059" y="4682495"/>
              <a:ext cx="7765125" cy="1338119"/>
            </a:xfrm>
            <a:custGeom>
              <a:avLst/>
              <a:gdLst>
                <a:gd name="connsiteX0" fmla="*/ 0 w 5181600"/>
                <a:gd name="connsiteY0" fmla="*/ 121920 h 1219200"/>
                <a:gd name="connsiteX1" fmla="*/ 121920 w 5181600"/>
                <a:gd name="connsiteY1" fmla="*/ 0 h 1219200"/>
                <a:gd name="connsiteX2" fmla="*/ 5059680 w 5181600"/>
                <a:gd name="connsiteY2" fmla="*/ 0 h 1219200"/>
                <a:gd name="connsiteX3" fmla="*/ 5181600 w 5181600"/>
                <a:gd name="connsiteY3" fmla="*/ 121920 h 1219200"/>
                <a:gd name="connsiteX4" fmla="*/ 5181600 w 5181600"/>
                <a:gd name="connsiteY4" fmla="*/ 1097280 h 1219200"/>
                <a:gd name="connsiteX5" fmla="*/ 5059680 w 5181600"/>
                <a:gd name="connsiteY5" fmla="*/ 1219200 h 1219200"/>
                <a:gd name="connsiteX6" fmla="*/ 121920 w 5181600"/>
                <a:gd name="connsiteY6" fmla="*/ 1219200 h 1219200"/>
                <a:gd name="connsiteX7" fmla="*/ 0 w 5181600"/>
                <a:gd name="connsiteY7" fmla="*/ 1097280 h 1219200"/>
                <a:gd name="connsiteX8" fmla="*/ 0 w 5181600"/>
                <a:gd name="connsiteY8" fmla="*/ 12192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1600" h="1219200">
                  <a:moveTo>
                    <a:pt x="0" y="121920"/>
                  </a:moveTo>
                  <a:cubicBezTo>
                    <a:pt x="0" y="54585"/>
                    <a:pt x="54585" y="0"/>
                    <a:pt x="121920" y="0"/>
                  </a:cubicBezTo>
                  <a:lnTo>
                    <a:pt x="5059680" y="0"/>
                  </a:lnTo>
                  <a:cubicBezTo>
                    <a:pt x="5127015" y="0"/>
                    <a:pt x="5181600" y="54585"/>
                    <a:pt x="5181600" y="121920"/>
                  </a:cubicBezTo>
                  <a:lnTo>
                    <a:pt x="5181600" y="1097280"/>
                  </a:lnTo>
                  <a:cubicBezTo>
                    <a:pt x="5181600" y="1164615"/>
                    <a:pt x="5127015" y="1219200"/>
                    <a:pt x="5059680" y="1219200"/>
                  </a:cubicBezTo>
                  <a:lnTo>
                    <a:pt x="121920" y="1219200"/>
                  </a:lnTo>
                  <a:cubicBezTo>
                    <a:pt x="54585" y="1219200"/>
                    <a:pt x="0" y="1164615"/>
                    <a:pt x="0" y="1097280"/>
                  </a:cubicBezTo>
                  <a:lnTo>
                    <a:pt x="0" y="121920"/>
                  </a:lnTo>
                  <a:close/>
                </a:path>
              </a:pathLst>
            </a:custGeom>
            <a:solidFill>
              <a:srgbClr val="E5FFE5"/>
            </a:solidFill>
            <a:ln w="12700">
              <a:solidFill>
                <a:schemeClr val="tx1">
                  <a:lumMod val="65000"/>
                  <a:lumOff val="35000"/>
                </a:schemeClr>
              </a:solidFill>
              <a:prstDash val="sysDot"/>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06612" tIns="306612" rIns="1965105" bIns="306612" spcCol="1270" anchor="ctr"/>
            <a:lstStyle/>
            <a:p>
              <a:pPr defTabSz="3021844">
                <a:lnSpc>
                  <a:spcPct val="90000"/>
                </a:lnSpc>
                <a:spcAft>
                  <a:spcPct val="35000"/>
                </a:spcAft>
                <a:defRPr/>
              </a:pPr>
              <a:endParaRPr lang="zh-CN" altLang="en-US" sz="6798"/>
            </a:p>
          </p:txBody>
        </p:sp>
        <p:sp>
          <p:nvSpPr>
            <p:cNvPr id="9" name="TextBox 8"/>
            <p:cNvSpPr txBox="1"/>
            <p:nvPr/>
          </p:nvSpPr>
          <p:spPr>
            <a:xfrm>
              <a:off x="3024460" y="4741126"/>
              <a:ext cx="7227904" cy="1292637"/>
            </a:xfrm>
            <a:prstGeom prst="rect">
              <a:avLst/>
            </a:prstGeom>
            <a:noFill/>
          </p:spPr>
          <p:txBody>
            <a:bodyPr wrap="square" lIns="91416" tIns="45708" rIns="91416" bIns="45708" rtlCol="0">
              <a:spAutoFit/>
            </a:bodyPr>
            <a:lstStyle/>
            <a:p>
              <a:pPr>
                <a:lnSpc>
                  <a:spcPct val="130000"/>
                </a:lnSpc>
              </a:pPr>
              <a:r>
                <a:rPr lang="en-US" altLang="zh-CN" sz="3000" dirty="0" err="1">
                  <a:solidFill>
                    <a:srgbClr val="07443C"/>
                  </a:solidFill>
                  <a:latin typeface="Tahoma" panose="020B0604030504040204" pitchFamily="34" charset="0"/>
                  <a:ea typeface="微软雅黑" pitchFamily="34" charset="-122"/>
                  <a:cs typeface="Tahoma" panose="020B0604030504040204" pitchFamily="34" charset="0"/>
                </a:rPr>
                <a:t>B</a:t>
              </a:r>
              <a:r>
                <a:rPr lang="en-US" altLang="zh-CN" sz="3000" dirty="0" err="1" smtClean="0">
                  <a:solidFill>
                    <a:srgbClr val="07443C"/>
                  </a:solidFill>
                  <a:latin typeface="Tahoma" panose="020B0604030504040204" pitchFamily="34" charset="0"/>
                  <a:ea typeface="微软雅黑" pitchFamily="34" charset="-122"/>
                  <a:cs typeface="Tahoma" panose="020B0604030504040204" pitchFamily="34" charset="0"/>
                </a:rPr>
                <a:t>iết</a:t>
              </a:r>
              <a:r>
                <a:rPr lang="en-US" altLang="zh-CN" sz="3000" dirty="0" smtClean="0">
                  <a:solidFill>
                    <a:srgbClr val="07443C"/>
                  </a:solidFill>
                  <a:latin typeface="Tahoma" panose="020B0604030504040204" pitchFamily="34" charset="0"/>
                  <a:ea typeface="微软雅黑" pitchFamily="34" charset="-122"/>
                  <a:cs typeface="Tahoma" panose="020B0604030504040204" pitchFamily="34" charset="0"/>
                </a:rPr>
                <a:t> </a:t>
              </a:r>
              <a:r>
                <a:rPr lang="en-US" altLang="zh-CN" sz="3000" dirty="0" err="1">
                  <a:solidFill>
                    <a:srgbClr val="07443C"/>
                  </a:solidFill>
                  <a:latin typeface="Tahoma" panose="020B0604030504040204" pitchFamily="34" charset="0"/>
                  <a:ea typeface="微软雅黑" pitchFamily="34" charset="-122"/>
                  <a:cs typeface="Tahoma" panose="020B0604030504040204" pitchFamily="34" charset="0"/>
                </a:rPr>
                <a:t>vận</a:t>
              </a:r>
              <a:r>
                <a:rPr lang="en-US" altLang="zh-CN" sz="3000" dirty="0">
                  <a:solidFill>
                    <a:srgbClr val="07443C"/>
                  </a:solidFill>
                  <a:latin typeface="Tahoma" panose="020B0604030504040204" pitchFamily="34" charset="0"/>
                  <a:ea typeface="微软雅黑" pitchFamily="34" charset="-122"/>
                  <a:cs typeface="Tahoma" panose="020B0604030504040204" pitchFamily="34" charset="0"/>
                </a:rPr>
                <a:t> </a:t>
              </a:r>
              <a:r>
                <a:rPr lang="en-US" altLang="zh-CN" sz="3000" dirty="0" err="1">
                  <a:solidFill>
                    <a:srgbClr val="07443C"/>
                  </a:solidFill>
                  <a:latin typeface="Tahoma" panose="020B0604030504040204" pitchFamily="34" charset="0"/>
                  <a:ea typeface="微软雅黑" pitchFamily="34" charset="-122"/>
                  <a:cs typeface="Tahoma" panose="020B0604030504040204" pitchFamily="34" charset="0"/>
                </a:rPr>
                <a:t>dụng</a:t>
              </a:r>
              <a:r>
                <a:rPr lang="en-US" altLang="zh-CN" sz="3000" dirty="0">
                  <a:solidFill>
                    <a:srgbClr val="07443C"/>
                  </a:solidFill>
                  <a:latin typeface="Tahoma" panose="020B0604030504040204" pitchFamily="34" charset="0"/>
                  <a:ea typeface="微软雅黑" pitchFamily="34" charset="-122"/>
                  <a:cs typeface="Tahoma" panose="020B0604030504040204" pitchFamily="34" charset="0"/>
                </a:rPr>
                <a:t> </a:t>
              </a:r>
              <a:r>
                <a:rPr lang="en-US" altLang="zh-CN" sz="3000" dirty="0" err="1">
                  <a:solidFill>
                    <a:srgbClr val="07443C"/>
                  </a:solidFill>
                  <a:latin typeface="Tahoma" panose="020B0604030504040204" pitchFamily="34" charset="0"/>
                  <a:ea typeface="微软雅黑" pitchFamily="34" charset="-122"/>
                  <a:cs typeface="Tahoma" panose="020B0604030504040204" pitchFamily="34" charset="0"/>
                </a:rPr>
                <a:t>kiến</a:t>
              </a:r>
              <a:r>
                <a:rPr lang="en-US" altLang="zh-CN" sz="3000" dirty="0">
                  <a:solidFill>
                    <a:srgbClr val="07443C"/>
                  </a:solidFill>
                  <a:latin typeface="Tahoma" panose="020B0604030504040204" pitchFamily="34" charset="0"/>
                  <a:ea typeface="微软雅黑" pitchFamily="34" charset="-122"/>
                  <a:cs typeface="Tahoma" panose="020B0604030504040204" pitchFamily="34" charset="0"/>
                </a:rPr>
                <a:t> </a:t>
              </a:r>
              <a:r>
                <a:rPr lang="en-US" altLang="zh-CN" sz="3000" dirty="0" err="1">
                  <a:solidFill>
                    <a:srgbClr val="07443C"/>
                  </a:solidFill>
                  <a:latin typeface="Tahoma" panose="020B0604030504040204" pitchFamily="34" charset="0"/>
                  <a:ea typeface="微软雅黑" pitchFamily="34" charset="-122"/>
                  <a:cs typeface="Tahoma" panose="020B0604030504040204" pitchFamily="34" charset="0"/>
                </a:rPr>
                <a:t>thức</a:t>
              </a:r>
              <a:r>
                <a:rPr lang="en-US" altLang="zh-CN" sz="3000" dirty="0">
                  <a:solidFill>
                    <a:srgbClr val="07443C"/>
                  </a:solidFill>
                  <a:latin typeface="Tahoma" panose="020B0604030504040204" pitchFamily="34" charset="0"/>
                  <a:ea typeface="微软雅黑" pitchFamily="34" charset="-122"/>
                  <a:cs typeface="Tahoma" panose="020B0604030504040204" pitchFamily="34" charset="0"/>
                </a:rPr>
                <a:t> </a:t>
              </a:r>
              <a:r>
                <a:rPr lang="en-US" altLang="zh-CN" sz="3000" dirty="0" err="1">
                  <a:solidFill>
                    <a:srgbClr val="07443C"/>
                  </a:solidFill>
                  <a:latin typeface="Tahoma" panose="020B0604030504040204" pitchFamily="34" charset="0"/>
                  <a:ea typeface="微软雅黑" pitchFamily="34" charset="-122"/>
                  <a:cs typeface="Tahoma" panose="020B0604030504040204" pitchFamily="34" charset="0"/>
                </a:rPr>
                <a:t>vào</a:t>
              </a:r>
              <a:r>
                <a:rPr lang="en-US" altLang="zh-CN" sz="3000" dirty="0">
                  <a:solidFill>
                    <a:srgbClr val="07443C"/>
                  </a:solidFill>
                  <a:latin typeface="Tahoma" panose="020B0604030504040204" pitchFamily="34" charset="0"/>
                  <a:ea typeface="微软雅黑" pitchFamily="34" charset="-122"/>
                  <a:cs typeface="Tahoma" panose="020B0604030504040204" pitchFamily="34" charset="0"/>
                </a:rPr>
                <a:t> </a:t>
              </a:r>
              <a:r>
                <a:rPr lang="en-US" altLang="zh-CN" sz="3000" dirty="0" err="1">
                  <a:solidFill>
                    <a:srgbClr val="07443C"/>
                  </a:solidFill>
                  <a:latin typeface="Tahoma" panose="020B0604030504040204" pitchFamily="34" charset="0"/>
                  <a:ea typeface="微软雅黑" pitchFamily="34" charset="-122"/>
                  <a:cs typeface="Tahoma" panose="020B0604030504040204" pitchFamily="34" charset="0"/>
                </a:rPr>
                <a:t>thực</a:t>
              </a:r>
              <a:r>
                <a:rPr lang="en-US" altLang="zh-CN" sz="3000" dirty="0">
                  <a:solidFill>
                    <a:srgbClr val="07443C"/>
                  </a:solidFill>
                  <a:latin typeface="Tahoma" panose="020B0604030504040204" pitchFamily="34" charset="0"/>
                  <a:ea typeface="微软雅黑" pitchFamily="34" charset="-122"/>
                  <a:cs typeface="Tahoma" panose="020B0604030504040204" pitchFamily="34" charset="0"/>
                </a:rPr>
                <a:t> </a:t>
              </a:r>
              <a:r>
                <a:rPr lang="en-US" altLang="zh-CN" sz="3000" dirty="0" err="1">
                  <a:solidFill>
                    <a:srgbClr val="07443C"/>
                  </a:solidFill>
                  <a:latin typeface="Tahoma" panose="020B0604030504040204" pitchFamily="34" charset="0"/>
                  <a:ea typeface="微软雅黑" pitchFamily="34" charset="-122"/>
                  <a:cs typeface="Tahoma" panose="020B0604030504040204" pitchFamily="34" charset="0"/>
                </a:rPr>
                <a:t>tế</a:t>
              </a:r>
              <a:r>
                <a:rPr lang="en-US" altLang="zh-CN" sz="3000" dirty="0">
                  <a:solidFill>
                    <a:srgbClr val="07443C"/>
                  </a:solidFill>
                  <a:latin typeface="Tahoma" panose="020B0604030504040204" pitchFamily="34" charset="0"/>
                  <a:ea typeface="微软雅黑" pitchFamily="34" charset="-122"/>
                  <a:cs typeface="Tahoma" panose="020B0604030504040204" pitchFamily="34" charset="0"/>
                </a:rPr>
                <a:t> </a:t>
              </a:r>
              <a:r>
                <a:rPr lang="en-US" altLang="zh-CN" sz="3000" dirty="0" err="1">
                  <a:solidFill>
                    <a:srgbClr val="07443C"/>
                  </a:solidFill>
                  <a:latin typeface="Tahoma" panose="020B0604030504040204" pitchFamily="34" charset="0"/>
                  <a:ea typeface="微软雅黑" pitchFamily="34" charset="-122"/>
                  <a:cs typeface="Tahoma" panose="020B0604030504040204" pitchFamily="34" charset="0"/>
                </a:rPr>
                <a:t>cuộc</a:t>
              </a:r>
              <a:r>
                <a:rPr lang="en-US" altLang="zh-CN" sz="3000" dirty="0">
                  <a:solidFill>
                    <a:srgbClr val="07443C"/>
                  </a:solidFill>
                  <a:latin typeface="Tahoma" panose="020B0604030504040204" pitchFamily="34" charset="0"/>
                  <a:ea typeface="微软雅黑" pitchFamily="34" charset="-122"/>
                  <a:cs typeface="Tahoma" panose="020B0604030504040204" pitchFamily="34" charset="0"/>
                </a:rPr>
                <a:t> </a:t>
              </a:r>
              <a:r>
                <a:rPr lang="en-US" altLang="zh-CN" sz="3000" dirty="0" err="1">
                  <a:solidFill>
                    <a:srgbClr val="07443C"/>
                  </a:solidFill>
                  <a:latin typeface="Tahoma" panose="020B0604030504040204" pitchFamily="34" charset="0"/>
                  <a:ea typeface="微软雅黑" pitchFamily="34" charset="-122"/>
                  <a:cs typeface="Tahoma" panose="020B0604030504040204" pitchFamily="34" charset="0"/>
                </a:rPr>
                <a:t>sống</a:t>
              </a:r>
              <a:r>
                <a:rPr lang="en-US" altLang="zh-CN" sz="3000" dirty="0">
                  <a:solidFill>
                    <a:srgbClr val="07443C"/>
                  </a:solidFill>
                  <a:latin typeface="Tahoma" panose="020B0604030504040204" pitchFamily="34" charset="0"/>
                  <a:ea typeface="微软雅黑" pitchFamily="34" charset="-122"/>
                  <a:cs typeface="Tahoma" panose="020B0604030504040204" pitchFamily="34" charset="0"/>
                </a:rPr>
                <a:t>.</a:t>
              </a:r>
              <a:endParaRPr lang="zh-CN" altLang="en-US" sz="3000" dirty="0">
                <a:solidFill>
                  <a:srgbClr val="07443C"/>
                </a:solidFill>
                <a:latin typeface="Tahoma" panose="020B0604030504040204" pitchFamily="34" charset="0"/>
                <a:ea typeface="微软雅黑" pitchFamily="34" charset="-122"/>
                <a:cs typeface="Tahoma" panose="020B0604030504040204" pitchFamily="34" charset="0"/>
              </a:endParaRPr>
            </a:p>
          </p:txBody>
        </p:sp>
      </p:grpSp>
      <p:sp>
        <p:nvSpPr>
          <p:cNvPr id="17" name="标题 16"/>
          <p:cNvSpPr>
            <a:spLocks noGrp="1"/>
          </p:cNvSpPr>
          <p:nvPr>
            <p:ph type="title"/>
          </p:nvPr>
        </p:nvSpPr>
        <p:spPr>
          <a:xfrm>
            <a:off x="1469965" y="302314"/>
            <a:ext cx="4845110" cy="632402"/>
          </a:xfrm>
          <a:solidFill>
            <a:srgbClr val="D9FFD9"/>
          </a:solidFill>
        </p:spPr>
        <p:txBody>
          <a:bodyPr>
            <a:normAutofit/>
          </a:bodyPr>
          <a:lstStyle/>
          <a:p>
            <a:pPr algn="ctr"/>
            <a:r>
              <a:rPr lang="en-US" altLang="zh-CN" sz="3800" dirty="0" smtClean="0">
                <a:latin typeface="Tahoma" panose="020B0604030504040204" pitchFamily="34" charset="0"/>
                <a:ea typeface="Tahoma" panose="020B0604030504040204" pitchFamily="34" charset="0"/>
                <a:cs typeface="Tahoma" panose="020B0604030504040204" pitchFamily="34" charset="0"/>
              </a:rPr>
              <a:t>YÊU CẦU CẦN ĐẠT</a:t>
            </a:r>
            <a:endParaRPr lang="zh-CN" altLang="en-US" sz="3800" dirty="0">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556865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11"/>
          <p:cNvSpPr txBox="1"/>
          <p:nvPr/>
        </p:nvSpPr>
        <p:spPr bwMode="auto">
          <a:xfrm>
            <a:off x="5328576" y="4118564"/>
            <a:ext cx="15334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ctr">
              <a:spcBef>
                <a:spcPct val="20000"/>
              </a:spcBef>
              <a:buFont typeface="Arial" panose="020B0604020202020204" pitchFamily="34" charset="0"/>
              <a:buNone/>
              <a:defRPr sz="6000">
                <a:solidFill>
                  <a:schemeClr val="bg2"/>
                </a:solidFill>
                <a:latin typeface="华文琥珀" panose="02010800040101010101" pitchFamily="2" charset="-122"/>
                <a:ea typeface="华文琥珀" panose="02010800040101010101" pitchFamily="2" charset="-122"/>
              </a:defRPr>
            </a:lvl1pPr>
            <a:lvl2pPr marL="742950" indent="-285750">
              <a:spcBef>
                <a:spcPct val="20000"/>
              </a:spcBef>
              <a:buFont typeface="Arial" panose="020B0604020202020204" pitchFamily="34" charset="0"/>
              <a:buChar char="–"/>
              <a:defRPr sz="2800">
                <a:latin typeface="Calibri" panose="020F0502020204030204" pitchFamily="34" charset="0"/>
                <a:ea typeface="宋体" panose="02010600030101010101" pitchFamily="2" charset="-122"/>
              </a:defRPr>
            </a:lvl2pPr>
            <a:lvl3pPr marL="1143000" indent="-228600">
              <a:spcBef>
                <a:spcPct val="20000"/>
              </a:spcBef>
              <a:buFont typeface="Arial" panose="020B0604020202020204" pitchFamily="34" charset="0"/>
              <a:buChar char="•"/>
              <a:defRPr sz="2400">
                <a:latin typeface="Calibri" panose="020F0502020204030204" pitchFamily="34" charset="0"/>
                <a:ea typeface="宋体" panose="02010600030101010101" pitchFamily="2" charset="-122"/>
              </a:defRPr>
            </a:lvl3pPr>
            <a:lvl4pPr marL="16002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4pPr>
            <a:lvl5pPr marL="2057400" indent="-228600">
              <a:spcBef>
                <a:spcPct val="20000"/>
              </a:spcBef>
              <a:buFont typeface="Arial" panose="020B0604020202020204" pitchFamily="34" charset="0"/>
              <a:buChar char="»"/>
              <a:defRPr sz="2000">
                <a:latin typeface="Calibri" panose="020F0502020204030204" pitchFamily="34" charset="0"/>
                <a:ea typeface="宋体" panose="02010600030101010101" pitchFamily="2" charset="-122"/>
              </a:defRPr>
            </a:lvl5pPr>
            <a:lvl6pPr marL="25146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6pPr>
            <a:lvl7pPr marL="29718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7pPr>
            <a:lvl8pPr marL="34290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8pPr>
            <a:lvl9pPr marL="3886200" indent="-228600" fontAlgn="base">
              <a:spcBef>
                <a:spcPct val="20000"/>
              </a:spcBef>
              <a:spcAft>
                <a:spcPct val="0"/>
              </a:spcAft>
              <a:buFont typeface="Arial" panose="020B0604020202020204" pitchFamily="34" charset="0"/>
              <a:buChar char="»"/>
              <a:defRPr sz="2000">
                <a:latin typeface="Calibri" panose="020F0502020204030204" pitchFamily="34" charset="0"/>
                <a:ea typeface="宋体" panose="02010600030101010101" pitchFamily="2" charset="-122"/>
              </a:defRPr>
            </a:lvl9pPr>
          </a:lstStyle>
          <a:p>
            <a:r>
              <a:rPr lang="en-US" altLang="zh-CN" sz="8000">
                <a:solidFill>
                  <a:schemeClr val="tx2"/>
                </a:solidFill>
              </a:rPr>
              <a:t>02</a:t>
            </a:r>
            <a:endParaRPr lang="zh-CN" altLang="en-US" sz="8000" dirty="0">
              <a:solidFill>
                <a:schemeClr val="tx2"/>
              </a:solidFill>
            </a:endParaRPr>
          </a:p>
        </p:txBody>
      </p:sp>
      <p:grpSp>
        <p:nvGrpSpPr>
          <p:cNvPr id="7" name="组合 2">
            <a:extLst>
              <a:ext uri="{FF2B5EF4-FFF2-40B4-BE49-F238E27FC236}">
                <a16:creationId xmlns="" xmlns:a16="http://schemas.microsoft.com/office/drawing/2014/main" id="{C4B323E5-48D9-4AF0-A1F0-830C0CF0BFB9}"/>
              </a:ext>
            </a:extLst>
          </p:cNvPr>
          <p:cNvGrpSpPr/>
          <p:nvPr/>
        </p:nvGrpSpPr>
        <p:grpSpPr>
          <a:xfrm>
            <a:off x="2364303" y="1509372"/>
            <a:ext cx="7585947" cy="1947197"/>
            <a:chOff x="2538590" y="1678450"/>
            <a:chExt cx="3945224" cy="1947197"/>
          </a:xfrm>
        </p:grpSpPr>
        <p:sp>
          <p:nvSpPr>
            <p:cNvPr id="8" name="文本框 3">
              <a:extLst>
                <a:ext uri="{FF2B5EF4-FFF2-40B4-BE49-F238E27FC236}">
                  <a16:creationId xmlns="" xmlns:a16="http://schemas.microsoft.com/office/drawing/2014/main" id="{09460B6B-2E9E-435E-A6C7-27E9AD9B25C6}"/>
                </a:ext>
              </a:extLst>
            </p:cNvPr>
            <p:cNvSpPr txBox="1"/>
            <p:nvPr/>
          </p:nvSpPr>
          <p:spPr>
            <a:xfrm>
              <a:off x="2538591" y="1678450"/>
              <a:ext cx="3945223" cy="1938992"/>
            </a:xfrm>
            <a:prstGeom prst="rect">
              <a:avLst/>
            </a:prstGeom>
            <a:noFill/>
          </p:spPr>
          <p:txBody>
            <a:bodyPr wrap="square" rtlCol="0">
              <a:spAutoFit/>
            </a:bodyPr>
            <a:lstStyle/>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HÌNH THÀNH </a:t>
              </a:r>
            </a:p>
            <a:p>
              <a:pPr algn="ctr"/>
              <a:r>
                <a:rPr lang="en-US" altLang="zh-CN" sz="6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9" name="文本框 42">
              <a:extLst>
                <a:ext uri="{FF2B5EF4-FFF2-40B4-BE49-F238E27FC236}">
                  <a16:creationId xmlns="" xmlns:a16="http://schemas.microsoft.com/office/drawing/2014/main" id="{BF3B8795-B81B-4FBE-95AC-1E8BAA69ED62}"/>
                </a:ext>
              </a:extLst>
            </p:cNvPr>
            <p:cNvSpPr txBox="1"/>
            <p:nvPr/>
          </p:nvSpPr>
          <p:spPr>
            <a:xfrm>
              <a:off x="2538590" y="1686655"/>
              <a:ext cx="3945223" cy="1938992"/>
            </a:xfrm>
            <a:prstGeom prst="rect">
              <a:avLst/>
            </a:prstGeom>
            <a:noFill/>
          </p:spPr>
          <p:txBody>
            <a:bodyPr wrap="square" rtlCol="0">
              <a:spAutoFit/>
            </a:bodyPr>
            <a:lstStyle/>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000" b="1">
                  <a:solidFill>
                    <a:srgbClr val="07443C"/>
                  </a:solidFill>
                  <a:latin typeface="Tahoma" panose="020B0604030504040204" pitchFamily="34" charset="0"/>
                  <a:ea typeface="Tahoma" panose="020B0604030504040204" pitchFamily="34" charset="0"/>
                  <a:cs typeface="Tahoma" panose="020B0604030504040204" pitchFamily="34" charset="0"/>
                  <a:sym typeface="+mn-lt"/>
                </a:rPr>
                <a:t>KIẾN THỨC MỚI</a:t>
              </a:r>
            </a:p>
          </p:txBody>
        </p:sp>
      </p:grpSp>
    </p:spTree>
    <p:extLst>
      <p:ext uri="{BB962C8B-B14F-4D97-AF65-F5344CB8AC3E}">
        <p14:creationId xmlns:p14="http://schemas.microsoft.com/office/powerpoint/2010/main" val="3319870894"/>
      </p:ext>
    </p:extLst>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9f7ee484368fd4d0791515d6212e3c7957fb"/>
  <p:tag name="ISPRING_PRESENTATION_TITLE" val="创意儿童教育培训动态PPT说课模板"/>
  <p:tag name="INKNOELEADERBOARD" val="-688688472"/>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1685">
      <a:dk1>
        <a:sysClr val="windowText" lastClr="000000"/>
      </a:dk1>
      <a:lt1>
        <a:sysClr val="window" lastClr="FFFFFF"/>
      </a:lt1>
      <a:dk2>
        <a:srgbClr val="07443C"/>
      </a:dk2>
      <a:lt2>
        <a:srgbClr val="CA520A"/>
      </a:lt2>
      <a:accent1>
        <a:srgbClr val="CA520A"/>
      </a:accent1>
      <a:accent2>
        <a:srgbClr val="07443C"/>
      </a:accent2>
      <a:accent3>
        <a:srgbClr val="CA520A"/>
      </a:accent3>
      <a:accent4>
        <a:srgbClr val="07443C"/>
      </a:accent4>
      <a:accent5>
        <a:srgbClr val="CA520A"/>
      </a:accent5>
      <a:accent6>
        <a:srgbClr val="07443C"/>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TotalTime>
  <Words>949</Words>
  <Application>Microsoft Office PowerPoint</Application>
  <PresentationFormat>Widescreen</PresentationFormat>
  <Paragraphs>153</Paragraphs>
  <Slides>21</Slides>
  <Notes>20</Notes>
  <HiddenSlides>0</HiddenSlides>
  <MMClips>2</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4" baseType="lpstr">
      <vt:lpstr>微软雅黑</vt:lpstr>
      <vt:lpstr>宋体</vt:lpstr>
      <vt:lpstr>.VnTime</vt:lpstr>
      <vt:lpstr>Arial</vt:lpstr>
      <vt:lpstr>Arial Black</vt:lpstr>
      <vt:lpstr>Calibri</vt:lpstr>
      <vt:lpstr>Cambria Math</vt:lpstr>
      <vt:lpstr>Segoe UI Semibold</vt:lpstr>
      <vt:lpstr>华文琥珀</vt:lpstr>
      <vt:lpstr>Tahoma</vt:lpstr>
      <vt:lpstr>Times New Roman</vt: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创意儿童教育培训动态PPT说课模板</dc:title>
  <dc:creator>1</dc:creator>
  <cp:lastModifiedBy>Admin</cp:lastModifiedBy>
  <cp:revision>47</cp:revision>
  <dcterms:created xsi:type="dcterms:W3CDTF">2015-05-05T08:02:14Z</dcterms:created>
  <dcterms:modified xsi:type="dcterms:W3CDTF">2021-12-12T13:31:41Z</dcterms:modified>
</cp:coreProperties>
</file>