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3" ContentType="audio/unknown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90" r:id="rId3"/>
    <p:sldMasterId id="2147483702" r:id="rId4"/>
  </p:sldMasterIdLst>
  <p:notesMasterIdLst>
    <p:notesMasterId r:id="rId24"/>
  </p:notesMasterIdLst>
  <p:sldIdLst>
    <p:sldId id="256" r:id="rId5"/>
    <p:sldId id="336" r:id="rId6"/>
    <p:sldId id="340" r:id="rId7"/>
    <p:sldId id="329" r:id="rId8"/>
    <p:sldId id="337" r:id="rId9"/>
    <p:sldId id="257" r:id="rId10"/>
    <p:sldId id="325" r:id="rId11"/>
    <p:sldId id="327" r:id="rId12"/>
    <p:sldId id="326" r:id="rId13"/>
    <p:sldId id="338" r:id="rId14"/>
    <p:sldId id="308" r:id="rId15"/>
    <p:sldId id="321" r:id="rId16"/>
    <p:sldId id="323" r:id="rId17"/>
    <p:sldId id="328" r:id="rId18"/>
    <p:sldId id="331" r:id="rId19"/>
    <p:sldId id="332" r:id="rId20"/>
    <p:sldId id="333" r:id="rId21"/>
    <p:sldId id="334" r:id="rId22"/>
    <p:sldId id="260" r:id="rId23"/>
  </p:sldIdLst>
  <p:sldSz cx="9144000" cy="5143500" type="screen16x9"/>
  <p:notesSz cx="6858000" cy="9144000"/>
  <p:embeddedFontLst>
    <p:embeddedFont>
      <p:font typeface="Comfortaa" charset="0"/>
      <p:regular r:id="rId25"/>
      <p:bold r:id="rId26"/>
    </p:embeddedFont>
    <p:embeddedFont>
      <p:font typeface="Work Sans" charset="0"/>
      <p:regular r:id="rId27"/>
      <p:bold r:id="rId28"/>
      <p:italic r:id="rId29"/>
      <p:boldItalic r:id="rId30"/>
    </p:embeddedFont>
    <p:embeddedFont>
      <p:font typeface="Kalam" charset="0"/>
      <p:regular r:id="rId31"/>
      <p:bold r:id="rId32"/>
    </p:embeddedFont>
    <p:embeddedFont>
      <p:font typeface="Cambria Math" pitchFamily="18" charset="0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Montserrat" charset="0"/>
      <p:regular r:id="rId38"/>
      <p:bold r:id="rId39"/>
      <p:italic r:id="rId40"/>
      <p:boldItalic r:id="rId41"/>
    </p:embeddedFont>
    <p:embeddedFont>
      <p:font typeface="Tahoma" pitchFamily="34" charset="0"/>
      <p:regular r:id="rId42"/>
      <p:bold r:id="rId43"/>
    </p:embeddedFont>
    <p:embeddedFont>
      <p:font typeface="Roboto Slab Regular" pitchFamily="2" charset="0"/>
      <p:regular r:id="rId44"/>
    </p:embeddedFont>
    <p:embeddedFont>
      <p:font typeface="Open Sans" pitchFamily="34" charset="0"/>
      <p:regular r:id="rId45"/>
      <p:bold r:id="rId46"/>
      <p:italic r:id="rId47"/>
      <p:boldItalic r:id="rId48"/>
    </p:embeddedFont>
    <p:embeddedFont>
      <p:font typeface="Vibur" charset="0"/>
      <p:regular r:id="rId49"/>
    </p:embeddedFont>
    <p:embeddedFont>
      <p:font typeface="Catamaran" charset="0"/>
      <p:regular r:id="rId50"/>
      <p:bold r:id="rId51"/>
    </p:embeddedFont>
    <p:embeddedFont>
      <p:font typeface="Cambria" pitchFamily="18" charset="0"/>
      <p:regular r:id="rId52"/>
      <p:bold r:id="rId53"/>
      <p:italic r:id="rId54"/>
      <p:boldItalic r:id="rId55"/>
    </p:embeddedFont>
    <p:embeddedFont>
      <p:font typeface="Calibri Light" charset="0"/>
      <p:regular r:id="rId56"/>
      <p:italic r:id="rId57"/>
    </p:embeddedFont>
  </p:embeddedFontLst>
  <p:custDataLst>
    <p:tags r:id="rId5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EA74E"/>
    <a:srgbClr val="D17D92"/>
    <a:srgbClr val="D9919A"/>
    <a:srgbClr val="CDBBFC"/>
    <a:srgbClr val="B4D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CA9D9AD-4CCC-424F-8D29-08ED101DDEA0}">
  <a:tblStyle styleId="{6CA9D9AD-4CCC-424F-8D29-08ED101DD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06" autoAdjust="0"/>
  </p:normalViewPr>
  <p:slideViewPr>
    <p:cSldViewPr snapToGrid="0">
      <p:cViewPr varScale="1">
        <p:scale>
          <a:sx n="80" d="100"/>
          <a:sy n="80" d="100"/>
        </p:scale>
        <p:origin x="-10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font" Target="fonts/font31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font" Target="fonts/font3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font" Target="fonts/font29.fntdata"/><Relationship Id="rId58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font" Target="fonts/font33.fntdata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font" Target="fonts/font32.fntdata"/><Relationship Id="rId8" Type="http://schemas.openxmlformats.org/officeDocument/2006/relationships/slide" Target="slides/slide4.xml"/><Relationship Id="rId51" Type="http://schemas.openxmlformats.org/officeDocument/2006/relationships/font" Target="fonts/font2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061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49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Google Shape;2621;gd768e69cfa_0_8065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65891" name="Google Shape;2622;gd768e69cfa_0_8065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r>
              <a:rPr lang="en-US" sz="1100" b="1" dirty="0" err="1" smtClean="0">
                <a:solidFill>
                  <a:srgbClr val="0000CC"/>
                </a:solidFill>
                <a:latin typeface="+mj-lt"/>
                <a:ea typeface="Cambria" panose="02040503050406030204" pitchFamily="18" charset="0"/>
              </a:rPr>
              <a:t>Kể</a:t>
            </a:r>
            <a:r>
              <a:rPr lang="en-US" sz="1100" b="1" dirty="0" smtClean="0">
                <a:solidFill>
                  <a:srgbClr val="0000CC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1100" b="1" dirty="0" err="1" smtClean="0">
                <a:solidFill>
                  <a:srgbClr val="0000CC"/>
                </a:solidFill>
                <a:latin typeface="+mj-lt"/>
                <a:ea typeface="Cambria" panose="02040503050406030204" pitchFamily="18" charset="0"/>
              </a:rPr>
              <a:t>tên</a:t>
            </a:r>
            <a:r>
              <a:rPr lang="en-US" sz="1100" b="1" dirty="0" smtClean="0">
                <a:solidFill>
                  <a:srgbClr val="0000CC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1100" b="1" dirty="0" err="1" smtClean="0">
                <a:solidFill>
                  <a:srgbClr val="0000CC"/>
                </a:solidFill>
                <a:latin typeface="+mj-lt"/>
                <a:ea typeface="Cambria" panose="02040503050406030204" pitchFamily="18" charset="0"/>
              </a:rPr>
              <a:t>các</a:t>
            </a:r>
            <a:r>
              <a:rPr lang="en-US" sz="1100" b="1" dirty="0" smtClean="0">
                <a:solidFill>
                  <a:srgbClr val="0000CC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1100" b="1" dirty="0" err="1" smtClean="0">
                <a:solidFill>
                  <a:srgbClr val="0000CC"/>
                </a:solidFill>
                <a:latin typeface="+mj-lt"/>
                <a:ea typeface="Cambria" panose="02040503050406030204" pitchFamily="18" charset="0"/>
              </a:rPr>
              <a:t>loại</a:t>
            </a:r>
            <a:r>
              <a:rPr lang="en-US" sz="1100" b="1" dirty="0" smtClean="0">
                <a:solidFill>
                  <a:srgbClr val="0000CC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1100" b="1" dirty="0" err="1" smtClean="0">
                <a:solidFill>
                  <a:srgbClr val="0000CC"/>
                </a:solidFill>
                <a:latin typeface="+mj-lt"/>
                <a:ea typeface="Cambria" panose="02040503050406030204" pitchFamily="18" charset="0"/>
              </a:rPr>
              <a:t>số</a:t>
            </a:r>
            <a:r>
              <a:rPr lang="en-US" sz="1100" b="1" dirty="0" smtClean="0">
                <a:solidFill>
                  <a:srgbClr val="0000CC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1100" b="1" dirty="0" err="1" smtClean="0">
                <a:solidFill>
                  <a:srgbClr val="0000CC"/>
                </a:solidFill>
                <a:latin typeface="+mj-lt"/>
                <a:ea typeface="Cambria" panose="02040503050406030204" pitchFamily="18" charset="0"/>
              </a:rPr>
              <a:t>em</a:t>
            </a:r>
            <a:r>
              <a:rPr lang="en-US" sz="1100" b="1" dirty="0" smtClean="0">
                <a:solidFill>
                  <a:srgbClr val="0000CC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1100" b="1" dirty="0" err="1" smtClean="0">
                <a:solidFill>
                  <a:srgbClr val="0000CC"/>
                </a:solidFill>
                <a:latin typeface="+mj-lt"/>
                <a:ea typeface="Cambria" panose="02040503050406030204" pitchFamily="18" charset="0"/>
              </a:rPr>
              <a:t>đã</a:t>
            </a:r>
            <a:r>
              <a:rPr lang="en-US" sz="1100" b="1" dirty="0" smtClean="0">
                <a:solidFill>
                  <a:srgbClr val="0000CC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1100" b="1" dirty="0" err="1" smtClean="0">
                <a:solidFill>
                  <a:srgbClr val="0000CC"/>
                </a:solidFill>
                <a:latin typeface="+mj-lt"/>
                <a:ea typeface="Cambria" panose="02040503050406030204" pitchFamily="18" charset="0"/>
              </a:rPr>
              <a:t>học</a:t>
            </a:r>
            <a:endParaRPr lang="en-US" sz="1100" b="1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533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9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18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326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5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29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18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5;p6"/>
          <p:cNvGrpSpPr>
            <a:grpSpLocks/>
          </p:cNvGrpSpPr>
          <p:nvPr/>
        </p:nvGrpSpPr>
        <p:grpSpPr bwMode="auto">
          <a:xfrm rot="20354607" flipH="1">
            <a:off x="-285750" y="202406"/>
            <a:ext cx="1372791" cy="1247775"/>
            <a:chOff x="7844079" y="226728"/>
            <a:chExt cx="1373387" cy="1246991"/>
          </a:xfrm>
        </p:grpSpPr>
        <p:sp>
          <p:nvSpPr>
            <p:cNvPr id="4" name="Google Shape;196;p6"/>
            <p:cNvSpPr/>
            <p:nvPr/>
          </p:nvSpPr>
          <p:spPr>
            <a:xfrm rot="-1688081">
              <a:off x="8404284" y="291664"/>
              <a:ext cx="164378" cy="141596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97;p6"/>
            <p:cNvSpPr/>
            <p:nvPr/>
          </p:nvSpPr>
          <p:spPr>
            <a:xfrm rot="-1688081">
              <a:off x="7885669" y="508705"/>
              <a:ext cx="222744" cy="212988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98;p6"/>
            <p:cNvSpPr/>
            <p:nvPr/>
          </p:nvSpPr>
          <p:spPr>
            <a:xfrm rot="-1688081">
              <a:off x="7969074" y="265754"/>
              <a:ext cx="216788" cy="212988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99;p6"/>
            <p:cNvSpPr/>
            <p:nvPr/>
          </p:nvSpPr>
          <p:spPr>
            <a:xfrm rot="-1688081">
              <a:off x="8097840" y="455886"/>
              <a:ext cx="197730" cy="172533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00;p6"/>
            <p:cNvSpPr/>
            <p:nvPr/>
          </p:nvSpPr>
          <p:spPr>
            <a:xfrm rot="-1688081">
              <a:off x="8096717" y="483916"/>
              <a:ext cx="91718" cy="9638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01;p6"/>
            <p:cNvSpPr/>
            <p:nvPr/>
          </p:nvSpPr>
          <p:spPr>
            <a:xfrm rot="-1688081">
              <a:off x="8086977" y="473246"/>
              <a:ext cx="110777" cy="116608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02;p6"/>
            <p:cNvSpPr/>
            <p:nvPr/>
          </p:nvSpPr>
          <p:spPr>
            <a:xfrm rot="-1688081">
              <a:off x="8145696" y="484405"/>
              <a:ext cx="102438" cy="11660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3;p6"/>
            <p:cNvSpPr/>
            <p:nvPr/>
          </p:nvSpPr>
          <p:spPr>
            <a:xfrm rot="-1688081">
              <a:off x="8134246" y="477399"/>
              <a:ext cx="125070" cy="133266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04;p6"/>
            <p:cNvSpPr/>
            <p:nvPr/>
          </p:nvSpPr>
          <p:spPr>
            <a:xfrm rot="-1688081">
              <a:off x="7849333" y="474447"/>
              <a:ext cx="145319" cy="57114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05;p6"/>
            <p:cNvSpPr/>
            <p:nvPr/>
          </p:nvSpPr>
          <p:spPr>
            <a:xfrm rot="-1688081">
              <a:off x="8204018" y="501822"/>
              <a:ext cx="77425" cy="916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06;p6"/>
            <p:cNvSpPr/>
            <p:nvPr/>
          </p:nvSpPr>
          <p:spPr>
            <a:xfrm rot="-1688081">
              <a:off x="8189668" y="491995"/>
              <a:ext cx="101247" cy="111848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07;p6"/>
            <p:cNvSpPr/>
            <p:nvPr/>
          </p:nvSpPr>
          <p:spPr>
            <a:xfrm rot="-1688081">
              <a:off x="7906533" y="365424"/>
              <a:ext cx="77425" cy="139215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08;p6"/>
            <p:cNvSpPr/>
            <p:nvPr/>
          </p:nvSpPr>
          <p:spPr>
            <a:xfrm rot="-1688081">
              <a:off x="8626992" y="406417"/>
              <a:ext cx="366872" cy="10423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209;p6"/>
          <p:cNvGrpSpPr>
            <a:grpSpLocks/>
          </p:cNvGrpSpPr>
          <p:nvPr/>
        </p:nvGrpSpPr>
        <p:grpSpPr bwMode="auto">
          <a:xfrm flipH="1">
            <a:off x="8280797" y="3957638"/>
            <a:ext cx="708422" cy="1228725"/>
            <a:chOff x="-1056319" y="1385262"/>
            <a:chExt cx="212940" cy="369285"/>
          </a:xfrm>
        </p:grpSpPr>
        <p:sp>
          <p:nvSpPr>
            <p:cNvPr id="18" name="Google Shape;210;p6"/>
            <p:cNvSpPr/>
            <p:nvPr/>
          </p:nvSpPr>
          <p:spPr>
            <a:xfrm>
              <a:off x="-933207" y="1467564"/>
              <a:ext cx="27199" cy="279111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11;p6"/>
            <p:cNvSpPr/>
            <p:nvPr/>
          </p:nvSpPr>
          <p:spPr>
            <a:xfrm>
              <a:off x="-968280" y="1385262"/>
              <a:ext cx="124901" cy="123811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12;p6"/>
            <p:cNvSpPr/>
            <p:nvPr/>
          </p:nvSpPr>
          <p:spPr>
            <a:xfrm>
              <a:off x="-990111" y="1535195"/>
              <a:ext cx="60482" cy="203966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3;p6"/>
            <p:cNvSpPr/>
            <p:nvPr/>
          </p:nvSpPr>
          <p:spPr>
            <a:xfrm>
              <a:off x="-1056319" y="1471858"/>
              <a:ext cx="125975" cy="123453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14;p6"/>
            <p:cNvSpPr/>
            <p:nvPr/>
          </p:nvSpPr>
          <p:spPr>
            <a:xfrm>
              <a:off x="-933207" y="1418541"/>
              <a:ext cx="55830" cy="5474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15;p6"/>
            <p:cNvSpPr/>
            <p:nvPr/>
          </p:nvSpPr>
          <p:spPr>
            <a:xfrm>
              <a:off x="-1021247" y="1507284"/>
              <a:ext cx="55830" cy="55106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16;p6"/>
            <p:cNvSpPr/>
            <p:nvPr/>
          </p:nvSpPr>
          <p:spPr>
            <a:xfrm>
              <a:off x="-1029836" y="1690495"/>
              <a:ext cx="173573" cy="64052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17;p6"/>
            <p:cNvSpPr/>
            <p:nvPr/>
          </p:nvSpPr>
          <p:spPr>
            <a:xfrm>
              <a:off x="-887041" y="1718764"/>
              <a:ext cx="8589" cy="31489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18;p6"/>
            <p:cNvSpPr/>
            <p:nvPr/>
          </p:nvSpPr>
          <p:spPr>
            <a:xfrm>
              <a:off x="-931418" y="1708744"/>
              <a:ext cx="10379" cy="40793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19;p6"/>
            <p:cNvSpPr/>
            <p:nvPr/>
          </p:nvSpPr>
          <p:spPr>
            <a:xfrm>
              <a:off x="-976869" y="1713396"/>
              <a:ext cx="6800" cy="34352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0;p6"/>
            <p:cNvSpPr/>
            <p:nvPr/>
          </p:nvSpPr>
          <p:spPr>
            <a:xfrm>
              <a:off x="-1015520" y="1710891"/>
              <a:ext cx="10378" cy="35783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21;p6"/>
          <p:cNvGrpSpPr>
            <a:grpSpLocks/>
          </p:cNvGrpSpPr>
          <p:nvPr/>
        </p:nvGrpSpPr>
        <p:grpSpPr bwMode="auto">
          <a:xfrm flipH="1">
            <a:off x="132160" y="4460082"/>
            <a:ext cx="538163" cy="554831"/>
            <a:chOff x="5294267" y="4624350"/>
            <a:chExt cx="383004" cy="395854"/>
          </a:xfrm>
        </p:grpSpPr>
        <p:sp>
          <p:nvSpPr>
            <p:cNvPr id="30" name="Google Shape;222;p6"/>
            <p:cNvSpPr/>
            <p:nvPr/>
          </p:nvSpPr>
          <p:spPr>
            <a:xfrm>
              <a:off x="5358666" y="4859654"/>
              <a:ext cx="58468" cy="160550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23;p6"/>
            <p:cNvSpPr/>
            <p:nvPr/>
          </p:nvSpPr>
          <p:spPr>
            <a:xfrm>
              <a:off x="5294267" y="4894482"/>
              <a:ext cx="175403" cy="68808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24;p6"/>
            <p:cNvSpPr/>
            <p:nvPr/>
          </p:nvSpPr>
          <p:spPr>
            <a:xfrm>
              <a:off x="5310367" y="4884288"/>
              <a:ext cx="150829" cy="93442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25;p6"/>
            <p:cNvSpPr/>
            <p:nvPr/>
          </p:nvSpPr>
          <p:spPr>
            <a:xfrm>
              <a:off x="5340872" y="4845213"/>
              <a:ext cx="97445" cy="15800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26;p6"/>
            <p:cNvSpPr/>
            <p:nvPr/>
          </p:nvSpPr>
          <p:spPr>
            <a:xfrm>
              <a:off x="5499327" y="4624350"/>
              <a:ext cx="175403" cy="150357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27;p6"/>
            <p:cNvSpPr/>
            <p:nvPr/>
          </p:nvSpPr>
          <p:spPr>
            <a:xfrm>
              <a:off x="5615414" y="4833320"/>
              <a:ext cx="32199" cy="89195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28;p6"/>
            <p:cNvSpPr/>
            <p:nvPr/>
          </p:nvSpPr>
          <p:spPr>
            <a:xfrm>
              <a:off x="5579826" y="4852858"/>
              <a:ext cx="97445" cy="3822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29;p6"/>
            <p:cNvSpPr/>
            <p:nvPr/>
          </p:nvSpPr>
          <p:spPr>
            <a:xfrm>
              <a:off x="5589146" y="4846912"/>
              <a:ext cx="83041" cy="52667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30;p6"/>
            <p:cNvSpPr/>
            <p:nvPr/>
          </p:nvSpPr>
          <p:spPr>
            <a:xfrm>
              <a:off x="5606093" y="4825675"/>
              <a:ext cx="53384" cy="874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231;p6"/>
          <p:cNvGrpSpPr>
            <a:grpSpLocks/>
          </p:cNvGrpSpPr>
          <p:nvPr/>
        </p:nvGrpSpPr>
        <p:grpSpPr bwMode="auto">
          <a:xfrm rot="14395328" flipH="1">
            <a:off x="8451057" y="285750"/>
            <a:ext cx="536972" cy="272653"/>
            <a:chOff x="5294267" y="4825749"/>
            <a:chExt cx="383004" cy="194455"/>
          </a:xfrm>
        </p:grpSpPr>
        <p:sp>
          <p:nvSpPr>
            <p:cNvPr id="40" name="Google Shape;232;p6"/>
            <p:cNvSpPr/>
            <p:nvPr/>
          </p:nvSpPr>
          <p:spPr>
            <a:xfrm>
              <a:off x="5358550" y="4858470"/>
              <a:ext cx="57748" cy="160489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33;p6"/>
            <p:cNvSpPr/>
            <p:nvPr/>
          </p:nvSpPr>
          <p:spPr>
            <a:xfrm>
              <a:off x="5293202" y="4894250"/>
              <a:ext cx="175791" cy="68781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34;p6"/>
            <p:cNvSpPr/>
            <p:nvPr/>
          </p:nvSpPr>
          <p:spPr>
            <a:xfrm>
              <a:off x="5311686" y="4882845"/>
              <a:ext cx="151164" cy="94255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35;p6"/>
            <p:cNvSpPr/>
            <p:nvPr/>
          </p:nvSpPr>
          <p:spPr>
            <a:xfrm>
              <a:off x="5341356" y="4845142"/>
              <a:ext cx="96813" cy="15794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36;p6"/>
            <p:cNvSpPr/>
            <p:nvPr/>
          </p:nvSpPr>
          <p:spPr>
            <a:xfrm>
              <a:off x="5613677" y="4833003"/>
              <a:ext cx="33120" cy="89161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37;p6"/>
            <p:cNvSpPr/>
            <p:nvPr/>
          </p:nvSpPr>
          <p:spPr>
            <a:xfrm>
              <a:off x="5578002" y="4852599"/>
              <a:ext cx="97662" cy="38212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38;p6"/>
            <p:cNvSpPr/>
            <p:nvPr/>
          </p:nvSpPr>
          <p:spPr>
            <a:xfrm>
              <a:off x="5589378" y="4845360"/>
              <a:ext cx="83225" cy="51798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39;p6"/>
            <p:cNvSpPr/>
            <p:nvPr/>
          </p:nvSpPr>
          <p:spPr>
            <a:xfrm>
              <a:off x="5605651" y="4825730"/>
              <a:ext cx="53502" cy="87463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86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588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690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748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046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0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0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29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27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1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127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99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49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44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7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7538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94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11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21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85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94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29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38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17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93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3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8566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8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90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52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87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395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273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40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7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840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290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412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965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655" r:id="rId9"/>
    <p:sldLayoutId id="2147483658" r:id="rId10"/>
    <p:sldLayoutId id="2147483678" r:id="rId11"/>
    <p:sldLayoutId id="2147483679" r:id="rId12"/>
    <p:sldLayoutId id="2147483680" r:id="rId13"/>
    <p:sldLayoutId id="214748372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139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717" r:id="rId7"/>
    <p:sldLayoutId id="2147483716" r:id="rId8"/>
    <p:sldLayoutId id="2147483715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10/19/2021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68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24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10/19/2021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5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3.gif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audio" Target="../media/audio4.wav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audio" Target="../media/audio3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6" Type="http://schemas.openxmlformats.org/officeDocument/2006/relationships/audio" Target="../media/audio3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5" Type="http://schemas.openxmlformats.org/officeDocument/2006/relationships/image" Target="../media/image31.png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516990" y="1490533"/>
            <a:ext cx="6407853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sz="3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60" y="1276472"/>
            <a:ext cx="4163289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8105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951" y="174661"/>
            <a:ext cx="8620018" cy="486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3286" y="286459"/>
            <a:ext cx="8119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1: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Đọc các phân số thập phân và số thập phân trên các vạch của tia số:</a:t>
            </a:r>
            <a:endPara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312" r="-543" b="8239"/>
          <a:stretch/>
        </p:blipFill>
        <p:spPr>
          <a:xfrm>
            <a:off x="457599" y="1034140"/>
            <a:ext cx="7152562" cy="25428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-4208" b="82915"/>
          <a:stretch/>
        </p:blipFill>
        <p:spPr>
          <a:xfrm>
            <a:off x="673286" y="3035233"/>
            <a:ext cx="7648841" cy="18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95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/>
              <a:t>Vòi nước chảy trong 2 giờ được :</a:t>
            </a:r>
          </a:p>
          <a:p>
            <a:r>
              <a:rPr lang="vi-VN" sz="1050"/>
              <a:t>2/15 + 1/5 = 1/3 (bể)</a:t>
            </a:r>
          </a:p>
          <a:p>
            <a:r>
              <a:rPr lang="vi-VN" sz="1050"/>
              <a:t>(rút gọn)</a:t>
            </a:r>
          </a:p>
          <a:p>
            <a:r>
              <a:rPr lang="vi-VN" sz="1050"/>
              <a:t>Trung bình mỗi giờ vòi nước chảy được :</a:t>
            </a:r>
          </a:p>
          <a:p>
            <a:r>
              <a:rPr lang="vi-VN" sz="1050"/>
              <a:t>1/3 : 2 = 1/6 (bể)</a:t>
            </a:r>
          </a:p>
          <a:p>
            <a:r>
              <a:rPr lang="vi-VN" sz="1050"/>
              <a:t>Đáp số: 1/6 bể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0507" y="398761"/>
            <a:ext cx="8596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2: </a:t>
            </a: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20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780190" y="1041478"/>
                <a:ext cx="3790859" cy="325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a) 7dm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 0,7m</a:t>
                </a:r>
                <a:endPara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5dm =</a:t>
                </a:r>
                <a:r>
                  <a:rPr kumimoji="0" lang="en-US" altLang="en-US" sz="2000" i="0" u="none" strike="noStrike" cap="none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=……....m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2mm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=………....m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4g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kg =………......kg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190" y="1041478"/>
                <a:ext cx="3790859" cy="3256276"/>
              </a:xfrm>
              <a:prstGeom prst="rect">
                <a:avLst/>
              </a:prstGeom>
              <a:blipFill rotWithShape="0">
                <a:blip r:embed="rId2"/>
                <a:stretch>
                  <a:fillRect l="-17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4759005" y="1041478"/>
                <a:ext cx="3790859" cy="325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b) 9cm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 0,09m</a:t>
                </a:r>
                <a:endPara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3cm =</a:t>
                </a:r>
                <a:r>
                  <a:rPr kumimoji="0" lang="en-US" altLang="en-US" sz="200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=……..…...m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8mm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=……..…....m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6g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kg =…………....kg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9005" y="1041478"/>
                <a:ext cx="3790859" cy="3256276"/>
              </a:xfrm>
              <a:prstGeom prst="rect">
                <a:avLst/>
              </a:prstGeom>
              <a:blipFill>
                <a:blip r:embed="rId3"/>
                <a:stretch>
                  <a:fillRect l="-17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394282" y="2171800"/>
            <a:ext cx="548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0,5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2668556" y="2952578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0,002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452781" y="3723974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0,004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6437045" y="2177585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0,03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6668530" y="2956734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0,008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6526219" y="3701912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88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0760" y="128353"/>
            <a:ext cx="859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141881"/>
                  </p:ext>
                </p:extLst>
              </p:nvPr>
            </p:nvGraphicFramePr>
            <p:xfrm>
              <a:off x="194968" y="587842"/>
              <a:ext cx="8794655" cy="44642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810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880324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2841923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380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phân</a:t>
                          </a:r>
                          <a:r>
                            <a:rPr lang="en-US" sz="1800" b="1" baseline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 thập phân 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số thập phân 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30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180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m</a:t>
                          </a:r>
                          <a:endParaRPr lang="en-US" sz="18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719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200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m</a:t>
                          </a:r>
                          <a:endParaRPr lang="en-US" sz="24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141881"/>
                  </p:ext>
                </p:extLst>
              </p:nvPr>
            </p:nvGraphicFramePr>
            <p:xfrm>
              <a:off x="194968" y="587842"/>
              <a:ext cx="8794655" cy="44642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8102"/>
                    <a:gridCol w="768102"/>
                    <a:gridCol w="768102"/>
                    <a:gridCol w="768102"/>
                    <a:gridCol w="2880324"/>
                    <a:gridCol w="2841923"/>
                  </a:tblGrid>
                  <a:tr h="380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phân</a:t>
                          </a:r>
                          <a:r>
                            <a:rPr lang="en-US" sz="1800" b="1" baseline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 thập phân 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số thập phân 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</a:tr>
                  <a:tr h="730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6765" t="-55833" r="-99154" b="-46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0,5m</a:t>
                          </a:r>
                          <a:endParaRPr lang="en-US" sz="18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719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6765" t="-158475" r="-99154" b="-373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26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0760" y="128353"/>
            <a:ext cx="859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087817"/>
              </p:ext>
            </p:extLst>
          </p:nvPr>
        </p:nvGraphicFramePr>
        <p:xfrm>
          <a:off x="194968" y="587842"/>
          <a:ext cx="8735277" cy="4435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608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227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1747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phân</a:t>
                      </a:r>
                      <a:r>
                        <a:rPr lang="en-US" sz="18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thập phân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 thập phân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3420" y="1054123"/>
                <a:ext cx="755335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0" y="1054123"/>
                <a:ext cx="755335" cy="533929"/>
              </a:xfrm>
              <a:prstGeom prst="rect">
                <a:avLst/>
              </a:prstGeom>
              <a:blipFill rotWithShape="0">
                <a:blip r:embed="rId2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077698" y="1141737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0,35m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83421" y="1633131"/>
                <a:ext cx="755335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1" y="1633131"/>
                <a:ext cx="755335" cy="533929"/>
              </a:xfrm>
              <a:prstGeom prst="rect">
                <a:avLst/>
              </a:prstGeom>
              <a:blipFill rotWithShape="0">
                <a:blip r:embed="rId3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077697" y="1727227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0,09m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51548" y="2194847"/>
                <a:ext cx="619080" cy="527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548" y="2194847"/>
                <a:ext cx="619080" cy="527773"/>
              </a:xfrm>
              <a:prstGeom prst="rect">
                <a:avLst/>
              </a:prstGeom>
              <a:blipFill rotWithShape="0">
                <a:blip r:embed="rId4"/>
                <a:stretch>
                  <a:fillRect r="-3922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149031" y="2288943"/>
            <a:ext cx="736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83420" y="2794830"/>
                <a:ext cx="755335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0" y="2794830"/>
                <a:ext cx="755335" cy="533929"/>
              </a:xfrm>
              <a:prstGeom prst="rect">
                <a:avLst/>
              </a:prstGeom>
              <a:blipFill rotWithShape="0">
                <a:blip r:embed="rId5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077696" y="2888926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0,68m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42543" y="3319923"/>
                <a:ext cx="837089" cy="5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543" y="3319923"/>
                <a:ext cx="837089" cy="528863"/>
              </a:xfrm>
              <a:prstGeom prst="rect">
                <a:avLst/>
              </a:prstGeom>
              <a:blipFill rotWithShape="0">
                <a:blip r:embed="rId6"/>
                <a:stretch>
                  <a:fillRect r="-2899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006363" y="3414019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0,001m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42543" y="3907970"/>
                <a:ext cx="837089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543" y="3907970"/>
                <a:ext cx="837089" cy="533929"/>
              </a:xfrm>
              <a:prstGeom prst="rect">
                <a:avLst/>
              </a:prstGeom>
              <a:blipFill rotWithShape="0">
                <a:blip r:embed="rId7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006363" y="4002066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0,056m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83420" y="4431489"/>
                <a:ext cx="837089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375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0" y="4431489"/>
                <a:ext cx="837089" cy="533929"/>
              </a:xfrm>
              <a:prstGeom prst="rect">
                <a:avLst/>
              </a:prstGeom>
              <a:blipFill rotWithShape="0">
                <a:blip r:embed="rId8"/>
                <a:stretch>
                  <a:fillRect r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7006363" y="4537515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0,375m</a:t>
            </a:r>
          </a:p>
        </p:txBody>
      </p:sp>
    </p:spTree>
    <p:extLst>
      <p:ext uri="{BB962C8B-B14F-4D97-AF65-F5344CB8AC3E}">
        <p14:creationId xmlns:p14="http://schemas.microsoft.com/office/powerpoint/2010/main" val="13541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75FE17B7-0B29-42F7-9F5D-E9FC82F61E90}"/>
              </a:ext>
            </a:extLst>
          </p:cNvPr>
          <p:cNvSpPr/>
          <p:nvPr/>
        </p:nvSpPr>
        <p:spPr>
          <a:xfrm>
            <a:off x="2988129" y="987879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E8F67B-0360-4E64-A353-BF62688823B3}"/>
              </a:ext>
            </a:extLst>
          </p:cNvPr>
          <p:cNvSpPr/>
          <p:nvPr/>
        </p:nvSpPr>
        <p:spPr>
          <a:xfrm>
            <a:off x="2377364" y="983583"/>
            <a:ext cx="427373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  <a:ea typeface="+mn-ea"/>
                <a:cs typeface="+mn-cs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01886" y="1888786"/>
            <a:ext cx="2742277" cy="3404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29997" y="2736057"/>
            <a:ext cx="4054947" cy="2417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E429FBD-C62A-4B78-B188-3CE5FC4520CC}"/>
              </a:ext>
            </a:extLst>
          </p:cNvPr>
          <p:cNvSpPr/>
          <p:nvPr/>
        </p:nvSpPr>
        <p:spPr>
          <a:xfrm>
            <a:off x="1984018" y="1829881"/>
            <a:ext cx="517596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Số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0,1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165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2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60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19" y="902740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1650" kern="1200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=?</a:t>
                </a: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8</a:t>
            </a: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0.008</a:t>
            </a: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0.08</a:t>
            </a: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D. 0.8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9896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7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0,9 m = … 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1"/>
              <p:cNvSpPr/>
              <p:nvPr/>
            </p:nvSpPr>
            <p:spPr>
              <a:xfrm>
                <a:off x="80010" y="3456211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" y="3456211"/>
                <a:ext cx="4270229" cy="6680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3"/>
              <p:cNvSpPr/>
              <p:nvPr/>
            </p:nvSpPr>
            <p:spPr>
              <a:xfrm>
                <a:off x="80009" y="4236716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4236716"/>
                <a:ext cx="4270229" cy="6680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2"/>
              <p:cNvSpPr/>
              <p:nvPr/>
            </p:nvSpPr>
            <p:spPr>
              <a:xfrm>
                <a:off x="4793761" y="3456211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1" y="3456211"/>
                <a:ext cx="4270229" cy="6680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4"/>
              <p:cNvSpPr/>
              <p:nvPr/>
            </p:nvSpPr>
            <p:spPr>
              <a:xfrm>
                <a:off x="4793760" y="4219598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200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0" y="4219598"/>
                <a:ext cx="4270229" cy="6680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31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10741" y="1805932"/>
            <a:ext cx="6174757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(TT)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476" y="655148"/>
            <a:ext cx="3986959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582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43050" y="1995266"/>
            <a:ext cx="1610916" cy="676245"/>
            <a:chOff x="1543050" y="2363391"/>
            <a:chExt cx="1610916" cy="1022747"/>
          </a:xfrm>
        </p:grpSpPr>
        <p:grpSp>
          <p:nvGrpSpPr>
            <p:cNvPr id="164867" name="Group 27"/>
            <p:cNvGrpSpPr>
              <a:grpSpLocks/>
            </p:cNvGrpSpPr>
            <p:nvPr/>
          </p:nvGrpSpPr>
          <p:grpSpPr bwMode="auto">
            <a:xfrm>
              <a:off x="1543050" y="2363391"/>
              <a:ext cx="1610916" cy="1022747"/>
              <a:chOff x="1181151" y="3421194"/>
              <a:chExt cx="2147960" cy="1337604"/>
            </a:xfrm>
          </p:grpSpPr>
          <p:sp>
            <p:nvSpPr>
              <p:cNvPr id="29" name="Callout: Right Arrow 22"/>
              <p:cNvSpPr/>
              <p:nvPr/>
            </p:nvSpPr>
            <p:spPr>
              <a:xfrm>
                <a:off x="1181151" y="3421194"/>
                <a:ext cx="2147960" cy="1337604"/>
              </a:xfrm>
              <a:prstGeom prst="rightArrowCallout">
                <a:avLst>
                  <a:gd name="adj1" fmla="val 29155"/>
                  <a:gd name="adj2" fmla="val 25000"/>
                  <a:gd name="adj3" fmla="val 29156"/>
                  <a:gd name="adj4" fmla="val 71944"/>
                </a:avLst>
              </a:prstGeom>
              <a:gradFill rotWithShape="1">
                <a:gsLst>
                  <a:gs pos="0">
                    <a:srgbClr val="70AD47"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vi-VN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652814" y="3715236"/>
                <a:ext cx="556155" cy="543410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100" dirty="0">
                    <a:solidFill>
                      <a:prstClr val="black"/>
                    </a:solidFill>
                    <a:latin typeface="等线" panose="020F0502020204030204"/>
                  </a:rPr>
                  <a:t>= </a:t>
                </a:r>
                <a:endParaRPr lang="vi-VN" sz="2100" dirty="0">
                  <a:solidFill>
                    <a:prstClr val="black"/>
                  </a:solidFill>
                </a:endParaRPr>
              </a:p>
            </p:txBody>
          </p:sp>
        </p:grpSp>
        <p:graphicFrame>
          <p:nvGraphicFramePr>
            <p:cNvPr id="16487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7183818"/>
                </p:ext>
              </p:extLst>
            </p:nvPr>
          </p:nvGraphicFramePr>
          <p:xfrm>
            <a:off x="1866900" y="2487613"/>
            <a:ext cx="384175" cy="85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Equation" r:id="rId4" imgW="139680" imgH="393480" progId="Equation.3">
                    <p:embed/>
                  </p:oleObj>
                </mc:Choice>
                <mc:Fallback>
                  <p:oleObj name="Equation" r:id="rId4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6900" y="2487613"/>
                          <a:ext cx="384175" cy="850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1553767" y="2895104"/>
            <a:ext cx="1612106" cy="774335"/>
            <a:chOff x="1553767" y="3279742"/>
            <a:chExt cx="1612106" cy="1002506"/>
          </a:xfrm>
        </p:grpSpPr>
        <p:grpSp>
          <p:nvGrpSpPr>
            <p:cNvPr id="164868" name="Group 30"/>
            <p:cNvGrpSpPr>
              <a:grpSpLocks/>
            </p:cNvGrpSpPr>
            <p:nvPr/>
          </p:nvGrpSpPr>
          <p:grpSpPr bwMode="auto">
            <a:xfrm>
              <a:off x="1553767" y="3279742"/>
              <a:ext cx="1612106" cy="1002506"/>
              <a:chOff x="1181151" y="4734769"/>
              <a:chExt cx="2147960" cy="1337604"/>
            </a:xfrm>
          </p:grpSpPr>
          <p:sp>
            <p:nvSpPr>
              <p:cNvPr id="32" name="Callout: Right Arrow 24"/>
              <p:cNvSpPr/>
              <p:nvPr/>
            </p:nvSpPr>
            <p:spPr>
              <a:xfrm>
                <a:off x="1181151" y="4734769"/>
                <a:ext cx="2147960" cy="1337604"/>
              </a:xfrm>
              <a:prstGeom prst="rightArrowCallout">
                <a:avLst>
                  <a:gd name="adj1" fmla="val 29155"/>
                  <a:gd name="adj2" fmla="val 25000"/>
                  <a:gd name="adj3" fmla="val 29156"/>
                  <a:gd name="adj4" fmla="val 71944"/>
                </a:avLst>
              </a:prstGeom>
              <a:gradFill rotWithShape="1">
                <a:gsLst>
                  <a:gs pos="0">
                    <a:srgbClr val="70AD47"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vi-VN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643794" y="5015240"/>
                <a:ext cx="555744" cy="554382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100" dirty="0">
                    <a:solidFill>
                      <a:prstClr val="black"/>
                    </a:solidFill>
                    <a:latin typeface="等线" panose="020F0502020204030204"/>
                  </a:rPr>
                  <a:t>= </a:t>
                </a:r>
                <a:endParaRPr lang="vi-VN" sz="2100" dirty="0">
                  <a:solidFill>
                    <a:prstClr val="black"/>
                  </a:solidFill>
                </a:endParaRPr>
              </a:p>
            </p:txBody>
          </p:sp>
        </p:grpSp>
        <p:graphicFrame>
          <p:nvGraphicFramePr>
            <p:cNvPr id="16487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7308623"/>
                </p:ext>
              </p:extLst>
            </p:nvPr>
          </p:nvGraphicFramePr>
          <p:xfrm>
            <a:off x="1700213" y="3281686"/>
            <a:ext cx="766762" cy="884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Equation" r:id="rId6" imgW="279360" imgH="393480" progId="Equation.3">
                    <p:embed/>
                  </p:oleObj>
                </mc:Choice>
                <mc:Fallback>
                  <p:oleObj name="Equation" r:id="rId6" imgW="2793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0213" y="3281686"/>
                          <a:ext cx="766762" cy="884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1543050" y="891195"/>
            <a:ext cx="1610916" cy="735723"/>
            <a:chOff x="1543050" y="1189435"/>
            <a:chExt cx="1610916" cy="942975"/>
          </a:xfrm>
        </p:grpSpPr>
        <p:sp>
          <p:nvSpPr>
            <p:cNvPr id="27" name="Callout: Right Arrow 14"/>
            <p:cNvSpPr/>
            <p:nvPr/>
          </p:nvSpPr>
          <p:spPr>
            <a:xfrm>
              <a:off x="1543050" y="1189435"/>
              <a:ext cx="1610916" cy="942975"/>
            </a:xfrm>
            <a:prstGeom prst="rightArrowCallout">
              <a:avLst>
                <a:gd name="adj1" fmla="val 29155"/>
                <a:gd name="adj2" fmla="val 25000"/>
                <a:gd name="adj3" fmla="val 29156"/>
                <a:gd name="adj4" fmla="val 71944"/>
              </a:avLst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vi-VN" sz="1800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16486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3186665"/>
                </p:ext>
              </p:extLst>
            </p:nvPr>
          </p:nvGraphicFramePr>
          <p:xfrm>
            <a:off x="1722835" y="1212057"/>
            <a:ext cx="626269" cy="851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Equation" r:id="rId8" imgW="228501" imgH="393529" progId="Equation.3">
                    <p:embed/>
                  </p:oleObj>
                </mc:Choice>
                <mc:Fallback>
                  <p:oleObj name="Equation" r:id="rId8" imgW="228501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2835" y="1212057"/>
                          <a:ext cx="626269" cy="851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2671763" y="1416943"/>
              <a:ext cx="370935" cy="392415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none" lIns="68580" tIns="34290" rIns="68580" bIns="34290">
              <a:spAutoFit/>
            </a:bodyPr>
            <a:lstStyle/>
            <a:p>
              <a:pPr>
                <a:defRPr/>
              </a:pPr>
              <a:r>
                <a:rPr lang="en-US" sz="2100" dirty="0">
                  <a:solidFill>
                    <a:prstClr val="black"/>
                  </a:solidFill>
                  <a:latin typeface="等线" panose="020F0502020204030204"/>
                </a:rPr>
                <a:t>= </a:t>
              </a:r>
              <a:endParaRPr lang="vi-VN" sz="2100" dirty="0">
                <a:solidFill>
                  <a:prstClr val="black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449542" y="457835"/>
            <a:ext cx="4457700" cy="577081"/>
          </a:xfrm>
          <a:prstGeom prst="rect">
            <a:avLst/>
          </a:prstGeom>
          <a:noFill/>
        </p:spPr>
        <p:txBody>
          <a:bodyPr spcFirstLastPara="1" wrap="none" lIns="68580" tIns="34290" rIns="68580" bIns="34290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3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MẢNH GHÉP KÌ DIỆU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96000" y="2026191"/>
            <a:ext cx="2371106" cy="703668"/>
            <a:chOff x="6096000" y="2382441"/>
            <a:chExt cx="2371106" cy="956072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6096000" y="2382441"/>
              <a:ext cx="2371106" cy="956072"/>
              <a:chOff x="8127707" y="3177247"/>
              <a:chExt cx="1524000" cy="1337603"/>
            </a:xfrm>
          </p:grpSpPr>
          <p:sp>
            <p:nvSpPr>
              <p:cNvPr id="35" name="Freeform: Shape 27"/>
              <p:cNvSpPr/>
              <p:nvPr/>
            </p:nvSpPr>
            <p:spPr>
              <a:xfrm>
                <a:off x="8127707" y="3177247"/>
                <a:ext cx="1524000" cy="1337603"/>
              </a:xfrm>
              <a:custGeom>
                <a:avLst/>
                <a:gdLst>
                  <a:gd name="connsiteX0" fmla="*/ 0 w 1524000"/>
                  <a:gd name="connsiteY0" fmla="*/ 0 h 1337603"/>
                  <a:gd name="connsiteX1" fmla="*/ 1524000 w 1524000"/>
                  <a:gd name="connsiteY1" fmla="*/ 0 h 1337603"/>
                  <a:gd name="connsiteX2" fmla="*/ 1524000 w 1524000"/>
                  <a:gd name="connsiteY2" fmla="*/ 1337603 h 1337603"/>
                  <a:gd name="connsiteX3" fmla="*/ 0 w 1524000"/>
                  <a:gd name="connsiteY3" fmla="*/ 1337603 h 1337603"/>
                  <a:gd name="connsiteX4" fmla="*/ 0 w 1524000"/>
                  <a:gd name="connsiteY4" fmla="*/ 1316502 h 1337603"/>
                  <a:gd name="connsiteX5" fmla="*/ 16126 w 1524000"/>
                  <a:gd name="connsiteY5" fmla="*/ 1316502 h 1337603"/>
                  <a:gd name="connsiteX6" fmla="*/ 16126 w 1524000"/>
                  <a:gd name="connsiteY6" fmla="*/ 830727 h 1337603"/>
                  <a:gd name="connsiteX7" fmla="*/ 272609 w 1524000"/>
                  <a:gd name="connsiteY7" fmla="*/ 830727 h 1337603"/>
                  <a:gd name="connsiteX8" fmla="*/ 272609 w 1524000"/>
                  <a:gd name="connsiteY8" fmla="*/ 992652 h 1337603"/>
                  <a:gd name="connsiteX9" fmla="*/ 596459 w 1524000"/>
                  <a:gd name="connsiteY9" fmla="*/ 668802 h 1337603"/>
                  <a:gd name="connsiteX10" fmla="*/ 272609 w 1524000"/>
                  <a:gd name="connsiteY10" fmla="*/ 344952 h 1337603"/>
                  <a:gd name="connsiteX11" fmla="*/ 272609 w 1524000"/>
                  <a:gd name="connsiteY11" fmla="*/ 506877 h 1337603"/>
                  <a:gd name="connsiteX12" fmla="*/ 16126 w 1524000"/>
                  <a:gd name="connsiteY12" fmla="*/ 506877 h 1337603"/>
                  <a:gd name="connsiteX13" fmla="*/ 16126 w 1524000"/>
                  <a:gd name="connsiteY13" fmla="*/ 21102 h 1337603"/>
                  <a:gd name="connsiteX14" fmla="*/ 0 w 1524000"/>
                  <a:gd name="connsiteY14" fmla="*/ 21102 h 1337603"/>
                  <a:gd name="connsiteX15" fmla="*/ 0 w 1524000"/>
                  <a:gd name="connsiteY15" fmla="*/ 0 h 1337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24000" h="1337603">
                    <a:moveTo>
                      <a:pt x="0" y="0"/>
                    </a:moveTo>
                    <a:lnTo>
                      <a:pt x="1524000" y="0"/>
                    </a:lnTo>
                    <a:lnTo>
                      <a:pt x="1524000" y="1337603"/>
                    </a:lnTo>
                    <a:lnTo>
                      <a:pt x="0" y="1337603"/>
                    </a:lnTo>
                    <a:lnTo>
                      <a:pt x="0" y="1316502"/>
                    </a:lnTo>
                    <a:lnTo>
                      <a:pt x="16126" y="1316502"/>
                    </a:lnTo>
                    <a:lnTo>
                      <a:pt x="16126" y="830727"/>
                    </a:lnTo>
                    <a:lnTo>
                      <a:pt x="272609" y="830727"/>
                    </a:lnTo>
                    <a:lnTo>
                      <a:pt x="272609" y="992652"/>
                    </a:lnTo>
                    <a:lnTo>
                      <a:pt x="596459" y="668802"/>
                    </a:lnTo>
                    <a:lnTo>
                      <a:pt x="272609" y="344952"/>
                    </a:lnTo>
                    <a:lnTo>
                      <a:pt x="272609" y="506877"/>
                    </a:lnTo>
                    <a:lnTo>
                      <a:pt x="16126" y="506877"/>
                    </a:lnTo>
                    <a:lnTo>
                      <a:pt x="16126" y="21102"/>
                    </a:lnTo>
                    <a:lnTo>
                      <a:pt x="0" y="2110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0AD47"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vi-VN" sz="1500">
                  <a:solidFill>
                    <a:prstClr val="white"/>
                  </a:solidFill>
                </a:endParaRPr>
              </a:p>
            </p:txBody>
          </p:sp>
          <p:graphicFrame>
            <p:nvGraphicFramePr>
              <p:cNvPr id="16488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6113254"/>
                  </p:ext>
                </p:extLst>
              </p:nvPr>
            </p:nvGraphicFramePr>
            <p:xfrm>
              <a:off x="8974374" y="3553152"/>
              <a:ext cx="416984" cy="6218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4" name="Equation" r:id="rId10" imgW="114120" imgH="215640" progId="Equation.3">
                      <p:embed/>
                    </p:oleObj>
                  </mc:Choice>
                  <mc:Fallback>
                    <p:oleObj name="Equation" r:id="rId10" imgW="11412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4374" y="3553152"/>
                            <a:ext cx="416984" cy="6218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" name="TextBox 1"/>
            <p:cNvSpPr txBox="1"/>
            <p:nvPr/>
          </p:nvSpPr>
          <p:spPr>
            <a:xfrm>
              <a:off x="7089563" y="2624444"/>
              <a:ext cx="1294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</a:rPr>
                <a:t>Hỗn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số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80548" y="862827"/>
            <a:ext cx="2588427" cy="704716"/>
            <a:chOff x="6092429" y="1171576"/>
            <a:chExt cx="2588427" cy="1003697"/>
          </a:xfrm>
        </p:grpSpPr>
        <p:sp>
          <p:nvSpPr>
            <p:cNvPr id="34" name="Freeform: Shape 17"/>
            <p:cNvSpPr/>
            <p:nvPr/>
          </p:nvSpPr>
          <p:spPr bwMode="auto">
            <a:xfrm>
              <a:off x="6092429" y="1171576"/>
              <a:ext cx="2374677" cy="1003697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vi-VN" sz="150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92680" y="1423794"/>
              <a:ext cx="1888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tự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nhiên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2429" y="3013844"/>
            <a:ext cx="2434044" cy="655595"/>
            <a:chOff x="6092429" y="3607594"/>
            <a:chExt cx="2434044" cy="1002506"/>
          </a:xfrm>
        </p:grpSpPr>
        <p:sp>
          <p:nvSpPr>
            <p:cNvPr id="36" name="Freeform: Shape 33"/>
            <p:cNvSpPr/>
            <p:nvPr/>
          </p:nvSpPr>
          <p:spPr bwMode="auto">
            <a:xfrm>
              <a:off x="6092429" y="3607594"/>
              <a:ext cx="2374677" cy="1002506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vi-VN" sz="1500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35180" y="3878014"/>
              <a:ext cx="1591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</a:rPr>
                <a:t>Phân</a:t>
              </a:r>
              <a:r>
                <a:rPr lang="en-US" sz="2400" dirty="0" smtClean="0">
                  <a:solidFill>
                    <a:srgbClr val="FF0000"/>
                  </a:solidFill>
                </a:rPr>
                <a:t> 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số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102331" y="3888350"/>
            <a:ext cx="2457779" cy="733626"/>
            <a:chOff x="6092429" y="3605484"/>
            <a:chExt cx="2457779" cy="1004616"/>
          </a:xfrm>
        </p:grpSpPr>
        <p:sp>
          <p:nvSpPr>
            <p:cNvPr id="42" name="Freeform: Shape 33"/>
            <p:cNvSpPr/>
            <p:nvPr/>
          </p:nvSpPr>
          <p:spPr bwMode="auto">
            <a:xfrm>
              <a:off x="6092429" y="3607594"/>
              <a:ext cx="2374677" cy="1002506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vi-VN" sz="1500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58915" y="3605484"/>
              <a:ext cx="1591293" cy="96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</a:rPr>
                <a:t>Phân</a:t>
              </a:r>
              <a:r>
                <a:rPr lang="en-US" sz="2000" dirty="0" smtClean="0">
                  <a:solidFill>
                    <a:srgbClr val="FF0000"/>
                  </a:solidFill>
                </a:rPr>
                <a:t> 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thập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phân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08919" y="3888350"/>
            <a:ext cx="1612106" cy="733626"/>
            <a:chOff x="1553767" y="3607594"/>
            <a:chExt cx="1612106" cy="1002506"/>
          </a:xfrm>
        </p:grpSpPr>
        <p:grpSp>
          <p:nvGrpSpPr>
            <p:cNvPr id="47" name="Group 30"/>
            <p:cNvGrpSpPr>
              <a:grpSpLocks/>
            </p:cNvGrpSpPr>
            <p:nvPr/>
          </p:nvGrpSpPr>
          <p:grpSpPr bwMode="auto">
            <a:xfrm>
              <a:off x="1553767" y="3607594"/>
              <a:ext cx="1612106" cy="1002506"/>
              <a:chOff x="1181151" y="5172220"/>
              <a:chExt cx="2147960" cy="1337604"/>
            </a:xfrm>
          </p:grpSpPr>
          <p:sp>
            <p:nvSpPr>
              <p:cNvPr id="49" name="Callout: Right Arrow 24"/>
              <p:cNvSpPr/>
              <p:nvPr/>
            </p:nvSpPr>
            <p:spPr>
              <a:xfrm>
                <a:off x="1181151" y="5172220"/>
                <a:ext cx="2147960" cy="1337604"/>
              </a:xfrm>
              <a:prstGeom prst="rightArrowCallout">
                <a:avLst>
                  <a:gd name="adj1" fmla="val 29155"/>
                  <a:gd name="adj2" fmla="val 25000"/>
                  <a:gd name="adj3" fmla="val 29156"/>
                  <a:gd name="adj4" fmla="val 71944"/>
                </a:avLst>
              </a:prstGeom>
              <a:gradFill rotWithShape="1">
                <a:gsLst>
                  <a:gs pos="0">
                    <a:srgbClr val="70AD47"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vi-VN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643794" y="5463113"/>
                <a:ext cx="555744" cy="554382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100" dirty="0">
                    <a:solidFill>
                      <a:prstClr val="black"/>
                    </a:solidFill>
                    <a:latin typeface="等线" panose="020F0502020204030204"/>
                  </a:rPr>
                  <a:t>= </a:t>
                </a:r>
                <a:endParaRPr lang="vi-VN" sz="2100" dirty="0">
                  <a:solidFill>
                    <a:prstClr val="black"/>
                  </a:solidFill>
                </a:endParaRPr>
              </a:p>
            </p:txBody>
          </p:sp>
        </p:grpSp>
        <p:graphicFrame>
          <p:nvGraphicFramePr>
            <p:cNvPr id="4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8380260"/>
                </p:ext>
              </p:extLst>
            </p:nvPr>
          </p:nvGraphicFramePr>
          <p:xfrm>
            <a:off x="1926048" y="3877640"/>
            <a:ext cx="314325" cy="39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Equation" r:id="rId12" imgW="114120" imgH="177480" progId="Equation.3">
                    <p:embed/>
                  </p:oleObj>
                </mc:Choice>
                <mc:Fallback>
                  <p:oleObj name="Equation" r:id="rId12" imgW="114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6048" y="3877640"/>
                          <a:ext cx="314325" cy="398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272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57765E-6 L -0.40781 -0.216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9" y="-108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63631E-6 L -0.40382 -0.19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1" y="-9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68 0.01389 L -0.40504 -0.186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-10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89 0.03921 L -0.40243 0.596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278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1054331"/>
            <a:ext cx="6254225" cy="979104"/>
            <a:chOff x="4078605" y="1634187"/>
            <a:chExt cx="7884444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731979" y="1963648"/>
              <a:ext cx="5938887" cy="52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nl-NL" sz="1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nl-NL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hận biết khái niệm ban đầu về sồ thập phân</a:t>
              </a:r>
              <a:endParaRPr lang="en-US" sz="1800" b="1" dirty="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2256841" y="2988235"/>
            <a:ext cx="6078415" cy="1008505"/>
            <a:chOff x="4097655" y="4422459"/>
            <a:chExt cx="8124750" cy="1433512"/>
          </a:xfrm>
        </p:grpSpPr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4755174" y="4611371"/>
              <a:ext cx="7467231" cy="1244600"/>
            </a:xfrm>
            <a:custGeom>
              <a:avLst/>
              <a:gdLst>
                <a:gd name="T0" fmla="*/ 5102015 w 2345"/>
                <a:gd name="T1" fmla="*/ 1244600 h 456"/>
                <a:gd name="T2" fmla="*/ 549485 w 2345"/>
                <a:gd name="T3" fmla="*/ 1244600 h 456"/>
                <a:gd name="T4" fmla="*/ 0 w 2345"/>
                <a:gd name="T5" fmla="*/ 622300 h 456"/>
                <a:gd name="T6" fmla="*/ 0 w 2345"/>
                <a:gd name="T7" fmla="*/ 622300 h 456"/>
                <a:gd name="T8" fmla="*/ 549485 w 2345"/>
                <a:gd name="T9" fmla="*/ 0 h 456"/>
                <a:gd name="T10" fmla="*/ 5102015 w 2345"/>
                <a:gd name="T11" fmla="*/ 0 h 456"/>
                <a:gd name="T12" fmla="*/ 5651500 w 2345"/>
                <a:gd name="T13" fmla="*/ 622300 h 456"/>
                <a:gd name="T14" fmla="*/ 5651500 w 2345"/>
                <a:gd name="T15" fmla="*/ 622300 h 456"/>
                <a:gd name="T16" fmla="*/ 5102015 w 2345"/>
                <a:gd name="T17" fmla="*/ 1244600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rgbClr val="ED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4775683" y="4598655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4739047" y="4598655"/>
              <a:ext cx="1252537" cy="1244600"/>
            </a:xfrm>
            <a:custGeom>
              <a:avLst/>
              <a:gdLst>
                <a:gd name="T0" fmla="*/ 1252537 w 582"/>
                <a:gd name="T1" fmla="*/ 1244600 h 456"/>
                <a:gd name="T2" fmla="*/ 490685 w 582"/>
                <a:gd name="T3" fmla="*/ 1244600 h 456"/>
                <a:gd name="T4" fmla="*/ 0 w 582"/>
                <a:gd name="T5" fmla="*/ 622300 h 456"/>
                <a:gd name="T6" fmla="*/ 142040 w 582"/>
                <a:gd name="T7" fmla="*/ 182869 h 456"/>
                <a:gd name="T8" fmla="*/ 490685 w 582"/>
                <a:gd name="T9" fmla="*/ 0 h 456"/>
                <a:gd name="T10" fmla="*/ 1252537 w 582"/>
                <a:gd name="T11" fmla="*/ 124460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4205605" y="4531997"/>
              <a:ext cx="1485900" cy="539750"/>
            </a:xfrm>
            <a:custGeom>
              <a:avLst/>
              <a:gdLst>
                <a:gd name="T0" fmla="*/ 1485900 w 1368"/>
                <a:gd name="T1" fmla="*/ 539750 h 357"/>
                <a:gd name="T2" fmla="*/ 333459 w 1368"/>
                <a:gd name="T3" fmla="*/ 539750 h 357"/>
                <a:gd name="T4" fmla="*/ 0 w 1368"/>
                <a:gd name="T5" fmla="*/ 0 h 3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7">
                  <a:moveTo>
                    <a:pt x="1368" y="357"/>
                  </a:moveTo>
                  <a:lnTo>
                    <a:pt x="307" y="357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4097655" y="4422459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174661" y="1473803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512102" y="3248207"/>
            <a:ext cx="4535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để đọc, viết số thập phân dạng đơn giản</a:t>
            </a:r>
            <a:endParaRPr lang="vi-VN" sz="1800" b="1" i="1" dirty="0">
              <a:solidFill>
                <a:srgbClr val="213054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89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969" y="1276472"/>
            <a:ext cx="3724067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276218"/>
              </p:ext>
            </p:extLst>
          </p:nvPr>
        </p:nvGraphicFramePr>
        <p:xfrm>
          <a:off x="403707" y="801600"/>
          <a:ext cx="3052012" cy="277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37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620853" y="3963"/>
                <a:ext cx="5906530" cy="437023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1dm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0,1m.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1cm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0,01m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1mm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 m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0,001m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0853" y="3963"/>
                <a:ext cx="5906530" cy="4370235"/>
              </a:xfrm>
              <a:prstGeom prst="rect">
                <a:avLst/>
              </a:prstGeom>
              <a:blipFill rotWithShape="1">
                <a:blip r:embed="rId3"/>
                <a:stretch>
                  <a:fillRect l="-9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25192" y="1591293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525" y="1591292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569" y="226996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192" y="226996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11" y="226996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0611" y="299107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3234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192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47" y="299107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932534" y="864984"/>
                <a:ext cx="7871255" cy="35050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buClrTx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;</a:t>
                </a:r>
                <a:r>
                  <a:rPr kumimoji="0" lang="en-US" altLang="en-US" sz="20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; </m:t>
                    </m:r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0,1;  0,01;  0,001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mbria" panose="020405030504060302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0,1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; 0,1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</a:p>
              <a:p>
                <a:pPr lvl="0">
                  <a:buClrTx/>
                  <a:buFontTx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0,01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; 0,01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0,001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; 0,001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lnSpc>
                    <a:spcPct val="20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0,1;    0,01;    0,001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gọi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+mj-lt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534" y="864984"/>
                <a:ext cx="7871255" cy="3505062"/>
              </a:xfrm>
              <a:prstGeom prst="rect">
                <a:avLst/>
              </a:prstGeom>
              <a:blipFill rotWithShape="1">
                <a:blip r:embed="rId2"/>
                <a:stretch>
                  <a:fillRect l="-85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14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3707" y="801600"/>
          <a:ext cx="3052012" cy="277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37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620853" y="29355"/>
                <a:ext cx="5906530" cy="43194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5dm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0,5m.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7cm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0,07m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9mm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m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0,009m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0853" y="29355"/>
                <a:ext cx="5906530" cy="4319452"/>
              </a:xfrm>
              <a:prstGeom prst="rect">
                <a:avLst/>
              </a:prstGeom>
              <a:blipFill rotWithShape="0">
                <a:blip r:embed="rId3"/>
                <a:stretch>
                  <a:fillRect l="-10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25192" y="1591293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525" y="1591292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569" y="226996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192" y="226996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11" y="226996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0611" y="299107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3234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192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47" y="299107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173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885033" y="1141854"/>
                <a:ext cx="8074550" cy="30700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buClrTx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0,5;  0,07;  0,009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0,5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năm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0,5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</a:p>
              <a:p>
                <a:pPr lvl="0">
                  <a:buClrTx/>
                  <a:buFontTx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0,07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bảy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0,07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0,009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chín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0,009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lnSpc>
                    <a:spcPct val="20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0,5;   0,07;   0,009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gọi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033" y="1141854"/>
                <a:ext cx="8074550" cy="3070071"/>
              </a:xfrm>
              <a:prstGeom prst="rect">
                <a:avLst/>
              </a:prstGeom>
              <a:blipFill>
                <a:blip r:embed="rId2"/>
                <a:stretch>
                  <a:fillRect l="-755" b="-297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7657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483</Words>
  <Application>Microsoft Office PowerPoint</Application>
  <PresentationFormat>On-screen Show (16:9)</PresentationFormat>
  <Paragraphs>186</Paragraphs>
  <Slides>19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Arial</vt:lpstr>
      <vt:lpstr>Comfortaa</vt:lpstr>
      <vt:lpstr>Work Sans</vt:lpstr>
      <vt:lpstr>Kalam</vt:lpstr>
      <vt:lpstr>Cambria Math</vt:lpstr>
      <vt:lpstr>Calibri</vt:lpstr>
      <vt:lpstr>Montserrat</vt:lpstr>
      <vt:lpstr>Tahoma</vt:lpstr>
      <vt:lpstr>Roboto Slab Regular</vt:lpstr>
      <vt:lpstr>等线</vt:lpstr>
      <vt:lpstr>Open Sans</vt:lpstr>
      <vt:lpstr>Times New Roman</vt:lpstr>
      <vt:lpstr>Vibur</vt:lpstr>
      <vt:lpstr>Catamaran</vt:lpstr>
      <vt:lpstr>Cambria</vt:lpstr>
      <vt:lpstr>Calibri Light</vt:lpstr>
      <vt:lpstr>Learning the Days of the Week by Slidesgo </vt:lpstr>
      <vt:lpstr>Doodle Sketchbook by Slidesgo</vt:lpstr>
      <vt:lpstr>1_Office Theme</vt:lpstr>
      <vt:lpstr>Office Theme</vt:lpstr>
      <vt:lpstr>Equation</vt:lpstr>
      <vt:lpstr>Toán Khái niệm về số thập phân</vt:lpstr>
      <vt:lpstr>KHỞI ĐỘNG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dc:creator>Admin</dc:creator>
  <cp:lastModifiedBy>Admin</cp:lastModifiedBy>
  <cp:revision>42</cp:revision>
  <dcterms:modified xsi:type="dcterms:W3CDTF">2021-10-18T23:32:01Z</dcterms:modified>
</cp:coreProperties>
</file>