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28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47" r:id="rId11"/>
    <p:sldId id="323" r:id="rId12"/>
    <p:sldId id="325" r:id="rId13"/>
    <p:sldId id="348" r:id="rId14"/>
    <p:sldId id="349" r:id="rId15"/>
    <p:sldId id="358" r:id="rId16"/>
    <p:sldId id="350" r:id="rId17"/>
    <p:sldId id="351" r:id="rId18"/>
    <p:sldId id="352" r:id="rId19"/>
    <p:sldId id="354" r:id="rId20"/>
    <p:sldId id="353" r:id="rId21"/>
    <p:sldId id="355" r:id="rId22"/>
    <p:sldId id="356" r:id="rId23"/>
    <p:sldId id="357" r:id="rId24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Arial Black" pitchFamily="34" charset="0"/>
      <p:bold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Berlin Sans FB Demi" pitchFamily="34" charset="0"/>
      <p:bold r:id="rId36"/>
    </p:embeddedFont>
    <p:embeddedFont>
      <p:font typeface="宋体" pitchFamily="2" charset="-12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CF8DD"/>
    <a:srgbClr val="FFFFD1"/>
    <a:srgbClr val="FBD9C4"/>
    <a:srgbClr val="202D58"/>
    <a:srgbClr val="FFFF47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406" autoAdjust="0"/>
    <p:restoredTop sz="94660"/>
  </p:normalViewPr>
  <p:slideViewPr>
    <p:cSldViewPr snapToGrid="0">
      <p:cViewPr>
        <p:scale>
          <a:sx n="76" d="100"/>
          <a:sy n="76" d="100"/>
        </p:scale>
        <p:origin x="-974" y="-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8B6D4-BFF8-4197-A2B0-1A03E4BCCAD1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5AE9-D050-4C60-9667-14273CABB0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8239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9F92-2E8E-4388-BB17-E77F2C4F587C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73B65-015C-46BB-8A66-7F53FAEA0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29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1836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00020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8486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235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34765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B75-8DEB-459E-86EC-2609E3488FD4}" type="datetime1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By Jessica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461E2-7A2F-4283-9DF0-5DAEAE379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BA3E04-9D14-4AB3-989E-F29A7DBDB2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7453" y="1"/>
            <a:ext cx="12597413" cy="69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808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xmlns="" val="48231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xmlns="" val="4474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Helvetica Neue"/>
              </a:rPr>
              <a:t>1. Listen and repeat</a:t>
            </a:r>
            <a:endParaRPr lang="en-US" sz="2200" b="1" i="0" dirty="0">
              <a:effectLst/>
              <a:latin typeface="Helvetica Neu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7397800"/>
              </p:ext>
            </p:extLst>
          </p:nvPr>
        </p:nvGraphicFramePr>
        <p:xfrm>
          <a:off x="1404990" y="1859740"/>
          <a:ext cx="9223254" cy="3480886"/>
        </p:xfrm>
        <a:graphic>
          <a:graphicData uri="http://schemas.openxmlformats.org/drawingml/2006/table">
            <a:tbl>
              <a:tblPr/>
              <a:tblGrid>
                <a:gridCol w="1723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55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445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40443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effectLst/>
                          <a:latin typeface="Century Gothic" panose="020B0502020202020204" pitchFamily="34" charset="0"/>
                        </a:rPr>
                        <a:t>kit</a:t>
                      </a:r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3200" b="1"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This is the kit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en.</a:t>
                      </a:r>
                    </a:p>
                  </a:txBody>
                  <a:tcPr marL="285750" marR="2857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40443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ba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 marL="190500" marR="19050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Is there a ba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3200" b="1" dirty="0">
                          <a:effectLst/>
                          <a:latin typeface="Century Gothic" panose="020B0502020202020204" pitchFamily="34" charset="0"/>
                        </a:rPr>
                        <a:t>room?</a:t>
                      </a:r>
                    </a:p>
                  </a:txBody>
                  <a:tcPr marL="285750" marR="2857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4" cstate="print"/>
          <a:srcRect l="14414" t="15022" r="14612" b="15187"/>
          <a:stretch/>
        </p:blipFill>
        <p:spPr>
          <a:xfrm>
            <a:off x="741819" y="2580406"/>
            <a:ext cx="457199" cy="45720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4" cstate="print"/>
          <a:srcRect l="14414" t="15022" r="14612" b="15187"/>
          <a:stretch/>
        </p:blipFill>
        <p:spPr>
          <a:xfrm>
            <a:off x="741820" y="428817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79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2.3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2.3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374" y="63027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latin typeface="Helvetica Neue"/>
              </a:rPr>
              <a:t>2. Listen and write</a:t>
            </a:r>
            <a:endParaRPr lang="en-US" sz="2200" b="1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1077" y="1370231"/>
            <a:ext cx="82826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rgbClr val="333333"/>
                </a:solidFill>
                <a:latin typeface="Helvetica Neue"/>
              </a:rPr>
              <a:t>1.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The </a:t>
            </a:r>
            <a:r>
              <a:rPr lang="en-US" sz="4400" dirty="0">
                <a:solidFill>
                  <a:srgbClr val="008000"/>
                </a:solidFill>
                <a:latin typeface="Helvetica Neue"/>
              </a:rPr>
              <a:t>bathroom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is large.</a:t>
            </a:r>
          </a:p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rgbClr val="333333"/>
                </a:solidFill>
                <a:latin typeface="Helvetica Neue"/>
              </a:rPr>
              <a:t>2.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 Is there a </a:t>
            </a:r>
            <a:r>
              <a:rPr lang="en-US" sz="4400" dirty="0">
                <a:solidFill>
                  <a:srgbClr val="008000"/>
                </a:solidFill>
                <a:latin typeface="Helvetica Neue"/>
              </a:rPr>
              <a:t>kitchen</a:t>
            </a:r>
            <a:r>
              <a:rPr lang="en-US" sz="4400" dirty="0">
                <a:solidFill>
                  <a:srgbClr val="333333"/>
                </a:solidFill>
                <a:latin typeface="Helvetica Neue"/>
              </a:rPr>
              <a:t>?</a:t>
            </a:r>
            <a:endParaRPr lang="en-US" sz="4400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3374" y="2164043"/>
            <a:ext cx="2425148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5339" y="3860321"/>
            <a:ext cx="1855305" cy="6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3" cstate="print"/>
          <a:srcRect l="14414" t="15022" r="14612" b="15187"/>
          <a:stretch/>
        </p:blipFill>
        <p:spPr>
          <a:xfrm>
            <a:off x="3529184" y="603957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1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2 (cũ) - Unit 12 This is my house - Lesson 3 - 2 Listen and write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H_Entry_1"/>
          <p:cNvSpPr/>
          <p:nvPr>
            <p:custDataLst>
              <p:tags r:id="rId1"/>
            </p:custDataLst>
          </p:nvPr>
        </p:nvSpPr>
        <p:spPr>
          <a:xfrm>
            <a:off x="1368800" y="2789533"/>
            <a:ext cx="10241385" cy="135421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80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9F11FF"/>
                </a:solidFill>
                <a:effectLst>
                  <a:outerShdw dist="38100" dir="2700000" algn="tl" rotWithShape="0">
                    <a:srgbClr val="C46DFF"/>
                  </a:outerShdw>
                </a:effectLst>
                <a:latin typeface="Berlin Sans FB Demi" panose="020E0802020502020306" pitchFamily="34" charset="0"/>
              </a:rPr>
              <a:t>Where’s my book?</a:t>
            </a:r>
            <a:endParaRPr lang="en-US" altLang="zh-CN" sz="1600" dirty="0">
              <a:ln w="6600">
                <a:solidFill>
                  <a:schemeClr val="bg1"/>
                </a:solidFill>
                <a:prstDash val="solid"/>
              </a:ln>
              <a:solidFill>
                <a:srgbClr val="9F11FF"/>
              </a:solidFill>
              <a:effectLst>
                <a:outerShdw dist="38100" dir="2700000" algn="tl" rotWithShape="0">
                  <a:srgbClr val="C46DFF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Number_1"/>
          <p:cNvSpPr/>
          <p:nvPr>
            <p:custDataLst>
              <p:tags r:id="rId2"/>
            </p:custDataLst>
          </p:nvPr>
        </p:nvSpPr>
        <p:spPr>
          <a:xfrm>
            <a:off x="6489493" y="1484733"/>
            <a:ext cx="914400" cy="914400"/>
          </a:xfrm>
          <a:prstGeom prst="ellipse">
            <a:avLst/>
          </a:prstGeom>
          <a:solidFill>
            <a:srgbClr val="03A84E"/>
          </a:solidFill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13</a:t>
            </a:r>
            <a:endParaRPr lang="zh-CN" altLang="en-US" sz="4400" b="1" dirty="0">
              <a:solidFill>
                <a:schemeClr val="bg1"/>
              </a:solidFill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Number_1"/>
          <p:cNvSpPr/>
          <p:nvPr>
            <p:custDataLst>
              <p:tags r:id="rId3"/>
            </p:custDataLst>
          </p:nvPr>
        </p:nvSpPr>
        <p:spPr>
          <a:xfrm>
            <a:off x="4691126" y="1746323"/>
            <a:ext cx="1952831" cy="391219"/>
          </a:xfrm>
          <a:prstGeom prst="ellipse">
            <a:avLst/>
          </a:prstGeom>
          <a:noFill/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A84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 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3A84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MH_Entry_1"/>
          <p:cNvSpPr/>
          <p:nvPr>
            <p:custDataLst>
              <p:tags r:id="rId4"/>
            </p:custDataLst>
          </p:nvPr>
        </p:nvSpPr>
        <p:spPr>
          <a:xfrm>
            <a:off x="8388626" y="4933160"/>
            <a:ext cx="3286539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Lesson 1</a:t>
            </a:r>
            <a:endParaRPr lang="en-US" altLang="zh-CN" sz="5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9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5" grpId="0" animBg="1"/>
      <p:bldP spid="17" grpId="0"/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 rot="5400000">
            <a:off x="1175054" y="648408"/>
            <a:ext cx="2510226" cy="3085095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chair</a:t>
            </a:r>
          </a:p>
        </p:txBody>
      </p:sp>
      <p:sp>
        <p:nvSpPr>
          <p:cNvPr id="13" name="Round Diagonal Corner Rectangle 12"/>
          <p:cNvSpPr/>
          <p:nvPr/>
        </p:nvSpPr>
        <p:spPr>
          <a:xfrm rot="5400000">
            <a:off x="706417" y="3680064"/>
            <a:ext cx="2559693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coat</a:t>
            </a:r>
          </a:p>
        </p:txBody>
      </p:sp>
      <p:sp>
        <p:nvSpPr>
          <p:cNvPr id="14" name="Round Diagonal Corner Rectangle 13"/>
          <p:cNvSpPr/>
          <p:nvPr/>
        </p:nvSpPr>
        <p:spPr>
          <a:xfrm rot="5400000">
            <a:off x="4957462" y="648408"/>
            <a:ext cx="2510226" cy="3085094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15" name="Round Diagonal Corner Rectangle 14"/>
          <p:cNvSpPr/>
          <p:nvPr/>
        </p:nvSpPr>
        <p:spPr>
          <a:xfrm rot="5400000">
            <a:off x="3508573" y="3680063"/>
            <a:ext cx="2559695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</a:p>
        </p:txBody>
      </p:sp>
      <p:sp>
        <p:nvSpPr>
          <p:cNvPr id="16" name="Round Diagonal Corner Rectangle 15"/>
          <p:cNvSpPr/>
          <p:nvPr/>
        </p:nvSpPr>
        <p:spPr>
          <a:xfrm rot="5400000">
            <a:off x="8684187" y="648408"/>
            <a:ext cx="2510227" cy="3085095"/>
          </a:xfrm>
          <a:prstGeom prst="round2DiagRect">
            <a:avLst>
              <a:gd name="adj1" fmla="val 8618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 </a:t>
            </a:r>
          </a:p>
        </p:txBody>
      </p:sp>
      <p:sp>
        <p:nvSpPr>
          <p:cNvPr id="17" name="Round Diagonal Corner Rectangle 16"/>
          <p:cNvSpPr/>
          <p:nvPr/>
        </p:nvSpPr>
        <p:spPr>
          <a:xfrm rot="5400000">
            <a:off x="6310731" y="3680064"/>
            <a:ext cx="2559693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poster</a:t>
            </a:r>
          </a:p>
        </p:txBody>
      </p:sp>
      <p:sp>
        <p:nvSpPr>
          <p:cNvPr id="19" name="Round Diagonal Corner Rectangle 18"/>
          <p:cNvSpPr/>
          <p:nvPr/>
        </p:nvSpPr>
        <p:spPr>
          <a:xfrm rot="5400000">
            <a:off x="9112889" y="3680064"/>
            <a:ext cx="2559694" cy="2659916"/>
          </a:xfrm>
          <a:prstGeom prst="round2DiagRect">
            <a:avLst>
              <a:gd name="adj1" fmla="val 8082"/>
              <a:gd name="adj2" fmla="val 0"/>
            </a:avLst>
          </a:prstGeom>
          <a:ln w="38100" cmpd="thickThin">
            <a:solidFill>
              <a:srgbClr val="F3415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vert270" rtlCol="0" anchor="b"/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picture</a:t>
            </a:r>
          </a:p>
        </p:txBody>
      </p:sp>
      <p:sp>
        <p:nvSpPr>
          <p:cNvPr id="59" name="Freeform 58"/>
          <p:cNvSpPr/>
          <p:nvPr/>
        </p:nvSpPr>
        <p:spPr>
          <a:xfrm>
            <a:off x="13176283" y="261749"/>
            <a:ext cx="1079433" cy="1419875"/>
          </a:xfrm>
          <a:custGeom>
            <a:avLst/>
            <a:gdLst>
              <a:gd name="connsiteX0" fmla="*/ 0 w 1079433"/>
              <a:gd name="connsiteY0" fmla="*/ 0 h 1419875"/>
              <a:gd name="connsiteX1" fmla="*/ 28615 w 1079433"/>
              <a:gd name="connsiteY1" fmla="*/ 6878 h 1419875"/>
              <a:gd name="connsiteX2" fmla="*/ 1079433 w 1079433"/>
              <a:gd name="connsiteY2" fmla="*/ 788808 h 1419875"/>
              <a:gd name="connsiteX3" fmla="*/ 535180 w 1079433"/>
              <a:gd name="connsiteY3" fmla="*/ 1388628 h 1419875"/>
              <a:gd name="connsiteX4" fmla="*/ 463401 w 1079433"/>
              <a:gd name="connsiteY4" fmla="*/ 1419875 h 1419875"/>
              <a:gd name="connsiteX5" fmla="*/ 459701 w 1079433"/>
              <a:gd name="connsiteY5" fmla="*/ 1275729 h 1419875"/>
              <a:gd name="connsiteX6" fmla="*/ 40172 w 1079433"/>
              <a:gd name="connsiteY6" fmla="*/ 38070 h 1419875"/>
              <a:gd name="connsiteX7" fmla="*/ 0 w 1079433"/>
              <a:gd name="connsiteY7" fmla="*/ 0 h 14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9433" h="1419875">
                <a:moveTo>
                  <a:pt x="0" y="0"/>
                </a:moveTo>
                <a:lnTo>
                  <a:pt x="28615" y="6878"/>
                </a:lnTo>
                <a:cubicBezTo>
                  <a:pt x="662603" y="176338"/>
                  <a:pt x="1079433" y="463314"/>
                  <a:pt x="1079433" y="788808"/>
                </a:cubicBezTo>
                <a:cubicBezTo>
                  <a:pt x="1079433" y="1016654"/>
                  <a:pt x="875186" y="1225626"/>
                  <a:pt x="535180" y="1388628"/>
                </a:cubicBezTo>
                <a:lnTo>
                  <a:pt x="463401" y="1419875"/>
                </a:lnTo>
                <a:lnTo>
                  <a:pt x="459701" y="1275729"/>
                </a:lnTo>
                <a:cubicBezTo>
                  <a:pt x="432060" y="740295"/>
                  <a:pt x="269608" y="283264"/>
                  <a:pt x="40172" y="3807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3085" y="261749"/>
            <a:ext cx="774382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Vocabulary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635614" y="1040261"/>
            <a:ext cx="1455150" cy="1673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20317" t="4881" r="20420" b="7794"/>
          <a:stretch/>
        </p:blipFill>
        <p:spPr>
          <a:xfrm>
            <a:off x="4002287" y="3939850"/>
            <a:ext cx="1385420" cy="1397735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0428" y="3832231"/>
            <a:ext cx="1407362" cy="1725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64639" y="3939850"/>
            <a:ext cx="1386647" cy="1618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49961">
            <a:off x="6992609" y="4016364"/>
            <a:ext cx="1072678" cy="1516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03563" y="1078536"/>
            <a:ext cx="2018024" cy="1374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/>
          <a:srcRect t="7878"/>
          <a:stretch/>
        </p:blipFill>
        <p:spPr>
          <a:xfrm>
            <a:off x="8970380" y="1078536"/>
            <a:ext cx="1937842" cy="147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5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22-02-07 0817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0" y="522514"/>
            <a:ext cx="11404878" cy="6119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4958" y="56126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Helvetica Neue"/>
              </a:rPr>
              <a:t>1.</a:t>
            </a:r>
            <a:r>
              <a:rPr lang="en-US" sz="2400" dirty="0">
                <a:solidFill>
                  <a:srgbClr val="00B0F0"/>
                </a:solidFill>
                <a:latin typeface="Helvetica Neue"/>
              </a:rPr>
              <a:t> </a:t>
            </a:r>
            <a:r>
              <a:rPr lang="en-US" sz="2400" b="1" dirty="0">
                <a:solidFill>
                  <a:srgbClr val="00B0F0"/>
                </a:solidFill>
                <a:latin typeface="Helvetica Neue"/>
              </a:rPr>
              <a:t>Look, listen and repeat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491" y="1188219"/>
            <a:ext cx="7773074" cy="4858933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579728" y="1074065"/>
            <a:ext cx="4005327" cy="1737360"/>
          </a:xfrm>
          <a:custGeom>
            <a:avLst/>
            <a:gdLst>
              <a:gd name="connsiteX0" fmla="*/ 0 w 4655618"/>
              <a:gd name="connsiteY0" fmla="*/ 175938 h 1055608"/>
              <a:gd name="connsiteX1" fmla="*/ 175938 w 4655618"/>
              <a:gd name="connsiteY1" fmla="*/ 0 h 1055608"/>
              <a:gd name="connsiteX2" fmla="*/ 2715777 w 4655618"/>
              <a:gd name="connsiteY2" fmla="*/ 0 h 1055608"/>
              <a:gd name="connsiteX3" fmla="*/ 2715777 w 4655618"/>
              <a:gd name="connsiteY3" fmla="*/ 0 h 1055608"/>
              <a:gd name="connsiteX4" fmla="*/ 3879682 w 4655618"/>
              <a:gd name="connsiteY4" fmla="*/ 0 h 1055608"/>
              <a:gd name="connsiteX5" fmla="*/ 4479680 w 4655618"/>
              <a:gd name="connsiteY5" fmla="*/ 0 h 1055608"/>
              <a:gd name="connsiteX6" fmla="*/ 4655618 w 4655618"/>
              <a:gd name="connsiteY6" fmla="*/ 175938 h 1055608"/>
              <a:gd name="connsiteX7" fmla="*/ 4655618 w 4655618"/>
              <a:gd name="connsiteY7" fmla="*/ 615771 h 1055608"/>
              <a:gd name="connsiteX8" fmla="*/ 4655618 w 4655618"/>
              <a:gd name="connsiteY8" fmla="*/ 615771 h 1055608"/>
              <a:gd name="connsiteX9" fmla="*/ 4655618 w 4655618"/>
              <a:gd name="connsiteY9" fmla="*/ 879673 h 1055608"/>
              <a:gd name="connsiteX10" fmla="*/ 4655618 w 4655618"/>
              <a:gd name="connsiteY10" fmla="*/ 879670 h 1055608"/>
              <a:gd name="connsiteX11" fmla="*/ 4479680 w 4655618"/>
              <a:gd name="connsiteY11" fmla="*/ 1055608 h 1055608"/>
              <a:gd name="connsiteX12" fmla="*/ 3879682 w 4655618"/>
              <a:gd name="connsiteY12" fmla="*/ 1055608 h 1055608"/>
              <a:gd name="connsiteX13" fmla="*/ 2903057 w 4655618"/>
              <a:gd name="connsiteY13" fmla="*/ 1843260 h 1055608"/>
              <a:gd name="connsiteX14" fmla="*/ 2715777 w 4655618"/>
              <a:gd name="connsiteY14" fmla="*/ 1055608 h 1055608"/>
              <a:gd name="connsiteX15" fmla="*/ 175938 w 4655618"/>
              <a:gd name="connsiteY15" fmla="*/ 1055608 h 1055608"/>
              <a:gd name="connsiteX16" fmla="*/ 0 w 4655618"/>
              <a:gd name="connsiteY16" fmla="*/ 879670 h 1055608"/>
              <a:gd name="connsiteX17" fmla="*/ 0 w 4655618"/>
              <a:gd name="connsiteY17" fmla="*/ 879673 h 1055608"/>
              <a:gd name="connsiteX18" fmla="*/ 0 w 4655618"/>
              <a:gd name="connsiteY18" fmla="*/ 615771 h 1055608"/>
              <a:gd name="connsiteX19" fmla="*/ 0 w 4655618"/>
              <a:gd name="connsiteY19" fmla="*/ 615771 h 1055608"/>
              <a:gd name="connsiteX20" fmla="*/ 0 w 4655618"/>
              <a:gd name="connsiteY20" fmla="*/ 175938 h 1055608"/>
              <a:gd name="connsiteX0" fmla="*/ 0 w 4655618"/>
              <a:gd name="connsiteY0" fmla="*/ 175938 h 1843260"/>
              <a:gd name="connsiteX1" fmla="*/ 175938 w 4655618"/>
              <a:gd name="connsiteY1" fmla="*/ 0 h 1843260"/>
              <a:gd name="connsiteX2" fmla="*/ 2715777 w 4655618"/>
              <a:gd name="connsiteY2" fmla="*/ 0 h 1843260"/>
              <a:gd name="connsiteX3" fmla="*/ 2715777 w 4655618"/>
              <a:gd name="connsiteY3" fmla="*/ 0 h 1843260"/>
              <a:gd name="connsiteX4" fmla="*/ 3879682 w 4655618"/>
              <a:gd name="connsiteY4" fmla="*/ 0 h 1843260"/>
              <a:gd name="connsiteX5" fmla="*/ 4479680 w 4655618"/>
              <a:gd name="connsiteY5" fmla="*/ 0 h 1843260"/>
              <a:gd name="connsiteX6" fmla="*/ 4655618 w 4655618"/>
              <a:gd name="connsiteY6" fmla="*/ 175938 h 1843260"/>
              <a:gd name="connsiteX7" fmla="*/ 4655618 w 4655618"/>
              <a:gd name="connsiteY7" fmla="*/ 615771 h 1843260"/>
              <a:gd name="connsiteX8" fmla="*/ 4655618 w 4655618"/>
              <a:gd name="connsiteY8" fmla="*/ 615771 h 1843260"/>
              <a:gd name="connsiteX9" fmla="*/ 4655618 w 4655618"/>
              <a:gd name="connsiteY9" fmla="*/ 879673 h 1843260"/>
              <a:gd name="connsiteX10" fmla="*/ 4655618 w 4655618"/>
              <a:gd name="connsiteY10" fmla="*/ 879670 h 1843260"/>
              <a:gd name="connsiteX11" fmla="*/ 4479680 w 4655618"/>
              <a:gd name="connsiteY11" fmla="*/ 1055608 h 1843260"/>
              <a:gd name="connsiteX12" fmla="*/ 3879682 w 4655618"/>
              <a:gd name="connsiteY12" fmla="*/ 1055608 h 1843260"/>
              <a:gd name="connsiteX13" fmla="*/ 2903057 w 4655618"/>
              <a:gd name="connsiteY13" fmla="*/ 1843260 h 1843260"/>
              <a:gd name="connsiteX14" fmla="*/ 3180234 w 4655618"/>
              <a:gd name="connsiteY14" fmla="*/ 1070122 h 1843260"/>
              <a:gd name="connsiteX15" fmla="*/ 175938 w 4655618"/>
              <a:gd name="connsiteY15" fmla="*/ 1055608 h 1843260"/>
              <a:gd name="connsiteX16" fmla="*/ 0 w 4655618"/>
              <a:gd name="connsiteY16" fmla="*/ 879670 h 1843260"/>
              <a:gd name="connsiteX17" fmla="*/ 0 w 4655618"/>
              <a:gd name="connsiteY17" fmla="*/ 879673 h 1843260"/>
              <a:gd name="connsiteX18" fmla="*/ 0 w 4655618"/>
              <a:gd name="connsiteY18" fmla="*/ 615771 h 1843260"/>
              <a:gd name="connsiteX19" fmla="*/ 0 w 4655618"/>
              <a:gd name="connsiteY19" fmla="*/ 615771 h 1843260"/>
              <a:gd name="connsiteX20" fmla="*/ 0 w 4655618"/>
              <a:gd name="connsiteY20" fmla="*/ 175938 h 1843260"/>
              <a:gd name="connsiteX0" fmla="*/ 0 w 4655618"/>
              <a:gd name="connsiteY0" fmla="*/ 175938 h 1843260"/>
              <a:gd name="connsiteX1" fmla="*/ 175938 w 4655618"/>
              <a:gd name="connsiteY1" fmla="*/ 0 h 1843260"/>
              <a:gd name="connsiteX2" fmla="*/ 2715777 w 4655618"/>
              <a:gd name="connsiteY2" fmla="*/ 0 h 1843260"/>
              <a:gd name="connsiteX3" fmla="*/ 2715777 w 4655618"/>
              <a:gd name="connsiteY3" fmla="*/ 0 h 1843260"/>
              <a:gd name="connsiteX4" fmla="*/ 3879682 w 4655618"/>
              <a:gd name="connsiteY4" fmla="*/ 0 h 1843260"/>
              <a:gd name="connsiteX5" fmla="*/ 4479680 w 4655618"/>
              <a:gd name="connsiteY5" fmla="*/ 0 h 1843260"/>
              <a:gd name="connsiteX6" fmla="*/ 4655618 w 4655618"/>
              <a:gd name="connsiteY6" fmla="*/ 175938 h 1843260"/>
              <a:gd name="connsiteX7" fmla="*/ 4655618 w 4655618"/>
              <a:gd name="connsiteY7" fmla="*/ 615771 h 1843260"/>
              <a:gd name="connsiteX8" fmla="*/ 4655618 w 4655618"/>
              <a:gd name="connsiteY8" fmla="*/ 615771 h 1843260"/>
              <a:gd name="connsiteX9" fmla="*/ 4655618 w 4655618"/>
              <a:gd name="connsiteY9" fmla="*/ 879673 h 1843260"/>
              <a:gd name="connsiteX10" fmla="*/ 4655618 w 4655618"/>
              <a:gd name="connsiteY10" fmla="*/ 879670 h 1843260"/>
              <a:gd name="connsiteX11" fmla="*/ 4479680 w 4655618"/>
              <a:gd name="connsiteY11" fmla="*/ 1055608 h 1843260"/>
              <a:gd name="connsiteX12" fmla="*/ 3647454 w 4655618"/>
              <a:gd name="connsiteY12" fmla="*/ 1055608 h 1843260"/>
              <a:gd name="connsiteX13" fmla="*/ 2903057 w 4655618"/>
              <a:gd name="connsiteY13" fmla="*/ 1843260 h 1843260"/>
              <a:gd name="connsiteX14" fmla="*/ 3180234 w 4655618"/>
              <a:gd name="connsiteY14" fmla="*/ 1070122 h 1843260"/>
              <a:gd name="connsiteX15" fmla="*/ 175938 w 4655618"/>
              <a:gd name="connsiteY15" fmla="*/ 1055608 h 1843260"/>
              <a:gd name="connsiteX16" fmla="*/ 0 w 4655618"/>
              <a:gd name="connsiteY16" fmla="*/ 879670 h 1843260"/>
              <a:gd name="connsiteX17" fmla="*/ 0 w 4655618"/>
              <a:gd name="connsiteY17" fmla="*/ 879673 h 1843260"/>
              <a:gd name="connsiteX18" fmla="*/ 0 w 4655618"/>
              <a:gd name="connsiteY18" fmla="*/ 615771 h 1843260"/>
              <a:gd name="connsiteX19" fmla="*/ 0 w 4655618"/>
              <a:gd name="connsiteY19" fmla="*/ 615771 h 1843260"/>
              <a:gd name="connsiteX20" fmla="*/ 0 w 4655618"/>
              <a:gd name="connsiteY20" fmla="*/ 175938 h 184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55618" h="1843260">
                <a:moveTo>
                  <a:pt x="0" y="175938"/>
                </a:moveTo>
                <a:cubicBezTo>
                  <a:pt x="0" y="78770"/>
                  <a:pt x="78770" y="0"/>
                  <a:pt x="175938" y="0"/>
                </a:cubicBezTo>
                <a:lnTo>
                  <a:pt x="2715777" y="0"/>
                </a:lnTo>
                <a:lnTo>
                  <a:pt x="2715777" y="0"/>
                </a:lnTo>
                <a:lnTo>
                  <a:pt x="3879682" y="0"/>
                </a:lnTo>
                <a:lnTo>
                  <a:pt x="4479680" y="0"/>
                </a:lnTo>
                <a:cubicBezTo>
                  <a:pt x="4576848" y="0"/>
                  <a:pt x="4655618" y="78770"/>
                  <a:pt x="4655618" y="175938"/>
                </a:cubicBezTo>
                <a:lnTo>
                  <a:pt x="4655618" y="615771"/>
                </a:lnTo>
                <a:lnTo>
                  <a:pt x="4655618" y="615771"/>
                </a:lnTo>
                <a:lnTo>
                  <a:pt x="4655618" y="879673"/>
                </a:lnTo>
                <a:lnTo>
                  <a:pt x="4655618" y="879670"/>
                </a:lnTo>
                <a:cubicBezTo>
                  <a:pt x="4655618" y="976838"/>
                  <a:pt x="4576848" y="1055608"/>
                  <a:pt x="4479680" y="1055608"/>
                </a:cubicBezTo>
                <a:lnTo>
                  <a:pt x="3647454" y="1055608"/>
                </a:lnTo>
                <a:lnTo>
                  <a:pt x="2903057" y="1843260"/>
                </a:lnTo>
                <a:lnTo>
                  <a:pt x="3180234" y="1070122"/>
                </a:lnTo>
                <a:lnTo>
                  <a:pt x="175938" y="1055608"/>
                </a:lnTo>
                <a:cubicBezTo>
                  <a:pt x="78770" y="1055608"/>
                  <a:pt x="0" y="976838"/>
                  <a:pt x="0" y="879670"/>
                </a:cubicBezTo>
                <a:lnTo>
                  <a:pt x="0" y="879673"/>
                </a:lnTo>
                <a:lnTo>
                  <a:pt x="0" y="615771"/>
                </a:lnTo>
                <a:lnTo>
                  <a:pt x="0" y="615771"/>
                </a:lnTo>
                <a:lnTo>
                  <a:pt x="0" y="175938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Where's my book, Mum? 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I can't see it in my room!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353070" y="5203100"/>
            <a:ext cx="4333258" cy="578882"/>
          </a:xfrm>
          <a:prstGeom prst="wedgeRoundRectCallout">
            <a:avLst>
              <a:gd name="adj1" fmla="val -50130"/>
              <a:gd name="adj2" fmla="val -11050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002060"/>
                </a:solidFill>
              </a:rPr>
              <a:t>It's here, dear. On the chair.</a:t>
            </a:r>
          </a:p>
        </p:txBody>
      </p:sp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6" cstate="print"/>
          <a:srcRect l="14414" t="15022" r="14612" b="15187"/>
          <a:stretch/>
        </p:blipFill>
        <p:spPr>
          <a:xfrm>
            <a:off x="4626242" y="410166"/>
            <a:ext cx="365759" cy="365760"/>
          </a:xfrm>
          <a:prstGeom prst="ellipse">
            <a:avLst/>
          </a:prstGeom>
        </p:spPr>
      </p:pic>
      <p:sp>
        <p:nvSpPr>
          <p:cNvPr id="4" name="Oval 3"/>
          <p:cNvSpPr/>
          <p:nvPr/>
        </p:nvSpPr>
        <p:spPr>
          <a:xfrm>
            <a:off x="665328" y="1188219"/>
            <a:ext cx="598207" cy="574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42143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3- L1.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13- L1.1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3- L1.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440" y="952474"/>
            <a:ext cx="8201631" cy="512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481" y="63606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Helvetica Neue"/>
              </a:rPr>
              <a:t>1.</a:t>
            </a:r>
            <a:r>
              <a:rPr lang="en-US" sz="2400" dirty="0">
                <a:solidFill>
                  <a:srgbClr val="00B0F0"/>
                </a:solidFill>
                <a:latin typeface="Helvetica Neue"/>
              </a:rPr>
              <a:t> </a:t>
            </a:r>
            <a:r>
              <a:rPr lang="en-US" sz="2400" b="1" dirty="0">
                <a:solidFill>
                  <a:srgbClr val="00B0F0"/>
                </a:solidFill>
                <a:latin typeface="Helvetica Neue"/>
              </a:rPr>
              <a:t>Look, listen and repeat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10041" y="5062409"/>
            <a:ext cx="4503787" cy="822960"/>
          </a:xfrm>
          <a:custGeom>
            <a:avLst/>
            <a:gdLst>
              <a:gd name="connsiteX0" fmla="*/ 0 w 3817372"/>
              <a:gd name="connsiteY0" fmla="*/ 175938 h 1055608"/>
              <a:gd name="connsiteX1" fmla="*/ 175938 w 3817372"/>
              <a:gd name="connsiteY1" fmla="*/ 0 h 1055608"/>
              <a:gd name="connsiteX2" fmla="*/ 636229 w 3817372"/>
              <a:gd name="connsiteY2" fmla="*/ 0 h 1055608"/>
              <a:gd name="connsiteX3" fmla="*/ 49359 w 3817372"/>
              <a:gd name="connsiteY3" fmla="*/ -391863 h 1055608"/>
              <a:gd name="connsiteX4" fmla="*/ 1590572 w 3817372"/>
              <a:gd name="connsiteY4" fmla="*/ 0 h 1055608"/>
              <a:gd name="connsiteX5" fmla="*/ 3641434 w 3817372"/>
              <a:gd name="connsiteY5" fmla="*/ 0 h 1055608"/>
              <a:gd name="connsiteX6" fmla="*/ 3817372 w 3817372"/>
              <a:gd name="connsiteY6" fmla="*/ 175938 h 1055608"/>
              <a:gd name="connsiteX7" fmla="*/ 3817372 w 3817372"/>
              <a:gd name="connsiteY7" fmla="*/ 175935 h 1055608"/>
              <a:gd name="connsiteX8" fmla="*/ 3817372 w 3817372"/>
              <a:gd name="connsiteY8" fmla="*/ 175935 h 1055608"/>
              <a:gd name="connsiteX9" fmla="*/ 3817372 w 3817372"/>
              <a:gd name="connsiteY9" fmla="*/ 439837 h 1055608"/>
              <a:gd name="connsiteX10" fmla="*/ 3817372 w 3817372"/>
              <a:gd name="connsiteY10" fmla="*/ 879670 h 1055608"/>
              <a:gd name="connsiteX11" fmla="*/ 3641434 w 3817372"/>
              <a:gd name="connsiteY11" fmla="*/ 1055608 h 1055608"/>
              <a:gd name="connsiteX12" fmla="*/ 1590572 w 3817372"/>
              <a:gd name="connsiteY12" fmla="*/ 1055608 h 1055608"/>
              <a:gd name="connsiteX13" fmla="*/ 636229 w 3817372"/>
              <a:gd name="connsiteY13" fmla="*/ 1055608 h 1055608"/>
              <a:gd name="connsiteX14" fmla="*/ 636229 w 3817372"/>
              <a:gd name="connsiteY14" fmla="*/ 1055608 h 1055608"/>
              <a:gd name="connsiteX15" fmla="*/ 175938 w 3817372"/>
              <a:gd name="connsiteY15" fmla="*/ 1055608 h 1055608"/>
              <a:gd name="connsiteX16" fmla="*/ 0 w 3817372"/>
              <a:gd name="connsiteY16" fmla="*/ 879670 h 1055608"/>
              <a:gd name="connsiteX17" fmla="*/ 0 w 3817372"/>
              <a:gd name="connsiteY17" fmla="*/ 439837 h 1055608"/>
              <a:gd name="connsiteX18" fmla="*/ 0 w 3817372"/>
              <a:gd name="connsiteY18" fmla="*/ 175935 h 1055608"/>
              <a:gd name="connsiteX19" fmla="*/ 0 w 3817372"/>
              <a:gd name="connsiteY19" fmla="*/ 175935 h 1055608"/>
              <a:gd name="connsiteX20" fmla="*/ 0 w 3817372"/>
              <a:gd name="connsiteY20" fmla="*/ 175938 h 1055608"/>
              <a:gd name="connsiteX0" fmla="*/ 0 w 3817372"/>
              <a:gd name="connsiteY0" fmla="*/ 634303 h 1513973"/>
              <a:gd name="connsiteX1" fmla="*/ 175938 w 3817372"/>
              <a:gd name="connsiteY1" fmla="*/ 458365 h 1513973"/>
              <a:gd name="connsiteX2" fmla="*/ 636229 w 3817372"/>
              <a:gd name="connsiteY2" fmla="*/ 458365 h 1513973"/>
              <a:gd name="connsiteX3" fmla="*/ 2460049 w 3817372"/>
              <a:gd name="connsiteY3" fmla="*/ 0 h 1513973"/>
              <a:gd name="connsiteX4" fmla="*/ 1590572 w 3817372"/>
              <a:gd name="connsiteY4" fmla="*/ 458365 h 1513973"/>
              <a:gd name="connsiteX5" fmla="*/ 3641434 w 3817372"/>
              <a:gd name="connsiteY5" fmla="*/ 458365 h 1513973"/>
              <a:gd name="connsiteX6" fmla="*/ 3817372 w 3817372"/>
              <a:gd name="connsiteY6" fmla="*/ 634303 h 1513973"/>
              <a:gd name="connsiteX7" fmla="*/ 3817372 w 3817372"/>
              <a:gd name="connsiteY7" fmla="*/ 634300 h 1513973"/>
              <a:gd name="connsiteX8" fmla="*/ 3817372 w 3817372"/>
              <a:gd name="connsiteY8" fmla="*/ 634300 h 1513973"/>
              <a:gd name="connsiteX9" fmla="*/ 3817372 w 3817372"/>
              <a:gd name="connsiteY9" fmla="*/ 898202 h 1513973"/>
              <a:gd name="connsiteX10" fmla="*/ 3817372 w 3817372"/>
              <a:gd name="connsiteY10" fmla="*/ 1338035 h 1513973"/>
              <a:gd name="connsiteX11" fmla="*/ 3641434 w 3817372"/>
              <a:gd name="connsiteY11" fmla="*/ 1513973 h 1513973"/>
              <a:gd name="connsiteX12" fmla="*/ 1590572 w 3817372"/>
              <a:gd name="connsiteY12" fmla="*/ 1513973 h 1513973"/>
              <a:gd name="connsiteX13" fmla="*/ 636229 w 3817372"/>
              <a:gd name="connsiteY13" fmla="*/ 1513973 h 1513973"/>
              <a:gd name="connsiteX14" fmla="*/ 636229 w 3817372"/>
              <a:gd name="connsiteY14" fmla="*/ 1513973 h 1513973"/>
              <a:gd name="connsiteX15" fmla="*/ 175938 w 3817372"/>
              <a:gd name="connsiteY15" fmla="*/ 1513973 h 1513973"/>
              <a:gd name="connsiteX16" fmla="*/ 0 w 3817372"/>
              <a:gd name="connsiteY16" fmla="*/ 1338035 h 1513973"/>
              <a:gd name="connsiteX17" fmla="*/ 0 w 3817372"/>
              <a:gd name="connsiteY17" fmla="*/ 898202 h 1513973"/>
              <a:gd name="connsiteX18" fmla="*/ 0 w 3817372"/>
              <a:gd name="connsiteY18" fmla="*/ 634300 h 1513973"/>
              <a:gd name="connsiteX19" fmla="*/ 0 w 3817372"/>
              <a:gd name="connsiteY19" fmla="*/ 634300 h 1513973"/>
              <a:gd name="connsiteX20" fmla="*/ 0 w 3817372"/>
              <a:gd name="connsiteY20" fmla="*/ 634303 h 15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17372" h="1513973">
                <a:moveTo>
                  <a:pt x="0" y="634303"/>
                </a:moveTo>
                <a:cubicBezTo>
                  <a:pt x="0" y="537135"/>
                  <a:pt x="78770" y="458365"/>
                  <a:pt x="175938" y="458365"/>
                </a:cubicBezTo>
                <a:lnTo>
                  <a:pt x="636229" y="458365"/>
                </a:lnTo>
                <a:lnTo>
                  <a:pt x="2460049" y="0"/>
                </a:lnTo>
                <a:lnTo>
                  <a:pt x="1590572" y="458365"/>
                </a:lnTo>
                <a:lnTo>
                  <a:pt x="3641434" y="458365"/>
                </a:lnTo>
                <a:cubicBezTo>
                  <a:pt x="3738602" y="458365"/>
                  <a:pt x="3817372" y="537135"/>
                  <a:pt x="3817372" y="634303"/>
                </a:cubicBezTo>
                <a:lnTo>
                  <a:pt x="3817372" y="634300"/>
                </a:lnTo>
                <a:lnTo>
                  <a:pt x="3817372" y="634300"/>
                </a:lnTo>
                <a:lnTo>
                  <a:pt x="3817372" y="898202"/>
                </a:lnTo>
                <a:lnTo>
                  <a:pt x="3817372" y="1338035"/>
                </a:lnTo>
                <a:cubicBezTo>
                  <a:pt x="3817372" y="1435203"/>
                  <a:pt x="3738602" y="1513973"/>
                  <a:pt x="3641434" y="1513973"/>
                </a:cubicBezTo>
                <a:lnTo>
                  <a:pt x="1590572" y="1513973"/>
                </a:lnTo>
                <a:lnTo>
                  <a:pt x="636229" y="1513973"/>
                </a:lnTo>
                <a:lnTo>
                  <a:pt x="636229" y="1513973"/>
                </a:lnTo>
                <a:lnTo>
                  <a:pt x="175938" y="1513973"/>
                </a:lnTo>
                <a:cubicBezTo>
                  <a:pt x="78770" y="1513973"/>
                  <a:pt x="0" y="1435203"/>
                  <a:pt x="0" y="1338035"/>
                </a:cubicBezTo>
                <a:lnTo>
                  <a:pt x="0" y="898202"/>
                </a:lnTo>
                <a:lnTo>
                  <a:pt x="0" y="634300"/>
                </a:lnTo>
                <a:lnTo>
                  <a:pt x="0" y="634300"/>
                </a:lnTo>
                <a:lnTo>
                  <a:pt x="0" y="634303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Is the pen there too, Mum?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97608" y="4208740"/>
            <a:ext cx="3900771" cy="1055608"/>
          </a:xfrm>
          <a:prstGeom prst="wedgeRoundRectCallout">
            <a:avLst>
              <a:gd name="adj1" fmla="val -62880"/>
              <a:gd name="adj2" fmla="val -396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No, it's not on the chair. 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It's there, on the table.</a:t>
            </a:r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 cstate="print"/>
          <a:srcRect l="14414" t="15022" r="14612" b="15187"/>
          <a:stretch/>
        </p:blipFill>
        <p:spPr>
          <a:xfrm>
            <a:off x="4626242" y="410166"/>
            <a:ext cx="365759" cy="365760"/>
          </a:xfrm>
          <a:prstGeom prst="ellipse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65328" y="1188219"/>
            <a:ext cx="598207" cy="57407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145" y="7706067"/>
            <a:ext cx="5857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89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IT 13- L1.1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507442"/>
            <a:ext cx="12573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0" y="-1524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sentence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TextBox 8"/>
          <p:cNvSpPr txBox="1">
            <a:spLocks noChangeArrowheads="1"/>
          </p:cNvSpPr>
          <p:nvPr/>
        </p:nvSpPr>
        <p:spPr bwMode="auto">
          <a:xfrm>
            <a:off x="701151" y="373464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A: Where’s my book?.        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462223" y="979716"/>
            <a:ext cx="939555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B: It’s here.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92176" y="343319"/>
            <a:ext cx="225306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my book 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97389" y="996463"/>
            <a:ext cx="1278373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here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34012" y="2175470"/>
            <a:ext cx="939555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Where’s = Where is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1" grpId="0"/>
      <p:bldP spid="9" grpId="0" animBg="1"/>
      <p:bldP spid="12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382578" y="4940130"/>
            <a:ext cx="3327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chair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4875" y="5788029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4748" y="4949639"/>
            <a:ext cx="3110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</a:t>
            </a:r>
            <a:r>
              <a:rPr lang="en-US" sz="3200" b="1" dirty="0">
                <a:solidFill>
                  <a:srgbClr val="FF0000"/>
                </a:solidFill>
              </a:rPr>
              <a:t>ball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97045" y="5797538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there.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/>
          <a:srcRect l="20317" t="4881" r="20420" b="7794"/>
          <a:stretch/>
        </p:blipFill>
        <p:spPr>
          <a:xfrm>
            <a:off x="9154799" y="1215598"/>
            <a:ext cx="1381730" cy="139401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2874">
            <a:off x="1813952" y="1215598"/>
            <a:ext cx="3084843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79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4"/>
          <p:cNvPicPr>
            <a:picLocks noChangeAspect="1" noChangeArrowheads="1"/>
          </p:cNvPicPr>
          <p:nvPr/>
        </p:nvPicPr>
        <p:blipFill>
          <a:blip r:embed="rId2"/>
          <a:srcRect l="4620" t="8182" r="2864" b="4546"/>
          <a:stretch>
            <a:fillRect/>
          </a:stretch>
        </p:blipFill>
        <p:spPr bwMode="auto">
          <a:xfrm>
            <a:off x="-48683" y="22225"/>
            <a:ext cx="10668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9448800" y="2667000"/>
            <a:ext cx="0" cy="297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WordArt 4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209800" y="304800"/>
            <a:ext cx="78486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20000">
                      <a:srgbClr val="0A128C"/>
                    </a:gs>
                    <a:gs pos="35001">
                      <a:srgbClr val="181CC7"/>
                    </a:gs>
                    <a:gs pos="44000">
                      <a:srgbClr val="7005D4"/>
                    </a:gs>
                    <a:gs pos="50000">
                      <a:srgbClr val="8C3D91"/>
                    </a:gs>
                    <a:gs pos="56000">
                      <a:srgbClr val="7005D4"/>
                    </a:gs>
                    <a:gs pos="64999">
                      <a:srgbClr val="181CC7"/>
                    </a:gs>
                    <a:gs pos="80000">
                      <a:srgbClr val="0A128C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Lucky numbers</a:t>
            </a:r>
          </a:p>
        </p:txBody>
      </p:sp>
      <p:sp>
        <p:nvSpPr>
          <p:cNvPr id="1536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828800" y="3200400"/>
            <a:ext cx="1524000" cy="16764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3300"/>
              </a:gs>
              <a:gs pos="50000">
                <a:srgbClr val="FF6600"/>
              </a:gs>
              <a:gs pos="100000">
                <a:srgbClr val="FF3300"/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5366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892800" y="4724400"/>
            <a:ext cx="1524000" cy="16764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FF66"/>
              </a:gs>
              <a:gs pos="50000">
                <a:srgbClr val="FF00FF"/>
              </a:gs>
              <a:gs pos="100000">
                <a:srgbClr val="FFFF66"/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8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  <a:endParaRPr lang="en-US" sz="8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367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452158" y="1828800"/>
            <a:ext cx="1524000" cy="16764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990099"/>
              </a:gs>
              <a:gs pos="50000">
                <a:schemeClr val="folHlink"/>
              </a:gs>
              <a:gs pos="100000">
                <a:srgbClr val="990099"/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hlinkClick r:id="rId6" action="ppaction://hlinksldjump"/>
              </a:rPr>
              <a:t>3</a:t>
            </a:r>
            <a:endParaRPr lang="en-US" sz="8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368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823200" y="3429000"/>
            <a:ext cx="1524000" cy="16764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0" name="AutoShap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525855" y="1752600"/>
            <a:ext cx="1524000" cy="16764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3" name="AutoShape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149600" y="4724400"/>
            <a:ext cx="1524000" cy="16764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27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2" name="Action Button: End 11">
            <a:hlinkClick r:id="rId10" action="ppaction://hlinksldjump" highlightClick="1"/>
          </p:cNvPr>
          <p:cNvSpPr/>
          <p:nvPr/>
        </p:nvSpPr>
        <p:spPr>
          <a:xfrm>
            <a:off x="10842171" y="6250075"/>
            <a:ext cx="974691" cy="60792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365" grpId="0" animBg="1"/>
      <p:bldP spid="15366" grpId="0" animBg="1"/>
      <p:bldP spid="15367" grpId="0" animBg="1"/>
      <p:bldP spid="15368" grpId="0" animBg="1"/>
      <p:bldP spid="10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1897" y="2139436"/>
            <a:ext cx="6692586" cy="3043533"/>
          </a:xfrm>
          <a:prstGeom prst="roundRect">
            <a:avLst>
              <a:gd name="adj" fmla="val 3103"/>
            </a:avLst>
          </a:prstGeom>
          <a:ln>
            <a:solidFill>
              <a:srgbClr val="C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69256" y="49080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Let’s talk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256" y="983363"/>
            <a:ext cx="3133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bed?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256" y="1554661"/>
            <a:ext cx="2763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</a:t>
            </a:r>
            <a:r>
              <a:rPr lang="en-US" sz="3200" b="1" dirty="0" smtClean="0">
                <a:solidFill>
                  <a:srgbClr val="002060"/>
                </a:solidFill>
              </a:rPr>
              <a:t>there/here.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3185" y="657999"/>
            <a:ext cx="3689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picture?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62755" y="1229297"/>
            <a:ext cx="2763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</a:t>
            </a:r>
            <a:r>
              <a:rPr lang="en-US" sz="3200" b="1" dirty="0" smtClean="0">
                <a:solidFill>
                  <a:srgbClr val="002060"/>
                </a:solidFill>
              </a:rPr>
              <a:t>there/here.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5286" y="5274001"/>
            <a:ext cx="3218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coat?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05286" y="5845299"/>
            <a:ext cx="2763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</a:t>
            </a:r>
            <a:r>
              <a:rPr lang="en-US" sz="3200" b="1" dirty="0" smtClean="0">
                <a:solidFill>
                  <a:srgbClr val="002060"/>
                </a:solidFill>
              </a:rPr>
              <a:t>there/here.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1561" y="5215945"/>
            <a:ext cx="3577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poster?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31561" y="5787243"/>
            <a:ext cx="2763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</a:t>
            </a:r>
            <a:r>
              <a:rPr lang="en-US" sz="3200" b="1" dirty="0" smtClean="0">
                <a:solidFill>
                  <a:srgbClr val="002060"/>
                </a:solidFill>
              </a:rPr>
              <a:t>here/there.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69486" y="2505129"/>
            <a:ext cx="3110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Where's my ball?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69486" y="3076427"/>
            <a:ext cx="2763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It’s </a:t>
            </a:r>
            <a:r>
              <a:rPr lang="en-US" sz="3200" b="1" dirty="0" smtClean="0">
                <a:solidFill>
                  <a:srgbClr val="002060"/>
                </a:solidFill>
              </a:rPr>
              <a:t>here/there.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" name="7-Point Star 1"/>
          <p:cNvSpPr/>
          <p:nvPr/>
        </p:nvSpPr>
        <p:spPr>
          <a:xfrm>
            <a:off x="3700864" y="4376497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7-Point Star 18"/>
          <p:cNvSpPr/>
          <p:nvPr/>
        </p:nvSpPr>
        <p:spPr>
          <a:xfrm>
            <a:off x="4249504" y="2988441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4754921" y="355533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" name="7-Point Star 20"/>
          <p:cNvSpPr/>
          <p:nvPr/>
        </p:nvSpPr>
        <p:spPr>
          <a:xfrm>
            <a:off x="7309435" y="2162094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" name="7-Point Star 21"/>
          <p:cNvSpPr/>
          <p:nvPr/>
        </p:nvSpPr>
        <p:spPr>
          <a:xfrm>
            <a:off x="6426202" y="3661202"/>
            <a:ext cx="548640" cy="548640"/>
          </a:xfrm>
          <a:prstGeom prst="star7">
            <a:avLst/>
          </a:prstGeom>
          <a:solidFill>
            <a:srgbClr val="F341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47120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3393" y="-258745"/>
            <a:ext cx="12573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961991" y="0"/>
            <a:ext cx="1057063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Monday,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February 7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103966" y="664692"/>
            <a:ext cx="766786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Unit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12: This is my house. </a:t>
            </a:r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(Lesson 3)</a:t>
            </a:r>
          </a:p>
          <a:p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+ Unit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13: Where’s my book? </a:t>
            </a:r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 Lesson 1)</a:t>
            </a:r>
          </a:p>
          <a:p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0" y="1900813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1.Phonics</a:t>
            </a:r>
          </a:p>
        </p:txBody>
      </p: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304800" y="2510414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kit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en,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air…..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304800" y="3099918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ba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room,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ree…..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2" name="TextBox 5"/>
          <p:cNvSpPr txBox="1">
            <a:spLocks noChangeArrowheads="1"/>
          </p:cNvSpPr>
          <p:nvPr/>
        </p:nvSpPr>
        <p:spPr bwMode="auto">
          <a:xfrm>
            <a:off x="0" y="373380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2.New words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203200" y="4267201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poster: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4" name="TextBox 8"/>
          <p:cNvSpPr txBox="1">
            <a:spLocks noChangeArrowheads="1"/>
          </p:cNvSpPr>
          <p:nvPr/>
        </p:nvSpPr>
        <p:spPr bwMode="auto">
          <a:xfrm>
            <a:off x="203200" y="4953001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bed: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giường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5" name="TextBox 8"/>
          <p:cNvSpPr txBox="1">
            <a:spLocks noChangeArrowheads="1"/>
          </p:cNvSpPr>
          <p:nvPr/>
        </p:nvSpPr>
        <p:spPr bwMode="auto">
          <a:xfrm>
            <a:off x="203200" y="5562601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chair: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6" name="TextBox 8"/>
          <p:cNvSpPr txBox="1">
            <a:spLocks noChangeArrowheads="1"/>
          </p:cNvSpPr>
          <p:nvPr/>
        </p:nvSpPr>
        <p:spPr bwMode="auto">
          <a:xfrm>
            <a:off x="203200" y="6172201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table: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43879" y="6596390"/>
            <a:ext cx="42683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picture: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196854" y="4252965"/>
            <a:ext cx="313285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ball: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7237047" y="4896060"/>
            <a:ext cx="313285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coat: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khoác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7257143" y="5458767"/>
            <a:ext cx="313285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here: ở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7377725" y="6048425"/>
            <a:ext cx="313285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there: ở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7317435" y="6596062"/>
            <a:ext cx="48745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Where…? : Ở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324897"/>
            <a:ext cx="12573000" cy="761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0" y="0"/>
            <a:ext cx="762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 .Model sentences</a:t>
            </a:r>
          </a:p>
        </p:txBody>
      </p:sp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609600" y="1143001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A: Where’s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 book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TextBox 8"/>
          <p:cNvSpPr txBox="1">
            <a:spLocks noChangeArrowheads="1"/>
          </p:cNvSpPr>
          <p:nvPr/>
        </p:nvSpPr>
        <p:spPr bwMode="auto">
          <a:xfrm>
            <a:off x="508000" y="2362201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Ex: Where’s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chair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609600" y="2971801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It’s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0" y="609601"/>
            <a:ext cx="1188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alt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0" y="1752601"/>
            <a:ext cx="11887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B: It’s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here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the chair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383323" y="4127361"/>
            <a:ext cx="923925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Where’s = Where is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0"/>
            <a:ext cx="12192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13"/>
          <p:cNvSpPr>
            <a:spLocks noChangeArrowheads="1"/>
          </p:cNvSpPr>
          <p:nvPr/>
        </p:nvSpPr>
        <p:spPr bwMode="auto">
          <a:xfrm>
            <a:off x="476252" y="1"/>
            <a:ext cx="2852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4. Homework</a:t>
            </a:r>
          </a:p>
        </p:txBody>
      </p:sp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476251" y="500064"/>
            <a:ext cx="1117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631791" y="1212083"/>
            <a:ext cx="11239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2. point and say.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508000" y="2357177"/>
            <a:ext cx="1066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Listen and tick (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P19)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87903" y="2919885"/>
            <a:ext cx="1066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WB) – Unit 12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490" t="12805" r="11025" b="11349"/>
          <a:stretch/>
        </p:blipFill>
        <p:spPr>
          <a:xfrm>
            <a:off x="3863679" y="643470"/>
            <a:ext cx="3306418" cy="2160105"/>
          </a:xfrm>
          <a:prstGeom prst="roundRect">
            <a:avLst>
              <a:gd name="adj" fmla="val 11146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339926" y="3141818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a ______. It is small.</a:t>
            </a:r>
          </a:p>
        </p:txBody>
      </p:sp>
      <p:sp>
        <p:nvSpPr>
          <p:cNvPr id="5" name="ppMsPham"/>
          <p:cNvSpPr/>
          <p:nvPr/>
        </p:nvSpPr>
        <p:spPr>
          <a:xfrm>
            <a:off x="746742" y="4322251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A. yard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yMsPham"/>
          <p:cNvSpPr/>
          <p:nvPr/>
        </p:nvSpPr>
        <p:spPr>
          <a:xfrm>
            <a:off x="4623748" y="4352396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B. house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pMsPham"/>
          <p:cNvSpPr/>
          <p:nvPr/>
        </p:nvSpPr>
        <p:spPr>
          <a:xfrm>
            <a:off x="8470611" y="4352396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C. pond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5481" y="4833257"/>
            <a:ext cx="45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sym typeface="Symbol"/>
              </a:rPr>
              <a:t>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Action Button: Back or Previous 8">
            <a:hlinkClick r:id="rId3" action="ppaction://hlinksldjump" highlightClick="1"/>
          </p:cNvPr>
          <p:cNvSpPr/>
          <p:nvPr/>
        </p:nvSpPr>
        <p:spPr>
          <a:xfrm>
            <a:off x="11414927" y="6209881"/>
            <a:ext cx="653143" cy="4320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0747" y="345748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______ a living room. It is large.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10" t="13365" r="12577" b="13581"/>
          <a:stretch/>
        </p:blipFill>
        <p:spPr>
          <a:xfrm>
            <a:off x="4354127" y="928746"/>
            <a:ext cx="3154017" cy="2080592"/>
          </a:xfrm>
          <a:prstGeom prst="roundRect">
            <a:avLst>
              <a:gd name="adj" fmla="val 11146"/>
            </a:avLst>
          </a:prstGeom>
        </p:spPr>
      </p:pic>
      <p:sp>
        <p:nvSpPr>
          <p:cNvPr id="8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A.There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is </a:t>
            </a:r>
          </a:p>
        </p:txBody>
      </p:sp>
      <p:sp>
        <p:nvSpPr>
          <p:cNvPr id="9" name="yMsPham"/>
          <p:cNvSpPr/>
          <p:nvPr/>
        </p:nvSpPr>
        <p:spPr>
          <a:xfrm>
            <a:off x="4432830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B. Is </a:t>
            </a:r>
            <a:r>
              <a:rPr lang="en-US" sz="2800" b="1" dirty="0">
                <a:solidFill>
                  <a:srgbClr val="002060"/>
                </a:solidFill>
              </a:rPr>
              <a:t>there</a:t>
            </a:r>
          </a:p>
        </p:txBody>
      </p:sp>
      <p:sp>
        <p:nvSpPr>
          <p:cNvPr id="10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C.Is </a:t>
            </a:r>
            <a:r>
              <a:rPr lang="en-US" sz="2800" b="1" dirty="0">
                <a:solidFill>
                  <a:srgbClr val="002060"/>
                </a:solidFill>
              </a:rPr>
              <a:t>that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7235" y="5146431"/>
            <a:ext cx="45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sym typeface="Symbol"/>
              </a:rPr>
              <a:t>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Action Button: Back or Previous 11">
            <a:hlinkClick r:id="rId3" action="ppaction://hlinksldjump" highlightClick="1"/>
          </p:cNvPr>
          <p:cNvSpPr/>
          <p:nvPr/>
        </p:nvSpPr>
        <p:spPr>
          <a:xfrm>
            <a:off x="11314444" y="6491235"/>
            <a:ext cx="877556" cy="36676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4007" y="33770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______ a bedroom in the house?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67" t="14500" r="13509" b="11980"/>
          <a:stretch/>
        </p:blipFill>
        <p:spPr>
          <a:xfrm>
            <a:off x="4430760" y="890601"/>
            <a:ext cx="3167270" cy="2093844"/>
          </a:xfrm>
          <a:prstGeom prst="roundRect">
            <a:avLst>
              <a:gd name="adj" fmla="val 11146"/>
            </a:avLst>
          </a:prstGeom>
        </p:spPr>
      </p:pic>
      <p:sp>
        <p:nvSpPr>
          <p:cNvPr id="6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A. This </a:t>
            </a:r>
            <a:r>
              <a:rPr lang="en-US" sz="2800" b="1" dirty="0">
                <a:solidFill>
                  <a:srgbClr val="002060"/>
                </a:solidFill>
              </a:rPr>
              <a:t>is</a:t>
            </a:r>
          </a:p>
        </p:txBody>
      </p:sp>
      <p:sp>
        <p:nvSpPr>
          <p:cNvPr id="7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B. There </a:t>
            </a:r>
            <a:r>
              <a:rPr lang="en-US" sz="2800" b="1" dirty="0">
                <a:solidFill>
                  <a:srgbClr val="002060"/>
                </a:solidFill>
              </a:rPr>
              <a:t>is</a:t>
            </a:r>
          </a:p>
        </p:txBody>
      </p:sp>
      <p:sp>
        <p:nvSpPr>
          <p:cNvPr id="8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C. Is </a:t>
            </a:r>
            <a:r>
              <a:rPr lang="en-US" sz="2800" b="1" dirty="0">
                <a:solidFill>
                  <a:srgbClr val="002060"/>
                </a:solidFill>
              </a:rPr>
              <a:t>there</a:t>
            </a:r>
          </a:p>
        </p:txBody>
      </p:sp>
      <p:sp>
        <p:nvSpPr>
          <p:cNvPr id="9" name="Action Button: Back or Previous 8">
            <a:hlinkClick r:id="rId3" action="ppaction://hlinksldjump" highlightClick="1"/>
          </p:cNvPr>
          <p:cNvSpPr/>
          <p:nvPr/>
        </p:nvSpPr>
        <p:spPr>
          <a:xfrm>
            <a:off x="11063235" y="6440993"/>
            <a:ext cx="602901" cy="41700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94466" y="5206721"/>
            <a:ext cx="45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sym typeface="Symbol"/>
              </a:rPr>
              <a:t>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0748" y="3473904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 there a pond in the garden?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37" t="5826" r="6490" b="8525"/>
          <a:stretch/>
        </p:blipFill>
        <p:spPr>
          <a:xfrm>
            <a:off x="4406041" y="918081"/>
            <a:ext cx="3392557" cy="2173204"/>
          </a:xfrm>
          <a:prstGeom prst="roundRect">
            <a:avLst>
              <a:gd name="adj" fmla="val 6300"/>
            </a:avLst>
          </a:prstGeom>
        </p:spPr>
      </p:pic>
      <p:sp>
        <p:nvSpPr>
          <p:cNvPr id="6" name="pMsPham"/>
          <p:cNvSpPr/>
          <p:nvPr/>
        </p:nvSpPr>
        <p:spPr>
          <a:xfrm>
            <a:off x="2904635" y="4461395"/>
            <a:ext cx="6674793" cy="1912540"/>
          </a:xfrm>
          <a:prstGeom prst="roundRect">
            <a:avLst>
              <a:gd name="adj" fmla="val 11124"/>
            </a:avLst>
          </a:prstGeom>
          <a:solidFill>
            <a:schemeClr val="bg1">
              <a:alpha val="87000"/>
            </a:schemeClr>
          </a:solidFill>
          <a:ln w="57150" cmpd="thickThin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="" xmlns:a16="http://schemas.microsoft.com/office/drawing/2014/main" id="{CE8CD822-4347-479C-964F-66A5DA6B8F91}"/>
              </a:ext>
            </a:extLst>
          </p:cNvPr>
          <p:cNvSpPr txBox="1"/>
          <p:nvPr/>
        </p:nvSpPr>
        <p:spPr>
          <a:xfrm>
            <a:off x="3254722" y="5093705"/>
            <a:ext cx="6049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No, there isn't.</a:t>
            </a:r>
          </a:p>
        </p:txBody>
      </p:sp>
      <p:sp>
        <p:nvSpPr>
          <p:cNvPr id="8" name="Action Button: Back or Previous 7">
            <a:hlinkClick r:id="rId4" action="ppaction://hlinksldjump" highlightClick="1"/>
          </p:cNvPr>
          <p:cNvSpPr/>
          <p:nvPr/>
        </p:nvSpPr>
        <p:spPr>
          <a:xfrm>
            <a:off x="10962752" y="6149591"/>
            <a:ext cx="874206" cy="5627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0748" y="3543431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Yes, there is.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9999"/>
          <a:stretch/>
        </p:blipFill>
        <p:spPr>
          <a:xfrm>
            <a:off x="3327740" y="876846"/>
            <a:ext cx="4714397" cy="2646810"/>
          </a:xfrm>
          <a:prstGeom prst="roundRect">
            <a:avLst>
              <a:gd name="adj" fmla="val 10034"/>
            </a:avLst>
          </a:prstGeom>
        </p:spPr>
      </p:pic>
      <p:sp>
        <p:nvSpPr>
          <p:cNvPr id="11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A.Is </a:t>
            </a:r>
            <a:r>
              <a:rPr lang="en-US" sz="3200" b="1" dirty="0">
                <a:solidFill>
                  <a:srgbClr val="002060"/>
                </a:solidFill>
              </a:rPr>
              <a:t>there a living room?</a:t>
            </a:r>
          </a:p>
        </p:txBody>
      </p:sp>
      <p:sp>
        <p:nvSpPr>
          <p:cNvPr id="12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B.Is </a:t>
            </a:r>
            <a:r>
              <a:rPr lang="en-US" sz="3200" b="1" dirty="0">
                <a:solidFill>
                  <a:srgbClr val="002060"/>
                </a:solidFill>
              </a:rPr>
              <a:t>there a bathroom?</a:t>
            </a:r>
          </a:p>
        </p:txBody>
      </p:sp>
      <p:sp>
        <p:nvSpPr>
          <p:cNvPr id="13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C.Is </a:t>
            </a:r>
            <a:r>
              <a:rPr lang="en-US" sz="3200" b="1" dirty="0">
                <a:solidFill>
                  <a:srgbClr val="002060"/>
                </a:solidFill>
              </a:rPr>
              <a:t>there a bedroom?</a:t>
            </a:r>
          </a:p>
        </p:txBody>
      </p:sp>
      <p:sp>
        <p:nvSpPr>
          <p:cNvPr id="14" name="Action Button: Back or Previous 13">
            <a:hlinkClick r:id="rId5" action="ppaction://hlinksldjump" highlightClick="1"/>
          </p:cNvPr>
          <p:cNvSpPr/>
          <p:nvPr/>
        </p:nvSpPr>
        <p:spPr>
          <a:xfrm>
            <a:off x="11414927" y="6400800"/>
            <a:ext cx="602902" cy="457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74158" y="5216769"/>
            <a:ext cx="45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sym typeface="Symbol"/>
              </a:rPr>
              <a:t>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8753" y="622889"/>
            <a:ext cx="7644766" cy="36792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15742" y="3548985"/>
            <a:ext cx="684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No, there isn’t.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0410"/>
          <a:stretch/>
        </p:blipFill>
        <p:spPr>
          <a:xfrm>
            <a:off x="3484878" y="802827"/>
            <a:ext cx="4892516" cy="2655281"/>
          </a:xfrm>
          <a:prstGeom prst="roundRect">
            <a:avLst>
              <a:gd name="adj" fmla="val 9337"/>
            </a:avLst>
          </a:prstGeom>
        </p:spPr>
      </p:pic>
      <p:sp>
        <p:nvSpPr>
          <p:cNvPr id="6" name="ppMsPham"/>
          <p:cNvSpPr/>
          <p:nvPr/>
        </p:nvSpPr>
        <p:spPr>
          <a:xfrm>
            <a:off x="626161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A. Is </a:t>
            </a:r>
            <a:r>
              <a:rPr lang="en-US" sz="3200" b="1" dirty="0">
                <a:solidFill>
                  <a:srgbClr val="002060"/>
                </a:solidFill>
              </a:rPr>
              <a:t>there a kitchen?</a:t>
            </a:r>
          </a:p>
        </p:txBody>
      </p:sp>
      <p:sp>
        <p:nvSpPr>
          <p:cNvPr id="7" name="yMsPham"/>
          <p:cNvSpPr/>
          <p:nvPr/>
        </p:nvSpPr>
        <p:spPr>
          <a:xfrm>
            <a:off x="4462975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B. Is </a:t>
            </a:r>
            <a:r>
              <a:rPr lang="en-US" sz="3200" b="1" dirty="0">
                <a:solidFill>
                  <a:srgbClr val="002060"/>
                </a:solidFill>
              </a:rPr>
              <a:t>there a bathroom?</a:t>
            </a:r>
          </a:p>
        </p:txBody>
      </p:sp>
      <p:sp>
        <p:nvSpPr>
          <p:cNvPr id="8" name="pMsPham"/>
          <p:cNvSpPr/>
          <p:nvPr/>
        </p:nvSpPr>
        <p:spPr>
          <a:xfrm>
            <a:off x="8299789" y="4754330"/>
            <a:ext cx="3579162" cy="1507248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C. Is </a:t>
            </a:r>
            <a:r>
              <a:rPr lang="en-US" sz="3200" b="1" dirty="0">
                <a:solidFill>
                  <a:srgbClr val="002060"/>
                </a:solidFill>
              </a:rPr>
              <a:t>the kitchen small?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4158" y="5216769"/>
            <a:ext cx="45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sym typeface="Symbol"/>
              </a:rPr>
              <a:t>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Action Button: Back or Previous 9">
            <a:hlinkClick r:id="rId5" action="ppaction://hlinksldjump" highlightClick="1"/>
          </p:cNvPr>
          <p:cNvSpPr/>
          <p:nvPr/>
        </p:nvSpPr>
        <p:spPr>
          <a:xfrm>
            <a:off x="11455121" y="6521380"/>
            <a:ext cx="736879" cy="3366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5" y="4654225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369765" y="100958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093484" y="2468914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18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445</Words>
  <Application>Microsoft Office PowerPoint</Application>
  <PresentationFormat>Custom</PresentationFormat>
  <Paragraphs>130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Times New Roman</vt:lpstr>
      <vt:lpstr>Symbol</vt:lpstr>
      <vt:lpstr>字魂59号-创粗黑</vt:lpstr>
      <vt:lpstr>Arial Black</vt:lpstr>
      <vt:lpstr>Helvetica Neue</vt:lpstr>
      <vt:lpstr>Century Gothic</vt:lpstr>
      <vt:lpstr>Berlin Sans FB Demi</vt:lpstr>
      <vt:lpstr>印品黑体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218</cp:revision>
  <dcterms:created xsi:type="dcterms:W3CDTF">2020-12-20T12:31:14Z</dcterms:created>
  <dcterms:modified xsi:type="dcterms:W3CDTF">2022-02-08T01:39:39Z</dcterms:modified>
</cp:coreProperties>
</file>