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1" r:id="rId2"/>
    <p:sldId id="296" r:id="rId3"/>
    <p:sldId id="267" r:id="rId4"/>
    <p:sldId id="315" r:id="rId5"/>
    <p:sldId id="299" r:id="rId6"/>
    <p:sldId id="300" r:id="rId7"/>
    <p:sldId id="311" r:id="rId8"/>
    <p:sldId id="303" r:id="rId9"/>
    <p:sldId id="306" r:id="rId10"/>
    <p:sldId id="309" r:id="rId11"/>
    <p:sldId id="310" r:id="rId12"/>
    <p:sldId id="312" r:id="rId13"/>
    <p:sldId id="313" r:id="rId14"/>
    <p:sldId id="314" r:id="rId15"/>
  </p:sldIdLst>
  <p:sldSz cx="12192000" cy="6858000"/>
  <p:notesSz cx="6858000" cy="9144000"/>
  <p:embeddedFontLs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微軟正黑體" pitchFamily="34" charset="-12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38B7"/>
    <a:srgbClr val="9D600C"/>
    <a:srgbClr val="01D3F2"/>
    <a:srgbClr val="FFFFFF"/>
    <a:srgbClr val="21C5FF"/>
    <a:srgbClr val="FCC71C"/>
    <a:srgbClr val="FDD75F"/>
    <a:srgbClr val="FEE175"/>
    <a:srgbClr val="FDCF33"/>
    <a:srgbClr val="01C6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-27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2D2C5-8EF4-486A-8F6C-0AF31F7316DB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0E6F-AC7C-4F91-9B8B-1954D0924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12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459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0B65A-CB4F-4161-9469-9D6F799E6EB3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68ED4-144E-4CD2-95B3-799EAD783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58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7409" y="619231"/>
            <a:ext cx="816935" cy="536494"/>
          </a:xfrm>
          <a:prstGeom prst="rect">
            <a:avLst/>
          </a:prstGeom>
        </p:spPr>
      </p:pic>
      <p:sp>
        <p:nvSpPr>
          <p:cNvPr id="13" name="Horizontal Scroll 12"/>
          <p:cNvSpPr/>
          <p:nvPr userDrawn="1"/>
        </p:nvSpPr>
        <p:spPr>
          <a:xfrm rot="60000" flipV="1">
            <a:off x="261257" y="137160"/>
            <a:ext cx="11669486" cy="6583680"/>
          </a:xfrm>
          <a:prstGeom prst="horizontalScroll">
            <a:avLst>
              <a:gd name="adj" fmla="val 345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596916" y="5838872"/>
            <a:ext cx="595085" cy="101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848" y="20701"/>
            <a:ext cx="612778" cy="1042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37901" y="212513"/>
            <a:ext cx="926672" cy="65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438357" y="35831"/>
            <a:ext cx="687582" cy="624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4468" y="6107517"/>
            <a:ext cx="861647" cy="638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flipH="1">
            <a:off x="-1" y="6301816"/>
            <a:ext cx="2941325" cy="5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1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158170" y="4859453"/>
            <a:ext cx="2684839" cy="488488"/>
          </a:xfrm>
          <a:prstGeom prst="roundRect">
            <a:avLst>
              <a:gd name="adj" fmla="val 50000"/>
            </a:avLst>
          </a:prstGeom>
          <a:solidFill>
            <a:srgbClr val="21C5FF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Lesson 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4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01670" y="1257951"/>
            <a:ext cx="2133600" cy="5929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Unit 11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06275" y="2233549"/>
            <a:ext cx="8485991" cy="20417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66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What’s the matter with you?</a:t>
            </a:r>
            <a:endParaRPr lang="zh-CN" altLang="en-US" sz="6600" b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91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rot="16200000">
            <a:off x="817821" y="927652"/>
            <a:ext cx="5340626" cy="5287618"/>
          </a:xfrm>
          <a:prstGeom prst="round2DiagRect">
            <a:avLst>
              <a:gd name="adj1" fmla="val 12406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6750" y="1203499"/>
            <a:ext cx="4951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What's the matter with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826" y="1804827"/>
            <a:ext cx="151884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She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5485" y="1792117"/>
            <a:ext cx="3606458" cy="54864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 stomach ache.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281532" y="940904"/>
            <a:ext cx="5340626" cy="5287618"/>
          </a:xfrm>
          <a:prstGeom prst="round2DiagRect">
            <a:avLst>
              <a:gd name="adj1" fmla="val 12406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0461" y="1216751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What's the matter with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him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 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304219" y="2439310"/>
            <a:ext cx="2453522" cy="3733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49922" y="2699657"/>
            <a:ext cx="2359718" cy="33650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3041" y="1817537"/>
            <a:ext cx="151884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85998" y="1806631"/>
            <a:ext cx="3606458" cy="54864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cough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324" y="263307"/>
            <a:ext cx="2079415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Extra sentence</a:t>
            </a:r>
          </a:p>
        </p:txBody>
      </p:sp>
    </p:spTree>
    <p:extLst>
      <p:ext uri="{BB962C8B-B14F-4D97-AF65-F5344CB8AC3E}">
        <p14:creationId xmlns:p14="http://schemas.microsoft.com/office/powerpoint/2010/main" xmlns="" val="38136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9" grpId="0" animBg="1"/>
      <p:bldP spid="10" grpId="0" animBg="1"/>
      <p:bldP spid="11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498998" y="-6172200"/>
            <a:ext cx="5019036" cy="1752600"/>
          </a:xfrm>
          <a:prstGeom prst="roundRect">
            <a:avLst>
              <a:gd name="adj" fmla="val 8911"/>
            </a:avLst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Temperature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/ˈtemprətʃər/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177244" y="12321181"/>
            <a:ext cx="4476750" cy="1752600"/>
          </a:xfrm>
          <a:prstGeom prst="roundRect">
            <a:avLst>
              <a:gd name="adj" fmla="val 8911"/>
            </a:avLst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Earache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/ˈɪəreɪk/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b="31786"/>
          <a:stretch/>
        </p:blipFill>
        <p:spPr>
          <a:xfrm flipH="1">
            <a:off x="8022140" y="4615639"/>
            <a:ext cx="1391288" cy="1353384"/>
          </a:xfrm>
          <a:prstGeom prst="cloud">
            <a:avLst/>
          </a:prstGeom>
          <a:ln>
            <a:solidFill>
              <a:srgbClr val="7030A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/>
          <a:srcRect b="24720"/>
          <a:stretch/>
        </p:blipFill>
        <p:spPr>
          <a:xfrm>
            <a:off x="7225758" y="257788"/>
            <a:ext cx="1525491" cy="1308729"/>
          </a:xfrm>
          <a:prstGeom prst="cloud">
            <a:avLst/>
          </a:prstGeom>
          <a:ln>
            <a:solidFill>
              <a:srgbClr val="7030A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/>
          <a:srcRect l="-15843" r="-20014"/>
          <a:stretch/>
        </p:blipFill>
        <p:spPr>
          <a:xfrm flipH="1">
            <a:off x="3171472" y="4533922"/>
            <a:ext cx="1505043" cy="1454217"/>
          </a:xfrm>
          <a:prstGeom prst="cloud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/>
          <a:srcRect b="32439"/>
          <a:stretch/>
        </p:blipFill>
        <p:spPr>
          <a:xfrm flipH="1">
            <a:off x="3773267" y="132107"/>
            <a:ext cx="1352274" cy="1302834"/>
          </a:xfrm>
          <a:prstGeom prst="cloud">
            <a:avLst/>
          </a:prstGeom>
          <a:ln>
            <a:solidFill>
              <a:srgbClr val="7030A0"/>
            </a:solidFill>
          </a:ln>
        </p:spPr>
      </p:pic>
      <p:sp>
        <p:nvSpPr>
          <p:cNvPr id="31" name="Rounded Rectangle 30"/>
          <p:cNvSpPr/>
          <p:nvPr/>
        </p:nvSpPr>
        <p:spPr>
          <a:xfrm>
            <a:off x="3865171" y="1396812"/>
            <a:ext cx="1672360" cy="414687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cough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20038" y="6108488"/>
            <a:ext cx="2286000" cy="354149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backache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359119" y="1561320"/>
            <a:ext cx="2286000" cy="414687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headache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41375" y="5911086"/>
            <a:ext cx="3031427" cy="805446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stomach ache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6864824" y="1896254"/>
            <a:ext cx="1053857" cy="39868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43208" y="4105185"/>
            <a:ext cx="805092" cy="75059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3" idx="3"/>
          </p:cNvCxnSpPr>
          <p:nvPr/>
        </p:nvCxnSpPr>
        <p:spPr>
          <a:xfrm rot="5400000">
            <a:off x="3872414" y="4054128"/>
            <a:ext cx="614519" cy="51136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V="1">
            <a:off x="4075704" y="2183206"/>
            <a:ext cx="1063232" cy="29135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674727" y="2597644"/>
            <a:ext cx="5422857" cy="1679043"/>
          </a:xfrm>
          <a:custGeom>
            <a:avLst/>
            <a:gdLst>
              <a:gd name="connsiteX0" fmla="*/ 2525232 w 3214009"/>
              <a:gd name="connsiteY0" fmla="*/ 915 h 1221319"/>
              <a:gd name="connsiteX1" fmla="*/ 2637654 w 3214009"/>
              <a:gd name="connsiteY1" fmla="*/ 15515 h 1221319"/>
              <a:gd name="connsiteX2" fmla="*/ 2849784 w 3214009"/>
              <a:gd name="connsiteY2" fmla="*/ 153586 h 1221319"/>
              <a:gd name="connsiteX3" fmla="*/ 2850938 w 3214009"/>
              <a:gd name="connsiteY3" fmla="*/ 153833 h 1221319"/>
              <a:gd name="connsiteX4" fmla="*/ 2940635 w 3214009"/>
              <a:gd name="connsiteY4" fmla="*/ 172958 h 1221319"/>
              <a:gd name="connsiteX5" fmla="*/ 3122023 w 3214009"/>
              <a:gd name="connsiteY5" fmla="*/ 287589 h 1221319"/>
              <a:gd name="connsiteX6" fmla="*/ 3109837 w 3214009"/>
              <a:gd name="connsiteY6" fmla="*/ 432894 h 1221319"/>
              <a:gd name="connsiteX7" fmla="*/ 3198850 w 3214009"/>
              <a:gd name="connsiteY7" fmla="*/ 655064 h 1221319"/>
              <a:gd name="connsiteX8" fmla="*/ 2781873 w 3214009"/>
              <a:gd name="connsiteY8" fmla="*/ 849539 h 1221319"/>
              <a:gd name="connsiteX9" fmla="*/ 2632602 w 3214009"/>
              <a:gd name="connsiteY9" fmla="*/ 1016180 h 1221319"/>
              <a:gd name="connsiteX10" fmla="*/ 2124383 w 3214009"/>
              <a:gd name="connsiteY10" fmla="*/ 1036357 h 1221319"/>
              <a:gd name="connsiteX11" fmla="*/ 1761200 w 3214009"/>
              <a:gd name="connsiteY11" fmla="*/ 1214132 h 1221319"/>
              <a:gd name="connsiteX12" fmla="*/ 1227199 w 3214009"/>
              <a:gd name="connsiteY12" fmla="*/ 1105619 h 1221319"/>
              <a:gd name="connsiteX13" fmla="*/ 433961 w 3214009"/>
              <a:gd name="connsiteY13" fmla="*/ 998406 h 1221319"/>
              <a:gd name="connsiteX14" fmla="*/ 85193 w 3214009"/>
              <a:gd name="connsiteY14" fmla="*/ 879098 h 1221319"/>
              <a:gd name="connsiteX15" fmla="*/ 159716 w 3214009"/>
              <a:gd name="connsiteY15" fmla="*/ 718052 h 1221319"/>
              <a:gd name="connsiteX16" fmla="*/ 2346 w 3214009"/>
              <a:gd name="connsiteY16" fmla="*/ 552824 h 1221319"/>
              <a:gd name="connsiteX17" fmla="*/ 289743 w 3214009"/>
              <a:gd name="connsiteY17" fmla="*/ 405964 h 1221319"/>
              <a:gd name="connsiteX18" fmla="*/ 292492 w 3214009"/>
              <a:gd name="connsiteY18" fmla="*/ 402093 h 1221319"/>
              <a:gd name="connsiteX19" fmla="*/ 420513 w 3214009"/>
              <a:gd name="connsiteY19" fmla="*/ 191199 h 1221319"/>
              <a:gd name="connsiteX20" fmla="*/ 1043304 w 3214009"/>
              <a:gd name="connsiteY20" fmla="*/ 143018 h 1221319"/>
              <a:gd name="connsiteX21" fmla="*/ 1043423 w 3214009"/>
              <a:gd name="connsiteY21" fmla="*/ 142929 h 1221319"/>
              <a:gd name="connsiteX22" fmla="*/ 1098227 w 3214009"/>
              <a:gd name="connsiteY22" fmla="*/ 102086 h 1221319"/>
              <a:gd name="connsiteX23" fmla="*/ 1671221 w 3214009"/>
              <a:gd name="connsiteY23" fmla="*/ 93000 h 1221319"/>
              <a:gd name="connsiteX24" fmla="*/ 1674022 w 3214009"/>
              <a:gd name="connsiteY24" fmla="*/ 90808 h 1221319"/>
              <a:gd name="connsiteX25" fmla="*/ 1714697 w 3214009"/>
              <a:gd name="connsiteY25" fmla="*/ 58967 h 1221319"/>
              <a:gd name="connsiteX26" fmla="*/ 1915895 w 3214009"/>
              <a:gd name="connsiteY26" fmla="*/ 1668 h 1221319"/>
              <a:gd name="connsiteX27" fmla="*/ 2158239 w 3214009"/>
              <a:gd name="connsiteY27" fmla="*/ 34456 h 1221319"/>
              <a:gd name="connsiteX28" fmla="*/ 2215783 w 3214009"/>
              <a:gd name="connsiteY28" fmla="*/ 64282 h 1221319"/>
              <a:gd name="connsiteX29" fmla="*/ 2219340 w 3214009"/>
              <a:gd name="connsiteY29" fmla="*/ 66126 h 1221319"/>
              <a:gd name="connsiteX30" fmla="*/ 2525232 w 3214009"/>
              <a:gd name="connsiteY30" fmla="*/ 915 h 12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14009" h="1221319">
                <a:moveTo>
                  <a:pt x="2525232" y="915"/>
                </a:moveTo>
                <a:cubicBezTo>
                  <a:pt x="2563261" y="2581"/>
                  <a:pt x="2601210" y="7390"/>
                  <a:pt x="2637654" y="15515"/>
                </a:cubicBezTo>
                <a:cubicBezTo>
                  <a:pt x="2748734" y="40269"/>
                  <a:pt x="2828385" y="92096"/>
                  <a:pt x="2849784" y="153586"/>
                </a:cubicBezTo>
                <a:lnTo>
                  <a:pt x="2850938" y="153833"/>
                </a:lnTo>
                <a:lnTo>
                  <a:pt x="2940635" y="172958"/>
                </a:lnTo>
                <a:cubicBezTo>
                  <a:pt x="3025506" y="197832"/>
                  <a:pt x="3090816" y="238419"/>
                  <a:pt x="3122023" y="287589"/>
                </a:cubicBezTo>
                <a:cubicBezTo>
                  <a:pt x="3152263" y="335176"/>
                  <a:pt x="3147954" y="386861"/>
                  <a:pt x="3109837" y="432894"/>
                </a:cubicBezTo>
                <a:cubicBezTo>
                  <a:pt x="3203531" y="496024"/>
                  <a:pt x="3236297" y="577861"/>
                  <a:pt x="3198850" y="655064"/>
                </a:cubicBezTo>
                <a:cubicBezTo>
                  <a:pt x="3149068" y="757699"/>
                  <a:pt x="2984268" y="834562"/>
                  <a:pt x="2781873" y="849539"/>
                </a:cubicBezTo>
                <a:cubicBezTo>
                  <a:pt x="2780907" y="913602"/>
                  <a:pt x="2726444" y="974358"/>
                  <a:pt x="2632602" y="1016180"/>
                </a:cubicBezTo>
                <a:cubicBezTo>
                  <a:pt x="2490018" y="1079734"/>
                  <a:pt x="2284056" y="1087901"/>
                  <a:pt x="2124383" y="1036357"/>
                </a:cubicBezTo>
                <a:cubicBezTo>
                  <a:pt x="2072744" y="1124891"/>
                  <a:pt x="1934470" y="1192571"/>
                  <a:pt x="1761200" y="1214132"/>
                </a:cubicBezTo>
                <a:cubicBezTo>
                  <a:pt x="1557021" y="1239536"/>
                  <a:pt x="1343925" y="1196244"/>
                  <a:pt x="1227199" y="1105619"/>
                </a:cubicBezTo>
                <a:cubicBezTo>
                  <a:pt x="951691" y="1191638"/>
                  <a:pt x="593857" y="1143288"/>
                  <a:pt x="433961" y="998406"/>
                </a:cubicBezTo>
                <a:cubicBezTo>
                  <a:pt x="276889" y="1007929"/>
                  <a:pt x="129402" y="957487"/>
                  <a:pt x="85193" y="879098"/>
                </a:cubicBezTo>
                <a:cubicBezTo>
                  <a:pt x="53169" y="822383"/>
                  <a:pt x="81477" y="761175"/>
                  <a:pt x="159716" y="718052"/>
                </a:cubicBezTo>
                <a:cubicBezTo>
                  <a:pt x="48711" y="684227"/>
                  <a:pt x="-13108" y="619316"/>
                  <a:pt x="2346" y="552824"/>
                </a:cubicBezTo>
                <a:cubicBezTo>
                  <a:pt x="20476" y="474971"/>
                  <a:pt x="139804" y="413989"/>
                  <a:pt x="289743" y="405964"/>
                </a:cubicBezTo>
                <a:lnTo>
                  <a:pt x="292492" y="402093"/>
                </a:lnTo>
                <a:cubicBezTo>
                  <a:pt x="272357" y="325427"/>
                  <a:pt x="319315" y="248111"/>
                  <a:pt x="420513" y="191199"/>
                </a:cubicBezTo>
                <a:cubicBezTo>
                  <a:pt x="580409" y="101308"/>
                  <a:pt x="839645" y="81273"/>
                  <a:pt x="1043304" y="143018"/>
                </a:cubicBezTo>
                <a:lnTo>
                  <a:pt x="1043423" y="142929"/>
                </a:lnTo>
                <a:lnTo>
                  <a:pt x="1098227" y="102086"/>
                </a:lnTo>
                <a:cubicBezTo>
                  <a:pt x="1244328" y="17334"/>
                  <a:pt x="1505957" y="8683"/>
                  <a:pt x="1671221" y="93000"/>
                </a:cubicBezTo>
                <a:lnTo>
                  <a:pt x="1674022" y="90808"/>
                </a:lnTo>
                <a:lnTo>
                  <a:pt x="1714697" y="58967"/>
                </a:lnTo>
                <a:cubicBezTo>
                  <a:pt x="1765463" y="28145"/>
                  <a:pt x="1836708" y="7475"/>
                  <a:pt x="1915895" y="1668"/>
                </a:cubicBezTo>
                <a:cubicBezTo>
                  <a:pt x="2003050" y="-4733"/>
                  <a:pt x="2090121" y="7528"/>
                  <a:pt x="2158239" y="34456"/>
                </a:cubicBezTo>
                <a:lnTo>
                  <a:pt x="2215783" y="64282"/>
                </a:lnTo>
                <a:lnTo>
                  <a:pt x="2219340" y="66126"/>
                </a:lnTo>
                <a:cubicBezTo>
                  <a:pt x="2296353" y="19202"/>
                  <a:pt x="2411148" y="-4085"/>
                  <a:pt x="2525232" y="91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What's the matter with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her</a:t>
            </a:r>
            <a:r>
              <a:rPr lang="en-US" sz="2400" dirty="0">
                <a:latin typeface="Century Gothic" panose="020B0502020202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him</a:t>
            </a:r>
            <a:r>
              <a:rPr lang="en-US" sz="2400" dirty="0">
                <a:latin typeface="Century Gothic" panose="020B0502020202020204" pitchFamily="34" charset="0"/>
              </a:rPr>
              <a:t>?</a:t>
            </a:r>
          </a:p>
          <a:p>
            <a:pPr algn="ctr">
              <a:buNone/>
            </a:pP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She</a:t>
            </a:r>
            <a:r>
              <a:rPr lang="en-US" sz="2400" dirty="0">
                <a:latin typeface="Century Gothic" panose="020B0502020202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He 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has </a:t>
            </a:r>
            <a:r>
              <a:rPr lang="en-US" sz="2400" dirty="0">
                <a:latin typeface="Century Gothic" panose="020B0502020202020204" pitchFamily="34" charset="0"/>
              </a:rPr>
              <a:t>a/an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______________. 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324" y="263307"/>
            <a:ext cx="2036135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Futher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practice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nền bả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2573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857252" y="285750"/>
            <a:ext cx="105706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Friday, 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January 7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811794" y="829324"/>
            <a:ext cx="10581216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Unit 11: What’s the matter with you? - Lesson 1 </a:t>
            </a:r>
            <a:endParaRPr lang="en-US" alt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-194322" y="1413029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New words</a:t>
            </a:r>
          </a:p>
        </p:txBody>
      </p:sp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0" y="2514601"/>
            <a:ext cx="85428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toothache: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1" y="3124200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headache: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4033821" y="1420639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alt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0" y="3657601"/>
            <a:ext cx="1117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fever: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1" y="4191001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sore throat: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1" y="4800601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stomach ache: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0" y="5306629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cough: ho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0" y="5839289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earache: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tai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-106533" y="1959747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matter:vấn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0" y="6380827"/>
            <a:ext cx="94297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backache: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ền bả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12573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90500" y="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2.Model </a:t>
            </a:r>
            <a:r>
              <a:rPr lang="en-US" alt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sentences</a:t>
            </a:r>
            <a:endParaRPr lang="en-US" altLang="en-US" sz="32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762000" y="571500"/>
            <a:ext cx="9239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the matter with you? 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762000" y="1214438"/>
            <a:ext cx="9239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have a headache  .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190500" y="2214564"/>
            <a:ext cx="14287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EX: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428752" y="2143126"/>
            <a:ext cx="923924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the matter with you? 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333500" y="2714626"/>
            <a:ext cx="9239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 I have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earache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762000" y="5072063"/>
            <a:ext cx="9239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36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64464" y="1165536"/>
            <a:ext cx="225141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headache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b="34462"/>
          <a:stretch/>
        </p:blipFill>
        <p:spPr>
          <a:xfrm>
            <a:off x="9352302" y="2268351"/>
            <a:ext cx="1718151" cy="1637823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56593" y="4394638"/>
            <a:ext cx="9239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the matter with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her/him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856593" y="5029693"/>
            <a:ext cx="9239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She/He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fever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ền bả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12192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264585" y="-47625"/>
            <a:ext cx="2852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b="1" u="sng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Homework</a:t>
            </a:r>
            <a:endParaRPr lang="en-US" altLang="en-US" sz="36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476251" y="428625"/>
            <a:ext cx="1117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Viết bài vào v</a:t>
            </a:r>
            <a:r>
              <a:rPr lang="vi-VN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thuộc từ mới và mẫu câu. Luyện viết mỗi từ mới 3 dòng vào vở.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73618" y="1765300"/>
            <a:ext cx="1123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Học thuộc kĩ mẫu câu. Luyện tập mẫu câu trong phần 2.Point and say. Dựa vào mẫu câu lấy 2 ví dụ. 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857251" y="2286000"/>
            <a:ext cx="11334749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01134" y="2798764"/>
            <a:ext cx="1102148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and tick.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90751" y="2262074"/>
            <a:ext cx="8649527" cy="233385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11500" dirty="0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Vocabulary</a:t>
            </a:r>
            <a:endParaRPr lang="zh-CN" altLang="en-US" sz="11500" dirty="0">
              <a:solidFill>
                <a:srgbClr val="FF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Same Side Corner Rectangle 40"/>
          <p:cNvSpPr/>
          <p:nvPr/>
        </p:nvSpPr>
        <p:spPr>
          <a:xfrm>
            <a:off x="672689" y="767108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Snip Same Side Corner Rectangle 41"/>
          <p:cNvSpPr/>
          <p:nvPr/>
        </p:nvSpPr>
        <p:spPr>
          <a:xfrm>
            <a:off x="2908744" y="767108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Snip Same Side Corner Rectangle 42"/>
          <p:cNvSpPr/>
          <p:nvPr/>
        </p:nvSpPr>
        <p:spPr>
          <a:xfrm>
            <a:off x="5151847" y="767108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4" name="Snip Same Side Corner Rectangle 43"/>
          <p:cNvSpPr/>
          <p:nvPr/>
        </p:nvSpPr>
        <p:spPr>
          <a:xfrm>
            <a:off x="7502940" y="767108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Snip Same Side Corner Rectangle 44"/>
          <p:cNvSpPr/>
          <p:nvPr/>
        </p:nvSpPr>
        <p:spPr>
          <a:xfrm>
            <a:off x="9717783" y="749235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6" name="Snip Same Side Corner Rectangle 45"/>
          <p:cNvSpPr/>
          <p:nvPr/>
        </p:nvSpPr>
        <p:spPr>
          <a:xfrm>
            <a:off x="2993267" y="3557206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9" name="Snip Same Side Corner Rectangle 48"/>
          <p:cNvSpPr/>
          <p:nvPr/>
        </p:nvSpPr>
        <p:spPr>
          <a:xfrm>
            <a:off x="5635720" y="3572573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0" name="Snip Same Side Corner Rectangle 49"/>
          <p:cNvSpPr/>
          <p:nvPr/>
        </p:nvSpPr>
        <p:spPr>
          <a:xfrm>
            <a:off x="8011928" y="3554700"/>
            <a:ext cx="2103120" cy="2560320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b="31786"/>
          <a:stretch/>
        </p:blipFill>
        <p:spPr>
          <a:xfrm flipH="1">
            <a:off x="8134747" y="3631636"/>
            <a:ext cx="1504016" cy="1463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414" y="1103801"/>
            <a:ext cx="1722932" cy="1236121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/>
          <a:srcRect b="24720"/>
          <a:stretch/>
        </p:blipFill>
        <p:spPr>
          <a:xfrm>
            <a:off x="9916663" y="786678"/>
            <a:ext cx="1705360" cy="1463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/>
          <a:srcRect b="34462"/>
          <a:stretch/>
        </p:blipFill>
        <p:spPr>
          <a:xfrm>
            <a:off x="3244467" y="3653268"/>
            <a:ext cx="1569984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52714" y="3758530"/>
            <a:ext cx="961552" cy="1463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b="28176"/>
          <a:stretch/>
        </p:blipFill>
        <p:spPr>
          <a:xfrm flipH="1">
            <a:off x="7582732" y="912228"/>
            <a:ext cx="1943536" cy="1463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/>
          <a:srcRect b="37741"/>
          <a:stretch/>
        </p:blipFill>
        <p:spPr>
          <a:xfrm flipH="1">
            <a:off x="3092519" y="873031"/>
            <a:ext cx="1655840" cy="1463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/>
          <a:srcRect b="32439"/>
          <a:stretch/>
        </p:blipFill>
        <p:spPr>
          <a:xfrm flipH="1">
            <a:off x="5532349" y="946288"/>
            <a:ext cx="1518560" cy="146304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2863981" y="2472624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Sore throat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/sɔː </a:t>
            </a:r>
            <a:r>
              <a:rPr lang="el-GR" sz="2600" dirty="0">
                <a:solidFill>
                  <a:srgbClr val="FF0000"/>
                </a:solidFill>
              </a:rPr>
              <a:t>θ</a:t>
            </a:r>
            <a:r>
              <a:rPr lang="en-US" sz="2600" dirty="0">
                <a:solidFill>
                  <a:srgbClr val="FF0000"/>
                </a:solidFill>
              </a:rPr>
              <a:t>rəʊt/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429206" y="2472624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Toothache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/ˈtuː</a:t>
            </a:r>
            <a:r>
              <a:rPr lang="el-GR" sz="2600" dirty="0">
                <a:solidFill>
                  <a:srgbClr val="FF0000"/>
                </a:solidFill>
              </a:rPr>
              <a:t>θ</a:t>
            </a:r>
            <a:r>
              <a:rPr lang="en-US" sz="2600" dirty="0">
                <a:solidFill>
                  <a:srgbClr val="FF0000"/>
                </a:solidFill>
              </a:rPr>
              <a:t>eɪk/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78824" y="2472624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Cough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/kɒf/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89751" y="5435279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Backache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/ˈbækeɪk/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26343" y="2472624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headache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/ˈhedeɪk/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8315" y="5373807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Earache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/ˈɪəreɪk/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6250" y="5489756"/>
            <a:ext cx="2286000" cy="805446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Stomach ache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/ˈstʌmək eɪk/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6490" y="2423137"/>
            <a:ext cx="2286000" cy="914400"/>
          </a:xfrm>
          <a:prstGeom prst="roundRect">
            <a:avLst>
              <a:gd name="adj" fmla="val 8911"/>
            </a:avLst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Fever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FF0000"/>
                </a:solidFill>
              </a:rPr>
              <a:t>/ˈfiːvər/</a:t>
            </a: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7-Point Star 50"/>
          <p:cNvSpPr/>
          <p:nvPr/>
        </p:nvSpPr>
        <p:spPr>
          <a:xfrm>
            <a:off x="636946" y="741446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7-Point Star 52"/>
          <p:cNvSpPr/>
          <p:nvPr/>
        </p:nvSpPr>
        <p:spPr>
          <a:xfrm>
            <a:off x="2863981" y="741446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7-Point Star 53"/>
          <p:cNvSpPr/>
          <p:nvPr/>
        </p:nvSpPr>
        <p:spPr>
          <a:xfrm>
            <a:off x="5094766" y="749235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7-Point Star 54"/>
          <p:cNvSpPr/>
          <p:nvPr/>
        </p:nvSpPr>
        <p:spPr>
          <a:xfrm>
            <a:off x="7443880" y="749235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7-Point Star 55"/>
          <p:cNvSpPr/>
          <p:nvPr/>
        </p:nvSpPr>
        <p:spPr>
          <a:xfrm>
            <a:off x="9656251" y="749235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2963137" y="3509304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7-Point Star 59"/>
          <p:cNvSpPr/>
          <p:nvPr/>
        </p:nvSpPr>
        <p:spPr>
          <a:xfrm>
            <a:off x="5620693" y="3524777"/>
            <a:ext cx="409259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" name="7-Point Star 60"/>
          <p:cNvSpPr/>
          <p:nvPr/>
        </p:nvSpPr>
        <p:spPr>
          <a:xfrm>
            <a:off x="7863800" y="3470989"/>
            <a:ext cx="457434" cy="409259"/>
          </a:xfrm>
          <a:prstGeom prst="star7">
            <a:avLst/>
          </a:prstGeom>
          <a:solidFill>
            <a:srgbClr val="01D3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412221" y="3375168"/>
            <a:ext cx="788850" cy="78885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39257" y="218848"/>
            <a:ext cx="2133600" cy="45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Review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5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2-01-06 1133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5" y="449321"/>
            <a:ext cx="11318581" cy="5959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1054" y="1155342"/>
            <a:ext cx="11201393" cy="4857750"/>
            <a:chOff x="843700" y="1270702"/>
            <a:chExt cx="10863004" cy="47109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700" y="1270702"/>
              <a:ext cx="6246174" cy="4710998"/>
            </a:xfrm>
            <a:prstGeom prst="rect">
              <a:avLst/>
            </a:prstGeom>
          </p:spPr>
        </p:pic>
        <p:pic>
          <p:nvPicPr>
            <p:cNvPr id="1026" name="Picture 2" descr="https://s.sachmem.vn/public/images/v2/TA5T2SHS/U11-L1-1-b_4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549" y="1270702"/>
              <a:ext cx="4746155" cy="4710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609242" y="1393714"/>
            <a:ext cx="2616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Tony, get up! </a:t>
            </a:r>
          </a:p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Breakfast's ready.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4728" y="5478298"/>
            <a:ext cx="492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Sorry, I can't have breakfast, Mum.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6093" y="1248574"/>
            <a:ext cx="3098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Why not? What's the </a:t>
            </a:r>
          </a:p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matter with 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1784" y="5098988"/>
            <a:ext cx="2803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I don't feel well. </a:t>
            </a:r>
          </a:p>
          <a:p>
            <a:r>
              <a:rPr lang="en-US" sz="2400" dirty="0">
                <a:solidFill>
                  <a:srgbClr val="002060"/>
                </a:solidFill>
                <a:latin typeface="Helvetica Neue"/>
              </a:rPr>
              <a:t>I have a headache.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0548" y="4732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000" b="1" dirty="0">
                <a:latin typeface="Helvetica Neue"/>
              </a:rPr>
              <a:t>1. Look, listen and repeat.</a:t>
            </a:r>
          </a:p>
        </p:txBody>
      </p:sp>
      <p:pic>
        <p:nvPicPr>
          <p:cNvPr id="3" name="MsPha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5" t="14682" r="14720" b="15032"/>
          <a:stretch/>
        </p:blipFill>
        <p:spPr>
          <a:xfrm>
            <a:off x="765831" y="1155342"/>
            <a:ext cx="364317" cy="365760"/>
          </a:xfrm>
          <a:prstGeom prst="ellipse">
            <a:avLst/>
          </a:prstGeom>
        </p:spPr>
      </p:pic>
      <p:pic>
        <p:nvPicPr>
          <p:cNvPr id="12" name="MsPha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5" t="14682" r="14720" b="15032"/>
          <a:stretch/>
        </p:blipFill>
        <p:spPr>
          <a:xfrm>
            <a:off x="7174120" y="1240596"/>
            <a:ext cx="364317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5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1 What’s the matter with you- - Lesson 1 - 1 Look, listen and repeat. - Sách Mề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1 What’s the matter with you- - Lesson 1 - 1 Look, listen and repeat. - Sách Mề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4408" y="1269367"/>
            <a:ext cx="11021889" cy="4595270"/>
            <a:chOff x="768984" y="1182967"/>
            <a:chExt cx="12963273" cy="4357006"/>
          </a:xfrm>
        </p:grpSpPr>
        <p:pic>
          <p:nvPicPr>
            <p:cNvPr id="3" name="Picture 6" descr="https://s.sachmem.vn/public/images/v2/TA5T2SHS/U11-L1-1-c_44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136"/>
            <a:stretch/>
          </p:blipFill>
          <p:spPr bwMode="auto">
            <a:xfrm>
              <a:off x="768984" y="1182967"/>
              <a:ext cx="5601677" cy="43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https://s.sachmem.vn/public/images/v2/TA5T2SHS/U11-L1-1-d_5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661" y="1182967"/>
              <a:ext cx="7361596" cy="43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10548" y="4732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000" b="1" dirty="0">
                <a:latin typeface="Helvetica Neue"/>
              </a:rPr>
              <a:t>1. Look, listen and repeat.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6405" y="1438032"/>
            <a:ext cx="370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Helvetica Neue"/>
              </a:rPr>
              <a:t>Oh, you have a fever, too.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74256" y="5179507"/>
            <a:ext cx="364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Helvetica Neue"/>
              </a:rPr>
              <a:t>Yes, Mum. I feel very hot.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40122" y="1418217"/>
            <a:ext cx="4120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Helvetica Neue"/>
              </a:rPr>
              <a:t>What's the matter with Tony?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41187" y="4675639"/>
            <a:ext cx="4297010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Helvetica Neue"/>
              </a:rPr>
              <a:t>He has a fever. I'll take him to 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Helvetica Neue"/>
              </a:rPr>
              <a:t>the doctor after breakfast.</a:t>
            </a:r>
          </a:p>
        </p:txBody>
      </p:sp>
      <p:pic>
        <p:nvPicPr>
          <p:cNvPr id="11" name="MsPha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5" t="14682" r="14720" b="15032"/>
          <a:stretch/>
        </p:blipFill>
        <p:spPr>
          <a:xfrm>
            <a:off x="3149957" y="5894868"/>
            <a:ext cx="364317" cy="365760"/>
          </a:xfrm>
          <a:prstGeom prst="ellipse">
            <a:avLst/>
          </a:prstGeom>
        </p:spPr>
      </p:pic>
      <p:pic>
        <p:nvPicPr>
          <p:cNvPr id="12" name="MsPha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5" t="14682" r="14720" b="15032"/>
          <a:stretch/>
        </p:blipFill>
        <p:spPr>
          <a:xfrm>
            <a:off x="6724389" y="5894868"/>
            <a:ext cx="364317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1 What’s the matter with you- - Lesson 1 - 1 Look, listen and repeat. - Sách Mề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1 What’s the matter with you- - Lesson 1 - 1 Look, listen and repeat. - Sách Mề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ền bả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12573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90500" y="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altLang="en-US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762000" y="571500"/>
            <a:ext cx="9239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the matter with you? 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762000" y="1214438"/>
            <a:ext cx="9239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have a headache  .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190500" y="2214564"/>
            <a:ext cx="14287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EX: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428752" y="2143126"/>
            <a:ext cx="923924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the matter with you? 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333500" y="2714626"/>
            <a:ext cx="9239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 I have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earache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762000" y="5072063"/>
            <a:ext cx="9239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36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64464" y="1165536"/>
            <a:ext cx="2251419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headache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b="34462"/>
          <a:stretch/>
        </p:blipFill>
        <p:spPr>
          <a:xfrm>
            <a:off x="9352302" y="2268351"/>
            <a:ext cx="1718151" cy="163782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981" y="414048"/>
            <a:ext cx="218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Helvetica Neue"/>
              </a:rPr>
              <a:t>2. Point and say.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29235" y="2155761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What's the matter with you?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885" y="2925020"/>
            <a:ext cx="4105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 </a:t>
            </a:r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toothache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4571" y="2925020"/>
            <a:ext cx="248194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___________________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-1415"/>
          <a:stretch/>
        </p:blipFill>
        <p:spPr>
          <a:xfrm flipH="1">
            <a:off x="1412369" y="1684042"/>
            <a:ext cx="3435401" cy="36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4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981" y="414048"/>
            <a:ext cx="218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Helvetica Neue"/>
              </a:rPr>
              <a:t>2. Point and say.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29235" y="2155761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What's the matter with you?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885" y="2925020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 </a:t>
            </a:r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sore throat.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4571" y="2925020"/>
            <a:ext cx="276261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___________________.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b="-2436"/>
          <a:stretch/>
        </p:blipFill>
        <p:spPr>
          <a:xfrm flipH="1">
            <a:off x="1690323" y="1413567"/>
            <a:ext cx="2883865" cy="41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8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392</Words>
  <Application>Microsoft Office PowerPoint</Application>
  <PresentationFormat>Custom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字魂59号-创粗黑</vt:lpstr>
      <vt:lpstr>Arial Black</vt:lpstr>
      <vt:lpstr>Calibri</vt:lpstr>
      <vt:lpstr>Century Gothic</vt:lpstr>
      <vt:lpstr>Helvetica Neue</vt:lpstr>
      <vt:lpstr>Times New Roman</vt:lpstr>
      <vt:lpstr>微軟正黑體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minhtuan6990@gmail.com / 01686898975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265</cp:revision>
  <dcterms:created xsi:type="dcterms:W3CDTF">2020-12-08T06:13:55Z</dcterms:created>
  <dcterms:modified xsi:type="dcterms:W3CDTF">2022-01-08T01:29:46Z</dcterms:modified>
</cp:coreProperties>
</file>