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300" r:id="rId2"/>
    <p:sldId id="302" r:id="rId3"/>
    <p:sldId id="292" r:id="rId4"/>
    <p:sldId id="360" r:id="rId5"/>
    <p:sldId id="389" r:id="rId6"/>
    <p:sldId id="337" r:id="rId7"/>
    <p:sldId id="358" r:id="rId8"/>
    <p:sldId id="371" r:id="rId9"/>
    <p:sldId id="335" r:id="rId10"/>
    <p:sldId id="373" r:id="rId11"/>
    <p:sldId id="374" r:id="rId12"/>
    <p:sldId id="375" r:id="rId13"/>
    <p:sldId id="331" r:id="rId14"/>
    <p:sldId id="295" r:id="rId15"/>
    <p:sldId id="329" r:id="rId16"/>
    <p:sldId id="341" r:id="rId17"/>
    <p:sldId id="34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eu Phan Van" initials="RPV" lastIdx="32" clrIdx="0">
    <p:extLst>
      <p:ext uri="{19B8F6BF-5375-455C-9EA6-DF929625EA0E}">
        <p15:presenceInfo xmlns:p15="http://schemas.microsoft.com/office/powerpoint/2012/main" userId="83b57fff0cc03ed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954"/>
    <p:restoredTop sz="86076" autoAdjust="0"/>
  </p:normalViewPr>
  <p:slideViewPr>
    <p:cSldViewPr snapToGrid="0">
      <p:cViewPr varScale="1">
        <p:scale>
          <a:sx n="73" d="100"/>
          <a:sy n="73" d="100"/>
        </p:scale>
        <p:origin x="662" y="6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64FE50-D189-4693-915D-AE9503F4174D}" type="datetimeFigureOut">
              <a:rPr lang="en-US" smtClean="0"/>
              <a:t>11/3/2022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4EA44A-927D-4D59-858E-589BCB488996}" type="slidenum">
              <a:rPr lang="en-US" smtClean="0"/>
              <a:t>‹#›</a:t>
            </a:fld>
            <a:endParaRPr lang="en-US"/>
          </a:p>
        </p:txBody>
      </p:sp>
    </p:spTree>
    <p:extLst>
      <p:ext uri="{BB962C8B-B14F-4D97-AF65-F5344CB8AC3E}">
        <p14:creationId xmlns:p14="http://schemas.microsoft.com/office/powerpoint/2010/main" val="4232165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Put three or four FLASHCARDS (family members) on the board and tell your child to look at them. Ask them to close their eyes and take one card away. When your child opens their eyes, ask them to guess what is missing.</a:t>
            </a:r>
            <a:endParaRPr lang="en-VN" dirty="0"/>
          </a:p>
        </p:txBody>
      </p:sp>
      <p:sp>
        <p:nvSpPr>
          <p:cNvPr id="4" name="Slide Number Placeholder 3"/>
          <p:cNvSpPr>
            <a:spLocks noGrp="1"/>
          </p:cNvSpPr>
          <p:nvPr>
            <p:ph type="sldNum" sz="quarter" idx="5"/>
          </p:nvPr>
        </p:nvSpPr>
        <p:spPr/>
        <p:txBody>
          <a:bodyPr/>
          <a:lstStyle/>
          <a:p>
            <a:fld id="{234EA44A-927D-4D59-858E-589BCB488996}" type="slidenum">
              <a:rPr lang="en-US" smtClean="0"/>
              <a:t>4</a:t>
            </a:fld>
            <a:endParaRPr lang="en-US"/>
          </a:p>
        </p:txBody>
      </p:sp>
    </p:spTree>
    <p:extLst>
      <p:ext uri="{BB962C8B-B14F-4D97-AF65-F5344CB8AC3E}">
        <p14:creationId xmlns:p14="http://schemas.microsoft.com/office/powerpoint/2010/main" val="368963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4EA44A-927D-4D59-858E-589BCB488996}" type="slidenum">
              <a:rPr lang="en-US" smtClean="0"/>
              <a:t>6</a:t>
            </a:fld>
            <a:endParaRPr lang="en-US"/>
          </a:p>
        </p:txBody>
      </p:sp>
    </p:spTree>
    <p:extLst>
      <p:ext uri="{BB962C8B-B14F-4D97-AF65-F5344CB8AC3E}">
        <p14:creationId xmlns:p14="http://schemas.microsoft.com/office/powerpoint/2010/main" val="1418536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14803827"/>
      </p:ext>
    </p:extLst>
  </p:cSld>
  <p:clrMapOvr>
    <a:masterClrMapping/>
  </p:clrMapOvr>
  <p:transition spd="med">
    <p:split orient="vert"/>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15782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BAAA43A-D53D-2C48-B445-0A4FE623C418}"/>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21771" y="0"/>
            <a:ext cx="12213771" cy="6850051"/>
          </a:xfrm>
          <a:prstGeom prst="rect">
            <a:avLst/>
          </a:prstGeom>
        </p:spPr>
      </p:pic>
      <p:pic>
        <p:nvPicPr>
          <p:cNvPr id="8" name="Picture 7">
            <a:hlinkClick r:id="" action="ppaction://hlinkshowjump?jump=firstslide"/>
            <a:extLst>
              <a:ext uri="{FF2B5EF4-FFF2-40B4-BE49-F238E27FC236}">
                <a16:creationId xmlns:a16="http://schemas.microsoft.com/office/drawing/2014/main" id="{3E7D6160-95E1-FF4E-81BA-F4D532658E1C}"/>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5831305" y="6337300"/>
            <a:ext cx="529389" cy="529389"/>
          </a:xfrm>
          <a:prstGeom prst="rect">
            <a:avLst/>
          </a:prstGeom>
          <a:effectLst>
            <a:outerShdw blurRad="50800" dist="38100" dir="8100000" algn="tr" rotWithShape="0">
              <a:prstClr val="black">
                <a:alpha val="40000"/>
              </a:prstClr>
            </a:outerShdw>
          </a:effectLst>
        </p:spPr>
      </p:pic>
      <p:pic>
        <p:nvPicPr>
          <p:cNvPr id="9" name="Picture 8">
            <a:hlinkClick r:id="" action="ppaction://hlinkshowjump?jump=nextslide"/>
            <a:extLst>
              <a:ext uri="{FF2B5EF4-FFF2-40B4-BE49-F238E27FC236}">
                <a16:creationId xmlns:a16="http://schemas.microsoft.com/office/drawing/2014/main" id="{65C9951C-EB45-8743-AB57-CEFD9316A24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6371845" y="6598364"/>
            <a:ext cx="126915" cy="191883"/>
          </a:xfrm>
          <a:prstGeom prst="rect">
            <a:avLst/>
          </a:prstGeom>
          <a:effectLst>
            <a:outerShdw blurRad="50800" dist="38100" dir="8100000" algn="tr" rotWithShape="0">
              <a:prstClr val="black">
                <a:alpha val="40000"/>
              </a:prstClr>
            </a:outerShdw>
          </a:effectLst>
        </p:spPr>
      </p:pic>
      <p:pic>
        <p:nvPicPr>
          <p:cNvPr id="10" name="Picture 9">
            <a:hlinkClick r:id="" action="ppaction://hlinkshowjump?jump=previousslide"/>
            <a:extLst>
              <a:ext uri="{FF2B5EF4-FFF2-40B4-BE49-F238E27FC236}">
                <a16:creationId xmlns:a16="http://schemas.microsoft.com/office/drawing/2014/main" id="{83382951-8E9D-244A-8473-731D885E2710}"/>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rot="10800000">
            <a:off x="5693239" y="6598364"/>
            <a:ext cx="126915" cy="191883"/>
          </a:xfrm>
          <a:prstGeom prst="rect">
            <a:avLst/>
          </a:prstGeom>
          <a:effectLst>
            <a:outerShdw blurRad="50800" dist="38100" dir="8100000" algn="tr" rotWithShape="0">
              <a:prstClr val="black">
                <a:alpha val="40000"/>
              </a:prstClr>
            </a:outerShdw>
          </a:effectLst>
        </p:spPr>
      </p:pic>
      <p:sp>
        <p:nvSpPr>
          <p:cNvPr id="13" name="TextBox 9">
            <a:extLst>
              <a:ext uri="{FF2B5EF4-FFF2-40B4-BE49-F238E27FC236}">
                <a16:creationId xmlns:a16="http://schemas.microsoft.com/office/drawing/2014/main" id="{FE798370-27E2-9F41-A466-FC64C7FFD70A}"/>
              </a:ext>
            </a:extLst>
          </p:cNvPr>
          <p:cNvSpPr txBox="1"/>
          <p:nvPr userDrawn="1"/>
        </p:nvSpPr>
        <p:spPr>
          <a:xfrm>
            <a:off x="153420" y="-41098"/>
            <a:ext cx="764953"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chemeClr val="bg1"/>
                </a:solidFill>
              </a:rPr>
              <a:t>Unit 3</a:t>
            </a:r>
          </a:p>
        </p:txBody>
      </p:sp>
      <p:sp>
        <p:nvSpPr>
          <p:cNvPr id="14" name="TextBox 13">
            <a:extLst>
              <a:ext uri="{FF2B5EF4-FFF2-40B4-BE49-F238E27FC236}">
                <a16:creationId xmlns:a16="http://schemas.microsoft.com/office/drawing/2014/main" id="{D7889D60-3103-E54C-9167-2287BEE5C81A}"/>
              </a:ext>
            </a:extLst>
          </p:cNvPr>
          <p:cNvSpPr txBox="1"/>
          <p:nvPr userDrawn="1"/>
        </p:nvSpPr>
        <p:spPr>
          <a:xfrm>
            <a:off x="24732" y="6510902"/>
            <a:ext cx="2498826"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400" baseline="0" dirty="0" err="1">
                <a:solidFill>
                  <a:schemeClr val="bg1"/>
                </a:solidFill>
              </a:rPr>
              <a:t>Tiếng</a:t>
            </a:r>
            <a:r>
              <a:rPr lang="en-US" sz="1400" baseline="0" dirty="0">
                <a:solidFill>
                  <a:schemeClr val="bg1"/>
                </a:solidFill>
              </a:rPr>
              <a:t> Anh 3 </a:t>
            </a:r>
            <a:r>
              <a:rPr lang="en-US" sz="1400" baseline="0" dirty="0" err="1">
                <a:solidFill>
                  <a:schemeClr val="bg1"/>
                </a:solidFill>
              </a:rPr>
              <a:t>i</a:t>
            </a:r>
            <a:r>
              <a:rPr lang="en-US" sz="1400" baseline="0" dirty="0">
                <a:solidFill>
                  <a:schemeClr val="bg1"/>
                </a:solidFill>
              </a:rPr>
              <a:t>-Learn Smart Start </a:t>
            </a:r>
            <a:endParaRPr lang="en-US" sz="1400" dirty="0">
              <a:solidFill>
                <a:schemeClr val="bg1"/>
              </a:solidFill>
            </a:endParaRPr>
          </a:p>
        </p:txBody>
      </p:sp>
      <p:pic>
        <p:nvPicPr>
          <p:cNvPr id="15" name="Picture 14">
            <a:extLst>
              <a:ext uri="{FF2B5EF4-FFF2-40B4-BE49-F238E27FC236}">
                <a16:creationId xmlns:a16="http://schemas.microsoft.com/office/drawing/2014/main" id="{ECF13BED-1CB7-0146-BB6D-00DC4EC16FC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1377246" y="6473297"/>
            <a:ext cx="663380" cy="338194"/>
          </a:xfrm>
          <a:prstGeom prst="rect">
            <a:avLst/>
          </a:prstGeom>
          <a:effectLst>
            <a:outerShdw blurRad="50800" dist="38100" dir="2700000" algn="tl" rotWithShape="0">
              <a:prstClr val="black">
                <a:alpha val="40000"/>
              </a:prstClr>
            </a:outerShdw>
          </a:effectLst>
        </p:spPr>
      </p:pic>
      <p:sp>
        <p:nvSpPr>
          <p:cNvPr id="11" name="TextBox 9">
            <a:extLst>
              <a:ext uri="{FF2B5EF4-FFF2-40B4-BE49-F238E27FC236}">
                <a16:creationId xmlns:a16="http://schemas.microsoft.com/office/drawing/2014/main" id="{FE798370-27E2-9F41-A466-FC64C7FFD70A}"/>
              </a:ext>
            </a:extLst>
          </p:cNvPr>
          <p:cNvSpPr txBox="1"/>
          <p:nvPr userDrawn="1"/>
        </p:nvSpPr>
        <p:spPr>
          <a:xfrm>
            <a:off x="10878551" y="-47027"/>
            <a:ext cx="1175322"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chemeClr val="bg1"/>
                </a:solidFill>
              </a:rPr>
              <a:t>Lesson</a:t>
            </a:r>
            <a:r>
              <a:rPr lang="en-US" sz="1800" b="1" baseline="0" dirty="0">
                <a:solidFill>
                  <a:schemeClr val="bg1"/>
                </a:solidFill>
              </a:rPr>
              <a:t> 1.1</a:t>
            </a:r>
            <a:endParaRPr lang="en-US" sz="1800" b="1" dirty="0">
              <a:solidFill>
                <a:schemeClr val="bg1"/>
              </a:solidFill>
            </a:endParaRPr>
          </a:p>
        </p:txBody>
      </p:sp>
    </p:spTree>
    <p:extLst>
      <p:ext uri="{BB962C8B-B14F-4D97-AF65-F5344CB8AC3E}">
        <p14:creationId xmlns:p14="http://schemas.microsoft.com/office/powerpoint/2010/main" val="3055312205"/>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dogear6.com/2012/03/07/why-do-a-daily-challeng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324" y="-75306"/>
            <a:ext cx="12229324" cy="6858000"/>
          </a:xfrm>
          <a:prstGeom prst="rect">
            <a:avLst/>
          </a:prstGeom>
        </p:spPr>
      </p:pic>
      <p:sp>
        <p:nvSpPr>
          <p:cNvPr id="2" name="TextBox 1"/>
          <p:cNvSpPr txBox="1"/>
          <p:nvPr/>
        </p:nvSpPr>
        <p:spPr>
          <a:xfrm>
            <a:off x="5862918" y="2323650"/>
            <a:ext cx="5195943" cy="2308324"/>
          </a:xfrm>
          <a:prstGeom prst="rect">
            <a:avLst/>
          </a:prstGeom>
          <a:noFill/>
        </p:spPr>
        <p:txBody>
          <a:bodyPr wrap="square" rtlCol="0">
            <a:spAutoFit/>
          </a:bodyPr>
          <a:lstStyle/>
          <a:p>
            <a:pPr algn="ctr"/>
            <a:r>
              <a:rPr lang="en-US" sz="4800" b="1" dirty="0">
                <a:solidFill>
                  <a:srgbClr val="FF0000"/>
                </a:solidFill>
              </a:rPr>
              <a:t>Unit 3: School</a:t>
            </a:r>
          </a:p>
          <a:p>
            <a:pPr algn="ctr"/>
            <a:r>
              <a:rPr lang="en-US" sz="4800" b="1" dirty="0">
                <a:solidFill>
                  <a:srgbClr val="00B050"/>
                </a:solidFill>
              </a:rPr>
              <a:t>Lesson 1.1</a:t>
            </a:r>
          </a:p>
          <a:p>
            <a:pPr algn="ctr"/>
            <a:r>
              <a:rPr lang="en-US" sz="4800" b="1" dirty="0">
                <a:solidFill>
                  <a:srgbClr val="0070C0"/>
                </a:solidFill>
              </a:rPr>
              <a:t>Page 38</a:t>
            </a:r>
          </a:p>
        </p:txBody>
      </p:sp>
    </p:spTree>
    <p:extLst>
      <p:ext uri="{BB962C8B-B14F-4D97-AF65-F5344CB8AC3E}">
        <p14:creationId xmlns:p14="http://schemas.microsoft.com/office/powerpoint/2010/main" val="4083332048"/>
      </p:ext>
    </p:extLst>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logo&#10;&#10;Description automatically generated">
            <a:extLst>
              <a:ext uri="{FF2B5EF4-FFF2-40B4-BE49-F238E27FC236}">
                <a16:creationId xmlns:a16="http://schemas.microsoft.com/office/drawing/2014/main" id="{3124F459-2B41-3511-B5F1-AA115C19B3D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678" y="467691"/>
            <a:ext cx="5181600" cy="939800"/>
          </a:xfrm>
          <a:prstGeom prst="rect">
            <a:avLst/>
          </a:prstGeom>
        </p:spPr>
      </p:pic>
      <p:pic>
        <p:nvPicPr>
          <p:cNvPr id="5" name="Picture 4" descr="Text&#10;&#10;Description automatically generated with medium confidence">
            <a:extLst>
              <a:ext uri="{FF2B5EF4-FFF2-40B4-BE49-F238E27FC236}">
                <a16:creationId xmlns:a16="http://schemas.microsoft.com/office/drawing/2014/main" id="{A6BFBAFB-CAAA-DCAB-972F-72FC4AEA209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34822" y="651842"/>
            <a:ext cx="6032500" cy="939800"/>
          </a:xfrm>
          <a:prstGeom prst="rect">
            <a:avLst/>
          </a:prstGeom>
        </p:spPr>
      </p:pic>
      <p:pic>
        <p:nvPicPr>
          <p:cNvPr id="7" name="Picture 6" descr="Graphical user interface, text, application, chat or text message&#10;&#10;Description automatically generated">
            <a:extLst>
              <a:ext uri="{FF2B5EF4-FFF2-40B4-BE49-F238E27FC236}">
                <a16:creationId xmlns:a16="http://schemas.microsoft.com/office/drawing/2014/main" id="{800FC2ED-2D4A-D635-3577-CC3DD9713B1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21974" y="1775793"/>
            <a:ext cx="11748052" cy="3670852"/>
          </a:xfrm>
          <a:prstGeom prst="rect">
            <a:avLst/>
          </a:prstGeom>
        </p:spPr>
      </p:pic>
    </p:spTree>
    <p:extLst>
      <p:ext uri="{BB962C8B-B14F-4D97-AF65-F5344CB8AC3E}">
        <p14:creationId xmlns:p14="http://schemas.microsoft.com/office/powerpoint/2010/main" val="3227095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able&#10;&#10;Description automatically generated">
            <a:extLst>
              <a:ext uri="{FF2B5EF4-FFF2-40B4-BE49-F238E27FC236}">
                <a16:creationId xmlns:a16="http://schemas.microsoft.com/office/drawing/2014/main" id="{D415633A-995A-0577-67D4-83733650EDA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20512" y="1205947"/>
            <a:ext cx="8696914" cy="422549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TextBox 3">
            <a:extLst>
              <a:ext uri="{FF2B5EF4-FFF2-40B4-BE49-F238E27FC236}">
                <a16:creationId xmlns:a16="http://schemas.microsoft.com/office/drawing/2014/main" id="{EF5D74BC-638E-A8DA-45BC-2970AD4C8DF4}"/>
              </a:ext>
            </a:extLst>
          </p:cNvPr>
          <p:cNvSpPr txBox="1"/>
          <p:nvPr/>
        </p:nvSpPr>
        <p:spPr>
          <a:xfrm>
            <a:off x="4346714" y="1616765"/>
            <a:ext cx="1975541" cy="646331"/>
          </a:xfrm>
          <a:prstGeom prst="rect">
            <a:avLst/>
          </a:prstGeom>
          <a:noFill/>
        </p:spPr>
        <p:txBody>
          <a:bodyPr wrap="none" rtlCol="0">
            <a:spAutoFit/>
          </a:bodyPr>
          <a:lstStyle/>
          <a:p>
            <a:r>
              <a:rPr lang="en-VN" sz="3600" dirty="0">
                <a:solidFill>
                  <a:srgbClr val="FF0000"/>
                </a:solidFill>
              </a:rPr>
              <a:t>Are these</a:t>
            </a:r>
          </a:p>
        </p:txBody>
      </p:sp>
    </p:spTree>
    <p:extLst>
      <p:ext uri="{BB962C8B-B14F-4D97-AF65-F5344CB8AC3E}">
        <p14:creationId xmlns:p14="http://schemas.microsoft.com/office/powerpoint/2010/main" val="227698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with medium confidence">
            <a:extLst>
              <a:ext uri="{FF2B5EF4-FFF2-40B4-BE49-F238E27FC236}">
                <a16:creationId xmlns:a16="http://schemas.microsoft.com/office/drawing/2014/main" id="{3409A335-3608-6906-9EEA-6DFE6E58517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69843" y="741294"/>
            <a:ext cx="8189844" cy="1628312"/>
          </a:xfrm>
          <a:prstGeom prst="snip2DiagRect">
            <a:avLst>
              <a:gd name="adj1" fmla="val 0"/>
              <a:gd name="adj2" fmla="val 23992"/>
            </a:avLst>
          </a:prstGeom>
          <a:solidFill>
            <a:srgbClr val="FFFFFF">
              <a:shade val="85000"/>
            </a:srgbClr>
          </a:solidFill>
          <a:ln w="88900" cap="sq">
            <a:noFill/>
            <a:miter lim="800000"/>
          </a:ln>
          <a:effectLst>
            <a:outerShdw blurRad="88900" algn="tl" rotWithShape="0">
              <a:srgbClr val="000000">
                <a:alpha val="45000"/>
              </a:srgbClr>
            </a:outerShdw>
          </a:effectLst>
        </p:spPr>
      </p:pic>
      <p:pic>
        <p:nvPicPr>
          <p:cNvPr id="5" name="Picture 4" descr="Diagram, text&#10;&#10;Description automatically generated">
            <a:extLst>
              <a:ext uri="{FF2B5EF4-FFF2-40B4-BE49-F238E27FC236}">
                <a16:creationId xmlns:a16="http://schemas.microsoft.com/office/drawing/2014/main" id="{6A8E2AE5-A465-520B-1B86-E3DAF6B4D80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057650" y="3551582"/>
            <a:ext cx="7403408" cy="171008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TextBox 5">
            <a:extLst>
              <a:ext uri="{FF2B5EF4-FFF2-40B4-BE49-F238E27FC236}">
                <a16:creationId xmlns:a16="http://schemas.microsoft.com/office/drawing/2014/main" id="{7748E4F0-97DF-ECA3-6611-DF7F1C182C8B}"/>
              </a:ext>
            </a:extLst>
          </p:cNvPr>
          <p:cNvSpPr txBox="1"/>
          <p:nvPr/>
        </p:nvSpPr>
        <p:spPr>
          <a:xfrm>
            <a:off x="3331169" y="1805045"/>
            <a:ext cx="726481" cy="646331"/>
          </a:xfrm>
          <a:prstGeom prst="rect">
            <a:avLst/>
          </a:prstGeom>
          <a:noFill/>
        </p:spPr>
        <p:txBody>
          <a:bodyPr wrap="none" rtlCol="0">
            <a:spAutoFit/>
          </a:bodyPr>
          <a:lstStyle/>
          <a:p>
            <a:r>
              <a:rPr lang="en-VN" sz="3600" dirty="0">
                <a:solidFill>
                  <a:srgbClr val="FF0000"/>
                </a:solidFill>
              </a:rPr>
              <a:t>No</a:t>
            </a:r>
          </a:p>
        </p:txBody>
      </p:sp>
      <p:sp>
        <p:nvSpPr>
          <p:cNvPr id="7" name="TextBox 6">
            <a:extLst>
              <a:ext uri="{FF2B5EF4-FFF2-40B4-BE49-F238E27FC236}">
                <a16:creationId xmlns:a16="http://schemas.microsoft.com/office/drawing/2014/main" id="{B5B5F1D6-E4EE-B8C8-2E39-AB084AD8D057}"/>
              </a:ext>
            </a:extLst>
          </p:cNvPr>
          <p:cNvSpPr txBox="1"/>
          <p:nvPr/>
        </p:nvSpPr>
        <p:spPr>
          <a:xfrm>
            <a:off x="8269358" y="4499388"/>
            <a:ext cx="1347164" cy="646331"/>
          </a:xfrm>
          <a:prstGeom prst="rect">
            <a:avLst/>
          </a:prstGeom>
          <a:noFill/>
        </p:spPr>
        <p:txBody>
          <a:bodyPr wrap="none" rtlCol="0">
            <a:spAutoFit/>
          </a:bodyPr>
          <a:lstStyle/>
          <a:p>
            <a:r>
              <a:rPr lang="en-US" sz="3600" dirty="0">
                <a:solidFill>
                  <a:srgbClr val="FF0000"/>
                </a:solidFill>
              </a:rPr>
              <a:t>a</a:t>
            </a:r>
            <a:r>
              <a:rPr lang="en-VN" sz="3600" dirty="0">
                <a:solidFill>
                  <a:srgbClr val="FF0000"/>
                </a:solidFill>
              </a:rPr>
              <a:t>ren’t</a:t>
            </a:r>
          </a:p>
        </p:txBody>
      </p:sp>
    </p:spTree>
    <p:extLst>
      <p:ext uri="{BB962C8B-B14F-4D97-AF65-F5344CB8AC3E}">
        <p14:creationId xmlns:p14="http://schemas.microsoft.com/office/powerpoint/2010/main" val="2513017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0058400" cy="6858000"/>
          </a:xfrm>
          <a:prstGeom prst="rect">
            <a:avLst/>
          </a:prstGeom>
        </p:spPr>
      </p:pic>
      <p:sp>
        <p:nvSpPr>
          <p:cNvPr id="5" name="Rectangle 4">
            <a:extLst>
              <a:ext uri="{FF2B5EF4-FFF2-40B4-BE49-F238E27FC236}">
                <a16:creationId xmlns:a16="http://schemas.microsoft.com/office/drawing/2014/main" id="{F6649C3A-3028-1045-9050-8B4D037870AD}"/>
              </a:ext>
            </a:extLst>
          </p:cNvPr>
          <p:cNvSpPr/>
          <p:nvPr/>
        </p:nvSpPr>
        <p:spPr>
          <a:xfrm>
            <a:off x="6989335" y="880873"/>
            <a:ext cx="5155039"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WRAP-UP</a:t>
            </a:r>
          </a:p>
        </p:txBody>
      </p:sp>
    </p:spTree>
    <p:extLst>
      <p:ext uri="{BB962C8B-B14F-4D97-AF65-F5344CB8AC3E}">
        <p14:creationId xmlns:p14="http://schemas.microsoft.com/office/powerpoint/2010/main" val="1431180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C1AE92E2-D3C2-D442-B076-E384D7056C45}"/>
              </a:ext>
            </a:extLst>
          </p:cNvPr>
          <p:cNvSpPr txBox="1"/>
          <p:nvPr/>
        </p:nvSpPr>
        <p:spPr>
          <a:xfrm>
            <a:off x="11117236" y="-40756"/>
            <a:ext cx="997389"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chemeClr val="bg1"/>
                </a:solidFill>
              </a:rPr>
              <a:t>Lesson 3</a:t>
            </a:r>
          </a:p>
        </p:txBody>
      </p:sp>
      <p:sp>
        <p:nvSpPr>
          <p:cNvPr id="4" name="Rectangle 3"/>
          <p:cNvSpPr/>
          <p:nvPr/>
        </p:nvSpPr>
        <p:spPr>
          <a:xfrm>
            <a:off x="333052" y="693071"/>
            <a:ext cx="4276107" cy="923330"/>
          </a:xfrm>
          <a:prstGeom prst="rect">
            <a:avLst/>
          </a:prstGeom>
        </p:spPr>
        <p:txBody>
          <a:bodyPr wrap="none">
            <a:spAutoFit/>
          </a:bodyPr>
          <a:lstStyle/>
          <a:p>
            <a:r>
              <a:rPr lang="en-US" sz="5400" b="1" dirty="0">
                <a:solidFill>
                  <a:srgbClr val="FF0000"/>
                </a:solidFill>
              </a:rPr>
              <a:t>Today’s lesson</a:t>
            </a:r>
          </a:p>
        </p:txBody>
      </p:sp>
      <p:sp>
        <p:nvSpPr>
          <p:cNvPr id="5" name="Rectangle 4"/>
          <p:cNvSpPr/>
          <p:nvPr/>
        </p:nvSpPr>
        <p:spPr>
          <a:xfrm>
            <a:off x="766668" y="1815293"/>
            <a:ext cx="4345781" cy="2308324"/>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i="1" dirty="0">
                <a:solidFill>
                  <a:srgbClr val="FF0000"/>
                </a:solidFill>
              </a:rPr>
              <a:t>New words</a:t>
            </a:r>
          </a:p>
          <a:p>
            <a:endParaRPr lang="en-US" sz="3600" i="1" dirty="0">
              <a:solidFill>
                <a:srgbClr val="FF0000"/>
              </a:solidFill>
            </a:endParaRPr>
          </a:p>
          <a:p>
            <a:r>
              <a:rPr lang="en-US" sz="3600" i="1" dirty="0">
                <a:solidFill>
                  <a:srgbClr val="0070C0"/>
                </a:solidFill>
              </a:rPr>
              <a:t>eraser, ruler, pencil, notebook, pencil case</a:t>
            </a:r>
          </a:p>
        </p:txBody>
      </p:sp>
      <p:sp>
        <p:nvSpPr>
          <p:cNvPr id="6" name="Rectangle 5"/>
          <p:cNvSpPr/>
          <p:nvPr/>
        </p:nvSpPr>
        <p:spPr>
          <a:xfrm>
            <a:off x="5780317" y="1818408"/>
            <a:ext cx="6031931" cy="2862322"/>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i="1" dirty="0">
                <a:solidFill>
                  <a:srgbClr val="FF0000"/>
                </a:solidFill>
              </a:rPr>
              <a:t>Model sentences</a:t>
            </a:r>
          </a:p>
          <a:p>
            <a:r>
              <a:rPr lang="en-US" sz="3600" i="1" dirty="0">
                <a:solidFill>
                  <a:srgbClr val="0070C0"/>
                </a:solidFill>
              </a:rPr>
              <a:t>Is this your eraser? </a:t>
            </a:r>
            <a:endParaRPr lang="en-US" sz="6000" i="1" dirty="0">
              <a:solidFill>
                <a:srgbClr val="0070C0"/>
              </a:solidFill>
            </a:endParaRPr>
          </a:p>
          <a:p>
            <a:r>
              <a:rPr lang="en-US" sz="3600" i="1" dirty="0">
                <a:solidFill>
                  <a:srgbClr val="0070C0"/>
                </a:solidFill>
              </a:rPr>
              <a:t>- Yes, it is./No, it isn’t. </a:t>
            </a:r>
            <a:endParaRPr lang="en-US" sz="6000" i="1" dirty="0">
              <a:solidFill>
                <a:srgbClr val="0070C0"/>
              </a:solidFill>
            </a:endParaRPr>
          </a:p>
          <a:p>
            <a:r>
              <a:rPr lang="en-US" sz="3600" i="1" dirty="0">
                <a:solidFill>
                  <a:srgbClr val="0070C0"/>
                </a:solidFill>
              </a:rPr>
              <a:t>Are these your notebooks?  </a:t>
            </a:r>
          </a:p>
          <a:p>
            <a:r>
              <a:rPr lang="en-US" sz="3600" i="1" dirty="0">
                <a:solidFill>
                  <a:srgbClr val="0070C0"/>
                </a:solidFill>
              </a:rPr>
              <a:t>- Yes, they are./No, they aren't. </a:t>
            </a:r>
            <a:endParaRPr lang="en-US" sz="6000" i="1" dirty="0">
              <a:solidFill>
                <a:srgbClr val="0070C0"/>
              </a:solidFill>
            </a:endParaRPr>
          </a:p>
        </p:txBody>
      </p:sp>
    </p:spTree>
    <p:extLst>
      <p:ext uri="{BB962C8B-B14F-4D97-AF65-F5344CB8AC3E}">
        <p14:creationId xmlns:p14="http://schemas.microsoft.com/office/powerpoint/2010/main" val="1657387981"/>
      </p:ext>
    </p:extLst>
  </p:cSld>
  <p:clrMapOvr>
    <a:masterClrMapping/>
  </p:clrMapOvr>
  <p:transition spd="med">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C1AE92E2-D3C2-D442-B076-E384D7056C45}"/>
              </a:ext>
            </a:extLst>
          </p:cNvPr>
          <p:cNvSpPr txBox="1"/>
          <p:nvPr/>
        </p:nvSpPr>
        <p:spPr>
          <a:xfrm>
            <a:off x="11117236" y="-40756"/>
            <a:ext cx="997389"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chemeClr val="bg1"/>
                </a:solidFill>
              </a:rPr>
              <a:t>Lesson 3</a:t>
            </a:r>
          </a:p>
        </p:txBody>
      </p:sp>
      <p:sp>
        <p:nvSpPr>
          <p:cNvPr id="4" name="Rectangle 3"/>
          <p:cNvSpPr/>
          <p:nvPr/>
        </p:nvSpPr>
        <p:spPr>
          <a:xfrm>
            <a:off x="333052" y="693071"/>
            <a:ext cx="3362267" cy="923330"/>
          </a:xfrm>
          <a:prstGeom prst="rect">
            <a:avLst/>
          </a:prstGeom>
        </p:spPr>
        <p:txBody>
          <a:bodyPr wrap="none">
            <a:spAutoFit/>
          </a:bodyPr>
          <a:lstStyle/>
          <a:p>
            <a:r>
              <a:rPr lang="en-US" sz="5400" b="1" dirty="0">
                <a:solidFill>
                  <a:srgbClr val="FF0000"/>
                </a:solidFill>
              </a:rPr>
              <a:t>Homework</a:t>
            </a:r>
          </a:p>
        </p:txBody>
      </p:sp>
      <p:sp>
        <p:nvSpPr>
          <p:cNvPr id="5" name="Rectangle 4"/>
          <p:cNvSpPr/>
          <p:nvPr/>
        </p:nvSpPr>
        <p:spPr>
          <a:xfrm>
            <a:off x="1314451" y="1646758"/>
            <a:ext cx="10725150" cy="2308324"/>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pPr marL="571500" indent="-571500">
              <a:buFontTx/>
              <a:buChar char="-"/>
            </a:pPr>
            <a:r>
              <a:rPr lang="en-US" sz="3600" i="1" dirty="0">
                <a:solidFill>
                  <a:srgbClr val="0070C0"/>
                </a:solidFill>
              </a:rPr>
              <a:t>Learn by hearts vocabularies, the model sentences and make sentences using them. </a:t>
            </a:r>
          </a:p>
          <a:p>
            <a:pPr marL="571500" indent="-571500">
              <a:buFontTx/>
              <a:buChar char="-"/>
            </a:pPr>
            <a:r>
              <a:rPr lang="en-US" sz="3600" i="1" dirty="0">
                <a:solidFill>
                  <a:srgbClr val="0070C0"/>
                </a:solidFill>
              </a:rPr>
              <a:t>Do the exercises on page 28 WB </a:t>
            </a:r>
          </a:p>
          <a:p>
            <a:pPr marL="571500" indent="-571500">
              <a:buFontTx/>
              <a:buChar char="-"/>
            </a:pPr>
            <a:r>
              <a:rPr lang="en-US" sz="3600" i="1" dirty="0">
                <a:solidFill>
                  <a:srgbClr val="0070C0"/>
                </a:solidFill>
              </a:rPr>
              <a:t>Prepare the next lesson (page 39)</a:t>
            </a:r>
          </a:p>
        </p:txBody>
      </p:sp>
    </p:spTree>
    <p:extLst>
      <p:ext uri="{BB962C8B-B14F-4D97-AF65-F5344CB8AC3E}">
        <p14:creationId xmlns:p14="http://schemas.microsoft.com/office/powerpoint/2010/main" val="1759097642"/>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1)">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heel(1)">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heel(1)">
                                      <p:cBhvr>
                                        <p:cTn id="17"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27992"/>
            <a:ext cx="12192000" cy="6885992"/>
          </a:xfrm>
          <a:prstGeom prst="rect">
            <a:avLst/>
          </a:prstGeom>
        </p:spPr>
      </p:pic>
      <p:sp>
        <p:nvSpPr>
          <p:cNvPr id="3" name="TextBox 2"/>
          <p:cNvSpPr txBox="1"/>
          <p:nvPr/>
        </p:nvSpPr>
        <p:spPr>
          <a:xfrm>
            <a:off x="666878" y="4968810"/>
            <a:ext cx="3541226" cy="646331"/>
          </a:xfrm>
          <a:prstGeom prst="rect">
            <a:avLst/>
          </a:prstGeom>
          <a:noFill/>
        </p:spPr>
        <p:txBody>
          <a:bodyPr wrap="square" rtlCol="0">
            <a:spAutoFit/>
          </a:bodyPr>
          <a:lstStyle/>
          <a:p>
            <a:r>
              <a:rPr lang="en-US" sz="3600" dirty="0">
                <a:solidFill>
                  <a:srgbClr val="FFC000"/>
                </a:solidFill>
              </a:rPr>
              <a:t>Enjoy your day!</a:t>
            </a:r>
            <a:endParaRPr lang="en-US" dirty="0">
              <a:solidFill>
                <a:srgbClr val="FFC000"/>
              </a:solidFill>
            </a:endParaRPr>
          </a:p>
        </p:txBody>
      </p:sp>
    </p:spTree>
    <p:extLst>
      <p:ext uri="{BB962C8B-B14F-4D97-AF65-F5344CB8AC3E}">
        <p14:creationId xmlns:p14="http://schemas.microsoft.com/office/powerpoint/2010/main" val="18817235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061" y="1298575"/>
            <a:ext cx="12169939" cy="4253140"/>
          </a:xfrm>
          <a:prstGeom prst="rect">
            <a:avLst/>
          </a:prstGeom>
        </p:spPr>
      </p:pic>
      <p:sp>
        <p:nvSpPr>
          <p:cNvPr id="3" name="TextBox 2"/>
          <p:cNvSpPr txBox="1"/>
          <p:nvPr/>
        </p:nvSpPr>
        <p:spPr>
          <a:xfrm>
            <a:off x="4735025" y="5659275"/>
            <a:ext cx="3541226" cy="646331"/>
          </a:xfrm>
          <a:prstGeom prst="rect">
            <a:avLst/>
          </a:prstGeom>
          <a:noFill/>
        </p:spPr>
        <p:txBody>
          <a:bodyPr wrap="square" rtlCol="0">
            <a:spAutoFit/>
          </a:bodyPr>
          <a:lstStyle/>
          <a:p>
            <a:r>
              <a:rPr lang="en-US" sz="3600" dirty="0">
                <a:solidFill>
                  <a:srgbClr val="0070C0"/>
                </a:solidFill>
              </a:rPr>
              <a:t>Have a nice day!</a:t>
            </a:r>
            <a:endParaRPr lang="en-US" dirty="0">
              <a:solidFill>
                <a:srgbClr val="0070C0"/>
              </a:solidFill>
            </a:endParaRPr>
          </a:p>
        </p:txBody>
      </p:sp>
    </p:spTree>
    <p:extLst>
      <p:ext uri="{BB962C8B-B14F-4D97-AF65-F5344CB8AC3E}">
        <p14:creationId xmlns:p14="http://schemas.microsoft.com/office/powerpoint/2010/main" val="1653674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13383" y="410547"/>
            <a:ext cx="3181739" cy="662473"/>
          </a:xfrm>
          <a:prstGeom prst="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Objectives</a:t>
            </a:r>
            <a:endParaRPr lang="en-US" dirty="0"/>
          </a:p>
        </p:txBody>
      </p:sp>
      <p:sp>
        <p:nvSpPr>
          <p:cNvPr id="3" name="TextBox 2"/>
          <p:cNvSpPr txBox="1"/>
          <p:nvPr/>
        </p:nvSpPr>
        <p:spPr>
          <a:xfrm>
            <a:off x="914405" y="1381472"/>
            <a:ext cx="10832836" cy="5078313"/>
          </a:xfrm>
          <a:prstGeom prst="rect">
            <a:avLst/>
          </a:prstGeom>
          <a:noFill/>
        </p:spPr>
        <p:txBody>
          <a:bodyPr wrap="square" rtlCol="0">
            <a:spAutoFit/>
          </a:bodyPr>
          <a:lstStyle/>
          <a:p>
            <a:r>
              <a:rPr lang="en-US" sz="3600" dirty="0">
                <a:solidFill>
                  <a:srgbClr val="FF0000"/>
                </a:solidFill>
                <a:ea typeface="Times New Roman" panose="02020603050405020304" pitchFamily="18" charset="0"/>
              </a:rPr>
              <a:t>By the end of this lesson, students will be able to identify 5 school things and use them in questions.</a:t>
            </a:r>
            <a:endParaRPr lang="en-US" sz="5400" baseline="-25000" dirty="0">
              <a:solidFill>
                <a:srgbClr val="FF0000"/>
              </a:solidFill>
              <a:ea typeface="Times New Roman" panose="02020603050405020304" pitchFamily="18" charset="0"/>
            </a:endParaRPr>
          </a:p>
          <a:p>
            <a:endParaRPr lang="en-US" sz="3600" b="1" dirty="0">
              <a:solidFill>
                <a:srgbClr val="0070C0"/>
              </a:solidFill>
            </a:endParaRPr>
          </a:p>
          <a:p>
            <a:r>
              <a:rPr lang="en-US" sz="3600" b="1" dirty="0">
                <a:solidFill>
                  <a:srgbClr val="0070C0"/>
                </a:solidFill>
              </a:rPr>
              <a:t>New words</a:t>
            </a:r>
            <a:r>
              <a:rPr lang="en-US" sz="3600" dirty="0">
                <a:solidFill>
                  <a:srgbClr val="0070C0"/>
                </a:solidFill>
              </a:rPr>
              <a:t>: </a:t>
            </a:r>
            <a:r>
              <a:rPr lang="en-US" sz="3600" i="1" dirty="0">
                <a:solidFill>
                  <a:srgbClr val="00B050"/>
                </a:solidFill>
              </a:rPr>
              <a:t>eraser, ruler, pencil, notebook, pencil case </a:t>
            </a:r>
            <a:endParaRPr lang="en-US" sz="3600" dirty="0">
              <a:solidFill>
                <a:srgbClr val="0070C0"/>
              </a:solidFill>
            </a:endParaRPr>
          </a:p>
          <a:p>
            <a:r>
              <a:rPr lang="en-US" sz="3600" b="1" dirty="0">
                <a:solidFill>
                  <a:srgbClr val="0070C0"/>
                </a:solidFill>
              </a:rPr>
              <a:t>Model sentences</a:t>
            </a:r>
            <a:r>
              <a:rPr lang="en-US" sz="3600" dirty="0">
                <a:solidFill>
                  <a:srgbClr val="0070C0"/>
                </a:solidFill>
              </a:rPr>
              <a:t>: </a:t>
            </a:r>
            <a:r>
              <a:rPr lang="en-US" sz="3600" i="1" dirty="0">
                <a:solidFill>
                  <a:srgbClr val="00B050"/>
                </a:solidFill>
              </a:rPr>
              <a:t>Is this your eraser? </a:t>
            </a:r>
            <a:endParaRPr lang="en-US" sz="6000" i="1" dirty="0">
              <a:solidFill>
                <a:srgbClr val="00B050"/>
              </a:solidFill>
            </a:endParaRPr>
          </a:p>
          <a:p>
            <a:r>
              <a:rPr lang="en-US" sz="3600" i="1" dirty="0">
                <a:solidFill>
                  <a:srgbClr val="00B050"/>
                </a:solidFill>
              </a:rPr>
              <a:t>		 - Yes, it is./No, it isn't. </a:t>
            </a:r>
            <a:endParaRPr lang="en-US" sz="6000" i="1" dirty="0">
              <a:solidFill>
                <a:srgbClr val="00B050"/>
              </a:solidFill>
            </a:endParaRPr>
          </a:p>
          <a:p>
            <a:r>
              <a:rPr lang="en-US" sz="3600" i="1" dirty="0">
                <a:solidFill>
                  <a:srgbClr val="00B050"/>
                </a:solidFill>
              </a:rPr>
              <a:t>		 Are these your notebooks? </a:t>
            </a:r>
            <a:endParaRPr lang="en-US" sz="6000" i="1" dirty="0">
              <a:solidFill>
                <a:srgbClr val="00B050"/>
              </a:solidFill>
            </a:endParaRPr>
          </a:p>
          <a:p>
            <a:r>
              <a:rPr lang="en-US" sz="3600" i="1" dirty="0">
                <a:solidFill>
                  <a:srgbClr val="00B050"/>
                </a:solidFill>
              </a:rPr>
              <a:t>		 - Yes, they are./No, they aren't. </a:t>
            </a:r>
            <a:endParaRPr lang="en-US" sz="6000" i="1" dirty="0">
              <a:solidFill>
                <a:srgbClr val="00B050"/>
              </a:solidFill>
            </a:endParaRPr>
          </a:p>
          <a:p>
            <a:endParaRPr lang="en-US" sz="3600" dirty="0">
              <a:solidFill>
                <a:srgbClr val="0070C0"/>
              </a:solidFill>
            </a:endParaRPr>
          </a:p>
        </p:txBody>
      </p:sp>
    </p:spTree>
    <p:extLst>
      <p:ext uri="{BB962C8B-B14F-4D97-AF65-F5344CB8AC3E}">
        <p14:creationId xmlns:p14="http://schemas.microsoft.com/office/powerpoint/2010/main" val="1190886121"/>
      </p:ext>
    </p:extLst>
  </p:cSld>
  <p:clrMapOvr>
    <a:masterClrMapping/>
  </p:clrMapOvr>
  <p:transition spd="med">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0058400" cy="6858000"/>
          </a:xfrm>
          <a:prstGeom prst="rect">
            <a:avLst/>
          </a:prstGeom>
        </p:spPr>
      </p:pic>
      <p:sp>
        <p:nvSpPr>
          <p:cNvPr id="7" name="Rectangle 6">
            <a:extLst>
              <a:ext uri="{FF2B5EF4-FFF2-40B4-BE49-F238E27FC236}">
                <a16:creationId xmlns:a16="http://schemas.microsoft.com/office/drawing/2014/main" id="{BA386DE9-345A-400C-B2BB-B32B155C2C38}"/>
              </a:ext>
            </a:extLst>
          </p:cNvPr>
          <p:cNvSpPr/>
          <p:nvPr/>
        </p:nvSpPr>
        <p:spPr>
          <a:xfrm>
            <a:off x="8143487" y="552140"/>
            <a:ext cx="4026834"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WARM UP</a:t>
            </a:r>
          </a:p>
        </p:txBody>
      </p:sp>
    </p:spTree>
    <p:extLst>
      <p:ext uri="{BB962C8B-B14F-4D97-AF65-F5344CB8AC3E}">
        <p14:creationId xmlns:p14="http://schemas.microsoft.com/office/powerpoint/2010/main" val="1693012278"/>
      </p:ext>
    </p:extLst>
  </p:cSld>
  <p:clrMapOvr>
    <a:masterClrMapping/>
  </p:clrMapOvr>
  <p:transition spd="med">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328466-E1D1-A11B-6438-C3DE0CB79646}"/>
              </a:ext>
            </a:extLst>
          </p:cNvPr>
          <p:cNvSpPr txBox="1"/>
          <p:nvPr/>
        </p:nvSpPr>
        <p:spPr>
          <a:xfrm>
            <a:off x="1505738" y="2413337"/>
            <a:ext cx="5869171" cy="1015663"/>
          </a:xfrm>
          <a:prstGeom prst="rect">
            <a:avLst/>
          </a:prstGeom>
          <a:ln>
            <a:noFill/>
          </a:ln>
        </p:spPr>
        <p:style>
          <a:lnRef idx="2">
            <a:schemeClr val="accent6"/>
          </a:lnRef>
          <a:fillRef idx="1">
            <a:schemeClr val="lt1"/>
          </a:fillRef>
          <a:effectRef idx="0">
            <a:schemeClr val="accent6"/>
          </a:effectRef>
          <a:fontRef idx="minor">
            <a:schemeClr val="dk1"/>
          </a:fontRef>
        </p:style>
        <p:txBody>
          <a:bodyPr wrap="non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6000" b="1" dirty="0">
                <a:ln/>
                <a:solidFill>
                  <a:schemeClr val="accent6"/>
                </a:solidFill>
              </a:rPr>
              <a:t>“Guessing words”</a:t>
            </a:r>
            <a:endParaRPr lang="en-VN" sz="6000" b="1" dirty="0">
              <a:ln/>
              <a:solidFill>
                <a:schemeClr val="accent6"/>
              </a:solidFill>
            </a:endParaRPr>
          </a:p>
        </p:txBody>
      </p:sp>
      <p:sp>
        <p:nvSpPr>
          <p:cNvPr id="3" name="TextBox 2">
            <a:extLst>
              <a:ext uri="{FF2B5EF4-FFF2-40B4-BE49-F238E27FC236}">
                <a16:creationId xmlns:a16="http://schemas.microsoft.com/office/drawing/2014/main" id="{7BFF6D59-6477-48C3-4FEA-4F8E6FCCAE30}"/>
              </a:ext>
            </a:extLst>
          </p:cNvPr>
          <p:cNvSpPr txBox="1"/>
          <p:nvPr/>
        </p:nvSpPr>
        <p:spPr>
          <a:xfrm>
            <a:off x="3127440" y="543093"/>
            <a:ext cx="2842445" cy="769441"/>
          </a:xfrm>
          <a:prstGeom prst="rect">
            <a:avLst/>
          </a:prstGeom>
          <a:ln>
            <a:noFill/>
          </a:ln>
          <a:effectLst>
            <a:outerShdw blurRad="50800" dist="38100" dir="8100000" algn="tr"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lang="en-VN" sz="4400" b="1" dirty="0"/>
              <a:t>LET’S PLAY!</a:t>
            </a:r>
          </a:p>
        </p:txBody>
      </p:sp>
      <p:pic>
        <p:nvPicPr>
          <p:cNvPr id="5" name="Picture 4" descr="Icon&#10;&#10;Description automatically generated">
            <a:extLst>
              <a:ext uri="{FF2B5EF4-FFF2-40B4-BE49-F238E27FC236}">
                <a16:creationId xmlns:a16="http://schemas.microsoft.com/office/drawing/2014/main" id="{2FBA4625-4CF0-88B8-1279-CF42C09D5DE5}"/>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7059118" y="965615"/>
            <a:ext cx="4588239" cy="4588239"/>
          </a:xfrm>
          <a:prstGeom prst="rect">
            <a:avLst/>
          </a:prstGeom>
        </p:spPr>
      </p:pic>
    </p:spTree>
    <p:extLst>
      <p:ext uri="{BB962C8B-B14F-4D97-AF65-F5344CB8AC3E}">
        <p14:creationId xmlns:p14="http://schemas.microsoft.com/office/powerpoint/2010/main" val="3100643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8D04BB8-3D02-4D6D-B110-71572BBD7F5B}"/>
              </a:ext>
            </a:extLst>
          </p:cNvPr>
          <p:cNvSpPr txBox="1"/>
          <p:nvPr/>
        </p:nvSpPr>
        <p:spPr>
          <a:xfrm>
            <a:off x="1660634" y="1141502"/>
            <a:ext cx="2364828" cy="707886"/>
          </a:xfrm>
          <a:prstGeom prst="rect">
            <a:avLst/>
          </a:prstGeom>
          <a:noFill/>
        </p:spPr>
        <p:txBody>
          <a:bodyPr wrap="square" rtlCol="0">
            <a:spAutoFit/>
          </a:bodyPr>
          <a:lstStyle/>
          <a:p>
            <a:r>
              <a:rPr lang="en-US" sz="4000" dirty="0"/>
              <a:t>Eraser </a:t>
            </a:r>
          </a:p>
        </p:txBody>
      </p:sp>
      <p:sp>
        <p:nvSpPr>
          <p:cNvPr id="3" name="TextBox 2">
            <a:extLst>
              <a:ext uri="{FF2B5EF4-FFF2-40B4-BE49-F238E27FC236}">
                <a16:creationId xmlns:a16="http://schemas.microsoft.com/office/drawing/2014/main" id="{67920F79-C983-4520-8CCB-E5E44AF2EC3A}"/>
              </a:ext>
            </a:extLst>
          </p:cNvPr>
          <p:cNvSpPr txBox="1"/>
          <p:nvPr/>
        </p:nvSpPr>
        <p:spPr>
          <a:xfrm>
            <a:off x="4624552" y="1074094"/>
            <a:ext cx="2364828" cy="707886"/>
          </a:xfrm>
          <a:prstGeom prst="rect">
            <a:avLst/>
          </a:prstGeom>
          <a:noFill/>
        </p:spPr>
        <p:txBody>
          <a:bodyPr wrap="square" rtlCol="0">
            <a:spAutoFit/>
          </a:bodyPr>
          <a:lstStyle/>
          <a:p>
            <a:r>
              <a:rPr lang="en-US" sz="4000" dirty="0"/>
              <a:t>   Eraser</a:t>
            </a:r>
            <a:r>
              <a:rPr lang="en-US" sz="4000" dirty="0">
                <a:solidFill>
                  <a:srgbClr val="FF0000"/>
                </a:solidFill>
              </a:rPr>
              <a:t>s</a:t>
            </a:r>
            <a:r>
              <a:rPr lang="en-US" sz="4000" dirty="0"/>
              <a:t> </a:t>
            </a:r>
          </a:p>
        </p:txBody>
      </p:sp>
      <p:sp>
        <p:nvSpPr>
          <p:cNvPr id="4" name="TextBox 3">
            <a:extLst>
              <a:ext uri="{FF2B5EF4-FFF2-40B4-BE49-F238E27FC236}">
                <a16:creationId xmlns:a16="http://schemas.microsoft.com/office/drawing/2014/main" id="{AEF212A3-23F5-4CBE-88D1-65259435509D}"/>
              </a:ext>
            </a:extLst>
          </p:cNvPr>
          <p:cNvSpPr txBox="1"/>
          <p:nvPr/>
        </p:nvSpPr>
        <p:spPr>
          <a:xfrm>
            <a:off x="635874" y="335142"/>
            <a:ext cx="3563009" cy="646331"/>
          </a:xfrm>
          <a:prstGeom prst="rect">
            <a:avLst/>
          </a:prstGeom>
          <a:noFill/>
        </p:spPr>
        <p:txBody>
          <a:bodyPr wrap="square" rtlCol="0">
            <a:spAutoFit/>
          </a:bodyPr>
          <a:lstStyle/>
          <a:p>
            <a:r>
              <a:rPr lang="en-US" sz="3600" b="1" dirty="0">
                <a:solidFill>
                  <a:srgbClr val="0070C0"/>
                </a:solidFill>
              </a:rPr>
              <a:t>     Singular nouns </a:t>
            </a:r>
          </a:p>
        </p:txBody>
      </p:sp>
      <p:sp>
        <p:nvSpPr>
          <p:cNvPr id="5" name="TextBox 4">
            <a:extLst>
              <a:ext uri="{FF2B5EF4-FFF2-40B4-BE49-F238E27FC236}">
                <a16:creationId xmlns:a16="http://schemas.microsoft.com/office/drawing/2014/main" id="{36A91C9E-F71C-4B61-B6A7-DD05F04F4070}"/>
              </a:ext>
            </a:extLst>
          </p:cNvPr>
          <p:cNvSpPr txBox="1"/>
          <p:nvPr/>
        </p:nvSpPr>
        <p:spPr>
          <a:xfrm>
            <a:off x="4335517" y="388288"/>
            <a:ext cx="3184633" cy="646331"/>
          </a:xfrm>
          <a:prstGeom prst="rect">
            <a:avLst/>
          </a:prstGeom>
          <a:noFill/>
        </p:spPr>
        <p:txBody>
          <a:bodyPr wrap="square" rtlCol="0">
            <a:spAutoFit/>
          </a:bodyPr>
          <a:lstStyle/>
          <a:p>
            <a:r>
              <a:rPr lang="en-US" sz="3600" b="1" dirty="0">
                <a:solidFill>
                  <a:srgbClr val="0070C0"/>
                </a:solidFill>
              </a:rPr>
              <a:t>     plural nouns </a:t>
            </a:r>
          </a:p>
        </p:txBody>
      </p:sp>
      <p:sp>
        <p:nvSpPr>
          <p:cNvPr id="6" name="TextBox 5">
            <a:extLst>
              <a:ext uri="{FF2B5EF4-FFF2-40B4-BE49-F238E27FC236}">
                <a16:creationId xmlns:a16="http://schemas.microsoft.com/office/drawing/2014/main" id="{DF9A5FC0-F0E6-4C31-A61D-F14BA54EF2F1}"/>
              </a:ext>
            </a:extLst>
          </p:cNvPr>
          <p:cNvSpPr txBox="1"/>
          <p:nvPr/>
        </p:nvSpPr>
        <p:spPr>
          <a:xfrm>
            <a:off x="1734207" y="1976684"/>
            <a:ext cx="2364828" cy="707886"/>
          </a:xfrm>
          <a:prstGeom prst="rect">
            <a:avLst/>
          </a:prstGeom>
          <a:noFill/>
        </p:spPr>
        <p:txBody>
          <a:bodyPr wrap="square" rtlCol="0">
            <a:spAutoFit/>
          </a:bodyPr>
          <a:lstStyle/>
          <a:p>
            <a:r>
              <a:rPr lang="en-US" sz="4000" dirty="0"/>
              <a:t>ruler</a:t>
            </a:r>
          </a:p>
        </p:txBody>
      </p:sp>
      <p:sp>
        <p:nvSpPr>
          <p:cNvPr id="7" name="TextBox 6">
            <a:extLst>
              <a:ext uri="{FF2B5EF4-FFF2-40B4-BE49-F238E27FC236}">
                <a16:creationId xmlns:a16="http://schemas.microsoft.com/office/drawing/2014/main" id="{B98DE08E-6A33-4A4B-842E-A8760182A268}"/>
              </a:ext>
            </a:extLst>
          </p:cNvPr>
          <p:cNvSpPr txBox="1"/>
          <p:nvPr/>
        </p:nvSpPr>
        <p:spPr>
          <a:xfrm>
            <a:off x="5065988" y="1866657"/>
            <a:ext cx="2364828" cy="707886"/>
          </a:xfrm>
          <a:prstGeom prst="rect">
            <a:avLst/>
          </a:prstGeom>
          <a:noFill/>
        </p:spPr>
        <p:txBody>
          <a:bodyPr wrap="square" rtlCol="0">
            <a:spAutoFit/>
          </a:bodyPr>
          <a:lstStyle/>
          <a:p>
            <a:r>
              <a:rPr lang="en-US" sz="4000" dirty="0"/>
              <a:t>ruler</a:t>
            </a:r>
            <a:r>
              <a:rPr lang="en-US" sz="4000" dirty="0">
                <a:solidFill>
                  <a:srgbClr val="FF0000"/>
                </a:solidFill>
              </a:rPr>
              <a:t>s</a:t>
            </a:r>
          </a:p>
        </p:txBody>
      </p:sp>
      <p:sp>
        <p:nvSpPr>
          <p:cNvPr id="8" name="TextBox 7">
            <a:extLst>
              <a:ext uri="{FF2B5EF4-FFF2-40B4-BE49-F238E27FC236}">
                <a16:creationId xmlns:a16="http://schemas.microsoft.com/office/drawing/2014/main" id="{7112B7D8-74A3-45BE-8053-370CCDE19F3F}"/>
              </a:ext>
            </a:extLst>
          </p:cNvPr>
          <p:cNvSpPr txBox="1"/>
          <p:nvPr/>
        </p:nvSpPr>
        <p:spPr>
          <a:xfrm>
            <a:off x="1734207" y="2843817"/>
            <a:ext cx="2364828" cy="707886"/>
          </a:xfrm>
          <a:prstGeom prst="rect">
            <a:avLst/>
          </a:prstGeom>
          <a:noFill/>
        </p:spPr>
        <p:txBody>
          <a:bodyPr wrap="square" rtlCol="0">
            <a:spAutoFit/>
          </a:bodyPr>
          <a:lstStyle/>
          <a:p>
            <a:r>
              <a:rPr lang="en-US" sz="4000" dirty="0"/>
              <a:t>pencil</a:t>
            </a:r>
          </a:p>
        </p:txBody>
      </p:sp>
      <p:sp>
        <p:nvSpPr>
          <p:cNvPr id="9" name="TextBox 8">
            <a:extLst>
              <a:ext uri="{FF2B5EF4-FFF2-40B4-BE49-F238E27FC236}">
                <a16:creationId xmlns:a16="http://schemas.microsoft.com/office/drawing/2014/main" id="{491A50CC-B712-4932-A110-0E5FBCD98143}"/>
              </a:ext>
            </a:extLst>
          </p:cNvPr>
          <p:cNvSpPr txBox="1"/>
          <p:nvPr/>
        </p:nvSpPr>
        <p:spPr>
          <a:xfrm>
            <a:off x="5065988" y="2788778"/>
            <a:ext cx="2364828" cy="707886"/>
          </a:xfrm>
          <a:prstGeom prst="rect">
            <a:avLst/>
          </a:prstGeom>
          <a:noFill/>
        </p:spPr>
        <p:txBody>
          <a:bodyPr wrap="square" rtlCol="0">
            <a:spAutoFit/>
          </a:bodyPr>
          <a:lstStyle/>
          <a:p>
            <a:r>
              <a:rPr lang="en-US" sz="4000" dirty="0"/>
              <a:t>pencil</a:t>
            </a:r>
            <a:r>
              <a:rPr lang="en-US" sz="4000" dirty="0">
                <a:solidFill>
                  <a:srgbClr val="FF0000"/>
                </a:solidFill>
              </a:rPr>
              <a:t>s</a:t>
            </a:r>
          </a:p>
        </p:txBody>
      </p:sp>
      <p:sp>
        <p:nvSpPr>
          <p:cNvPr id="10" name="TextBox 9">
            <a:extLst>
              <a:ext uri="{FF2B5EF4-FFF2-40B4-BE49-F238E27FC236}">
                <a16:creationId xmlns:a16="http://schemas.microsoft.com/office/drawing/2014/main" id="{0F2FF517-4139-4976-ABAC-4A317C59EBEE}"/>
              </a:ext>
            </a:extLst>
          </p:cNvPr>
          <p:cNvSpPr txBox="1"/>
          <p:nvPr/>
        </p:nvSpPr>
        <p:spPr>
          <a:xfrm>
            <a:off x="1734207" y="3758622"/>
            <a:ext cx="2364828" cy="707886"/>
          </a:xfrm>
          <a:prstGeom prst="rect">
            <a:avLst/>
          </a:prstGeom>
          <a:noFill/>
        </p:spPr>
        <p:txBody>
          <a:bodyPr wrap="square" rtlCol="0">
            <a:spAutoFit/>
          </a:bodyPr>
          <a:lstStyle/>
          <a:p>
            <a:r>
              <a:rPr lang="en-US" sz="4000" dirty="0"/>
              <a:t>notebook</a:t>
            </a:r>
          </a:p>
        </p:txBody>
      </p:sp>
      <p:sp>
        <p:nvSpPr>
          <p:cNvPr id="11" name="TextBox 10">
            <a:extLst>
              <a:ext uri="{FF2B5EF4-FFF2-40B4-BE49-F238E27FC236}">
                <a16:creationId xmlns:a16="http://schemas.microsoft.com/office/drawing/2014/main" id="{A28D5449-C023-4E62-A8B5-416AC5E4277F}"/>
              </a:ext>
            </a:extLst>
          </p:cNvPr>
          <p:cNvSpPr txBox="1"/>
          <p:nvPr/>
        </p:nvSpPr>
        <p:spPr>
          <a:xfrm>
            <a:off x="5065988" y="3715604"/>
            <a:ext cx="2364828" cy="707886"/>
          </a:xfrm>
          <a:prstGeom prst="rect">
            <a:avLst/>
          </a:prstGeom>
          <a:noFill/>
        </p:spPr>
        <p:txBody>
          <a:bodyPr wrap="square" rtlCol="0">
            <a:spAutoFit/>
          </a:bodyPr>
          <a:lstStyle/>
          <a:p>
            <a:r>
              <a:rPr lang="en-US" sz="4000" dirty="0"/>
              <a:t>notebook</a:t>
            </a:r>
            <a:r>
              <a:rPr lang="en-US" sz="4000" dirty="0">
                <a:solidFill>
                  <a:srgbClr val="FF0000"/>
                </a:solidFill>
              </a:rPr>
              <a:t>s</a:t>
            </a:r>
          </a:p>
        </p:txBody>
      </p:sp>
      <p:sp>
        <p:nvSpPr>
          <p:cNvPr id="12" name="TextBox 11">
            <a:extLst>
              <a:ext uri="{FF2B5EF4-FFF2-40B4-BE49-F238E27FC236}">
                <a16:creationId xmlns:a16="http://schemas.microsoft.com/office/drawing/2014/main" id="{21CDF98F-0594-45FD-A718-9AD74778833D}"/>
              </a:ext>
            </a:extLst>
          </p:cNvPr>
          <p:cNvSpPr txBox="1"/>
          <p:nvPr/>
        </p:nvSpPr>
        <p:spPr>
          <a:xfrm>
            <a:off x="1734207" y="4673428"/>
            <a:ext cx="2743200" cy="707886"/>
          </a:xfrm>
          <a:prstGeom prst="rect">
            <a:avLst/>
          </a:prstGeom>
          <a:noFill/>
        </p:spPr>
        <p:txBody>
          <a:bodyPr wrap="square" rtlCol="0">
            <a:spAutoFit/>
          </a:bodyPr>
          <a:lstStyle/>
          <a:p>
            <a:r>
              <a:rPr lang="en-US" sz="4000" dirty="0"/>
              <a:t>Pencil case</a:t>
            </a:r>
          </a:p>
        </p:txBody>
      </p:sp>
      <p:sp>
        <p:nvSpPr>
          <p:cNvPr id="13" name="TextBox 12">
            <a:extLst>
              <a:ext uri="{FF2B5EF4-FFF2-40B4-BE49-F238E27FC236}">
                <a16:creationId xmlns:a16="http://schemas.microsoft.com/office/drawing/2014/main" id="{3FF63999-9E57-4BD8-9646-F943E14A4C2D}"/>
              </a:ext>
            </a:extLst>
          </p:cNvPr>
          <p:cNvSpPr txBox="1"/>
          <p:nvPr/>
        </p:nvSpPr>
        <p:spPr>
          <a:xfrm>
            <a:off x="5065988" y="4642430"/>
            <a:ext cx="3226676" cy="707886"/>
          </a:xfrm>
          <a:prstGeom prst="rect">
            <a:avLst/>
          </a:prstGeom>
          <a:noFill/>
        </p:spPr>
        <p:txBody>
          <a:bodyPr wrap="square" rtlCol="0">
            <a:spAutoFit/>
          </a:bodyPr>
          <a:lstStyle/>
          <a:p>
            <a:r>
              <a:rPr lang="en-US" sz="4000" dirty="0"/>
              <a:t>Pencil case</a:t>
            </a:r>
            <a:r>
              <a:rPr lang="en-US" sz="4000" dirty="0">
                <a:solidFill>
                  <a:srgbClr val="FF0000"/>
                </a:solidFill>
              </a:rPr>
              <a:t>s</a:t>
            </a:r>
          </a:p>
        </p:txBody>
      </p:sp>
      <p:cxnSp>
        <p:nvCxnSpPr>
          <p:cNvPr id="19" name="Straight Arrow Connector 18">
            <a:extLst>
              <a:ext uri="{FF2B5EF4-FFF2-40B4-BE49-F238E27FC236}">
                <a16:creationId xmlns:a16="http://schemas.microsoft.com/office/drawing/2014/main" id="{9B98C7CB-98D9-4DFA-A3AA-AA38A921905B}"/>
              </a:ext>
            </a:extLst>
          </p:cNvPr>
          <p:cNvCxnSpPr/>
          <p:nvPr/>
        </p:nvCxnSpPr>
        <p:spPr>
          <a:xfrm>
            <a:off x="3762703" y="1495445"/>
            <a:ext cx="86184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32ABBD9F-F94B-4E3A-B7CE-9C94223551A4}"/>
              </a:ext>
            </a:extLst>
          </p:cNvPr>
          <p:cNvCxnSpPr/>
          <p:nvPr/>
        </p:nvCxnSpPr>
        <p:spPr>
          <a:xfrm>
            <a:off x="3762703" y="2220600"/>
            <a:ext cx="86184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2303136A-E5E0-495C-B856-1875A5A02593}"/>
              </a:ext>
            </a:extLst>
          </p:cNvPr>
          <p:cNvCxnSpPr/>
          <p:nvPr/>
        </p:nvCxnSpPr>
        <p:spPr>
          <a:xfrm>
            <a:off x="3762703" y="3197760"/>
            <a:ext cx="86184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2511EE20-6B25-46E6-89D3-928B5067FB5A}"/>
              </a:ext>
            </a:extLst>
          </p:cNvPr>
          <p:cNvCxnSpPr/>
          <p:nvPr/>
        </p:nvCxnSpPr>
        <p:spPr>
          <a:xfrm>
            <a:off x="3904592" y="4206754"/>
            <a:ext cx="86184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2B494495-F93A-42D9-B61C-F1A80E2DC07B}"/>
              </a:ext>
            </a:extLst>
          </p:cNvPr>
          <p:cNvCxnSpPr/>
          <p:nvPr/>
        </p:nvCxnSpPr>
        <p:spPr>
          <a:xfrm>
            <a:off x="4146330" y="5040497"/>
            <a:ext cx="86184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7237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994" y="0"/>
            <a:ext cx="10506272" cy="6867980"/>
          </a:xfrm>
          <a:prstGeom prst="rect">
            <a:avLst/>
          </a:prstGeom>
        </p:spPr>
      </p:pic>
      <p:sp>
        <p:nvSpPr>
          <p:cNvPr id="6" name="Oval 5"/>
          <p:cNvSpPr/>
          <p:nvPr/>
        </p:nvSpPr>
        <p:spPr>
          <a:xfrm>
            <a:off x="2083153" y="280978"/>
            <a:ext cx="5933505" cy="592966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i="1" dirty="0"/>
              <a:t>Model sentences</a:t>
            </a:r>
          </a:p>
          <a:p>
            <a:pPr algn="ctr"/>
            <a:endParaRPr lang="en-US" sz="6600" i="1" dirty="0"/>
          </a:p>
          <a:p>
            <a:pPr algn="ctr"/>
            <a:endParaRPr lang="en-US" sz="6600" i="1" dirty="0"/>
          </a:p>
          <a:p>
            <a:pPr algn="ctr"/>
            <a:endParaRPr lang="en-US" sz="6600" i="1" dirty="0"/>
          </a:p>
          <a:p>
            <a:pPr algn="ctr"/>
            <a:endParaRPr lang="en-US" sz="3600" i="1" dirty="0"/>
          </a:p>
        </p:txBody>
      </p:sp>
      <p:sp>
        <p:nvSpPr>
          <p:cNvPr id="2" name="Rounded Rectangle 1">
            <a:extLst>
              <a:ext uri="{FF2B5EF4-FFF2-40B4-BE49-F238E27FC236}">
                <a16:creationId xmlns:a16="http://schemas.microsoft.com/office/drawing/2014/main" id="{23400B19-FBB4-D717-5440-EB962919CDAD}"/>
              </a:ext>
            </a:extLst>
          </p:cNvPr>
          <p:cNvSpPr/>
          <p:nvPr/>
        </p:nvSpPr>
        <p:spPr>
          <a:xfrm>
            <a:off x="2317189" y="2343731"/>
            <a:ext cx="3152726" cy="789140"/>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i="1" dirty="0">
                <a:solidFill>
                  <a:schemeClr val="tx1"/>
                </a:solidFill>
              </a:rPr>
              <a:t>Is this your eraser?</a:t>
            </a:r>
            <a:endParaRPr lang="en-VN" sz="2800" dirty="0">
              <a:solidFill>
                <a:schemeClr val="tx1"/>
              </a:solidFill>
            </a:endParaRPr>
          </a:p>
        </p:txBody>
      </p:sp>
      <p:sp>
        <p:nvSpPr>
          <p:cNvPr id="5" name="Rounded Rectangle 4">
            <a:extLst>
              <a:ext uri="{FF2B5EF4-FFF2-40B4-BE49-F238E27FC236}">
                <a16:creationId xmlns:a16="http://schemas.microsoft.com/office/drawing/2014/main" id="{71CA2F09-7FC9-7B47-641A-2FF2BD56612A}"/>
              </a:ext>
            </a:extLst>
          </p:cNvPr>
          <p:cNvSpPr/>
          <p:nvPr/>
        </p:nvSpPr>
        <p:spPr>
          <a:xfrm>
            <a:off x="4672084" y="3245808"/>
            <a:ext cx="3344574" cy="555994"/>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i="1" dirty="0">
                <a:solidFill>
                  <a:schemeClr val="tx1"/>
                </a:solidFill>
              </a:rPr>
              <a:t>Yes, it is./No, it isn’t.</a:t>
            </a:r>
            <a:endParaRPr lang="en-VN" sz="2800" dirty="0">
              <a:solidFill>
                <a:schemeClr val="tx1"/>
              </a:solidFill>
            </a:endParaRPr>
          </a:p>
        </p:txBody>
      </p:sp>
      <p:sp>
        <p:nvSpPr>
          <p:cNvPr id="7" name="Rounded Rectangle 6">
            <a:extLst>
              <a:ext uri="{FF2B5EF4-FFF2-40B4-BE49-F238E27FC236}">
                <a16:creationId xmlns:a16="http://schemas.microsoft.com/office/drawing/2014/main" id="{DC1609EC-2F76-4EB8-AEC8-4F2BB40A642E}"/>
              </a:ext>
            </a:extLst>
          </p:cNvPr>
          <p:cNvSpPr/>
          <p:nvPr/>
        </p:nvSpPr>
        <p:spPr>
          <a:xfrm>
            <a:off x="2317189" y="3877815"/>
            <a:ext cx="4547073" cy="676405"/>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i="1" dirty="0">
                <a:solidFill>
                  <a:schemeClr val="tx1"/>
                </a:solidFill>
              </a:rPr>
              <a:t>Are these your notebooks?</a:t>
            </a:r>
            <a:endParaRPr lang="en-VN" sz="2800" dirty="0">
              <a:solidFill>
                <a:schemeClr val="tx1"/>
              </a:solidFill>
            </a:endParaRPr>
          </a:p>
        </p:txBody>
      </p:sp>
      <p:sp>
        <p:nvSpPr>
          <p:cNvPr id="8" name="Rounded Rectangle 7">
            <a:extLst>
              <a:ext uri="{FF2B5EF4-FFF2-40B4-BE49-F238E27FC236}">
                <a16:creationId xmlns:a16="http://schemas.microsoft.com/office/drawing/2014/main" id="{5867F1CC-E059-6143-27E5-17DB9CA23F6D}"/>
              </a:ext>
            </a:extLst>
          </p:cNvPr>
          <p:cNvSpPr/>
          <p:nvPr/>
        </p:nvSpPr>
        <p:spPr>
          <a:xfrm>
            <a:off x="3196378" y="4797619"/>
            <a:ext cx="4547073" cy="67640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i="1" dirty="0">
                <a:solidFill>
                  <a:schemeClr val="tx1"/>
                </a:solidFill>
              </a:rPr>
              <a:t>Yes, they are./No, they aren't.</a:t>
            </a:r>
            <a:endParaRPr lang="en-VN" sz="2800" dirty="0">
              <a:solidFill>
                <a:schemeClr val="tx1"/>
              </a:solidFill>
            </a:endParaRPr>
          </a:p>
        </p:txBody>
      </p:sp>
    </p:spTree>
    <p:extLst>
      <p:ext uri="{BB962C8B-B14F-4D97-AF65-F5344CB8AC3E}">
        <p14:creationId xmlns:p14="http://schemas.microsoft.com/office/powerpoint/2010/main" val="1144815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s face on a yellow background&#10;&#10;Description automatically generated with low confidence">
            <a:extLst>
              <a:ext uri="{FF2B5EF4-FFF2-40B4-BE49-F238E27FC236}">
                <a16:creationId xmlns:a16="http://schemas.microsoft.com/office/drawing/2014/main" id="{851882CD-87F4-EC57-B2F4-232B34357D7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7799" y="2515201"/>
            <a:ext cx="1767519" cy="1936750"/>
          </a:xfrm>
          <a:prstGeom prst="rect">
            <a:avLst/>
          </a:prstGeom>
        </p:spPr>
      </p:pic>
      <p:pic>
        <p:nvPicPr>
          <p:cNvPr id="8" name="Picture 7" descr="A close-up of a person&#10;&#10;Description automatically generated with medium confidence">
            <a:extLst>
              <a:ext uri="{FF2B5EF4-FFF2-40B4-BE49-F238E27FC236}">
                <a16:creationId xmlns:a16="http://schemas.microsoft.com/office/drawing/2014/main" id="{945B57E5-B7E5-DB0F-9257-DF9BD224C54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081856" y="3303720"/>
            <a:ext cx="1767519" cy="1635895"/>
          </a:xfrm>
          <a:prstGeom prst="rect">
            <a:avLst/>
          </a:prstGeom>
        </p:spPr>
      </p:pic>
      <p:sp>
        <p:nvSpPr>
          <p:cNvPr id="20" name="TextBox 19">
            <a:extLst>
              <a:ext uri="{FF2B5EF4-FFF2-40B4-BE49-F238E27FC236}">
                <a16:creationId xmlns:a16="http://schemas.microsoft.com/office/drawing/2014/main" id="{FD9DC165-80C2-37AF-A3B2-403F20698487}"/>
              </a:ext>
            </a:extLst>
          </p:cNvPr>
          <p:cNvSpPr txBox="1"/>
          <p:nvPr/>
        </p:nvSpPr>
        <p:spPr>
          <a:xfrm>
            <a:off x="3784600" y="461935"/>
            <a:ext cx="3620863" cy="707886"/>
          </a:xfrm>
          <a:prstGeom prst="rect">
            <a:avLst/>
          </a:prstGeom>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wrap="none" rtlCol="0">
            <a:spAutoFit/>
          </a:bodyPr>
          <a:lstStyle/>
          <a:p>
            <a:r>
              <a:rPr lang="en-VN" sz="4000" b="1" dirty="0"/>
              <a:t>LET’S PRACTICE!</a:t>
            </a:r>
          </a:p>
        </p:txBody>
      </p:sp>
      <p:sp>
        <p:nvSpPr>
          <p:cNvPr id="21" name="TextBox 20">
            <a:extLst>
              <a:ext uri="{FF2B5EF4-FFF2-40B4-BE49-F238E27FC236}">
                <a16:creationId xmlns:a16="http://schemas.microsoft.com/office/drawing/2014/main" id="{D6A90485-3762-DB63-E854-2BB08AF42C0E}"/>
              </a:ext>
            </a:extLst>
          </p:cNvPr>
          <p:cNvSpPr txBox="1"/>
          <p:nvPr/>
        </p:nvSpPr>
        <p:spPr>
          <a:xfrm>
            <a:off x="2171700" y="2096758"/>
            <a:ext cx="3712876" cy="646331"/>
          </a:xfrm>
          <a:prstGeom prst="rect">
            <a:avLst/>
          </a:prstGeom>
          <a:ln>
            <a:no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VN" sz="3600" dirty="0">
                <a:solidFill>
                  <a:srgbClr val="0070C0"/>
                </a:solidFill>
              </a:rPr>
              <a:t>Is</a:t>
            </a:r>
            <a:r>
              <a:rPr lang="en-VN" sz="3600" dirty="0"/>
              <a:t> this your…………?</a:t>
            </a:r>
          </a:p>
        </p:txBody>
      </p:sp>
      <p:sp>
        <p:nvSpPr>
          <p:cNvPr id="22" name="TextBox 21">
            <a:extLst>
              <a:ext uri="{FF2B5EF4-FFF2-40B4-BE49-F238E27FC236}">
                <a16:creationId xmlns:a16="http://schemas.microsoft.com/office/drawing/2014/main" id="{5737E41A-81CA-2575-1BC3-8C4751CFB30F}"/>
              </a:ext>
            </a:extLst>
          </p:cNvPr>
          <p:cNvSpPr txBox="1"/>
          <p:nvPr/>
        </p:nvSpPr>
        <p:spPr>
          <a:xfrm>
            <a:off x="7674580" y="4079154"/>
            <a:ext cx="2303182" cy="646331"/>
          </a:xfrm>
          <a:prstGeom prst="rect">
            <a:avLst/>
          </a:prstGeom>
          <a:ln>
            <a:no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VN" sz="3600" dirty="0"/>
              <a:t>Yes, it </a:t>
            </a:r>
            <a:r>
              <a:rPr lang="en-VN" sz="3600" dirty="0">
                <a:solidFill>
                  <a:srgbClr val="0070C0"/>
                </a:solidFill>
              </a:rPr>
              <a:t>is</a:t>
            </a:r>
            <a:r>
              <a:rPr lang="en-VN" sz="3600" dirty="0">
                <a:solidFill>
                  <a:schemeClr val="tx1"/>
                </a:solidFill>
              </a:rPr>
              <a:t>.</a:t>
            </a:r>
            <a:endParaRPr lang="en-VN" sz="3600" dirty="0"/>
          </a:p>
        </p:txBody>
      </p:sp>
      <p:pic>
        <p:nvPicPr>
          <p:cNvPr id="26" name="Picture 25">
            <a:extLst>
              <a:ext uri="{FF2B5EF4-FFF2-40B4-BE49-F238E27FC236}">
                <a16:creationId xmlns:a16="http://schemas.microsoft.com/office/drawing/2014/main" id="{BCCACB43-2052-FAFC-CC56-435378094E8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908524" y="1282264"/>
            <a:ext cx="2705101" cy="2210074"/>
          </a:xfrm>
          <a:prstGeom prst="rect">
            <a:avLst/>
          </a:prstGeom>
        </p:spPr>
      </p:pic>
      <p:pic>
        <p:nvPicPr>
          <p:cNvPr id="28" name="Picture 27" descr="Text&#10;&#10;Description automatically generated with medium confidence">
            <a:extLst>
              <a:ext uri="{FF2B5EF4-FFF2-40B4-BE49-F238E27FC236}">
                <a16:creationId xmlns:a16="http://schemas.microsoft.com/office/drawing/2014/main" id="{36F4DCAC-3D81-213D-1711-B315249E483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908524" y="1239070"/>
            <a:ext cx="2705101" cy="2363635"/>
          </a:xfrm>
          <a:prstGeom prst="rect">
            <a:avLst/>
          </a:prstGeom>
        </p:spPr>
      </p:pic>
      <p:pic>
        <p:nvPicPr>
          <p:cNvPr id="30" name="Picture 29" descr="A picture containing text, stationary, writing implement, screenshot&#10;&#10;Description automatically generated">
            <a:extLst>
              <a:ext uri="{FF2B5EF4-FFF2-40B4-BE49-F238E27FC236}">
                <a16:creationId xmlns:a16="http://schemas.microsoft.com/office/drawing/2014/main" id="{1D285CF6-209E-6A65-DBA1-617A71529D7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877464" y="1225366"/>
            <a:ext cx="2840255" cy="2454391"/>
          </a:xfrm>
          <a:prstGeom prst="rect">
            <a:avLst/>
          </a:prstGeom>
        </p:spPr>
      </p:pic>
      <p:pic>
        <p:nvPicPr>
          <p:cNvPr id="32" name="Picture 31" descr="A picture containing shape&#10;&#10;Description automatically generated">
            <a:extLst>
              <a:ext uri="{FF2B5EF4-FFF2-40B4-BE49-F238E27FC236}">
                <a16:creationId xmlns:a16="http://schemas.microsoft.com/office/drawing/2014/main" id="{18C6CB68-45A3-7305-C8E0-29F3F887DFDC}"/>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880214" y="1232384"/>
            <a:ext cx="2837505" cy="2485921"/>
          </a:xfrm>
          <a:prstGeom prst="rect">
            <a:avLst/>
          </a:prstGeom>
        </p:spPr>
      </p:pic>
      <p:pic>
        <p:nvPicPr>
          <p:cNvPr id="34" name="Picture 33" descr="Application&#10;&#10;Description automatically generated with medium confidence">
            <a:extLst>
              <a:ext uri="{FF2B5EF4-FFF2-40B4-BE49-F238E27FC236}">
                <a16:creationId xmlns:a16="http://schemas.microsoft.com/office/drawing/2014/main" id="{F0E47053-72DB-2C7B-1B31-6906290219CD}"/>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6877464" y="1195908"/>
            <a:ext cx="2840255" cy="2587163"/>
          </a:xfrm>
          <a:prstGeom prst="rect">
            <a:avLst/>
          </a:prstGeom>
        </p:spPr>
      </p:pic>
      <p:sp>
        <p:nvSpPr>
          <p:cNvPr id="35" name="TextBox 34">
            <a:extLst>
              <a:ext uri="{FF2B5EF4-FFF2-40B4-BE49-F238E27FC236}">
                <a16:creationId xmlns:a16="http://schemas.microsoft.com/office/drawing/2014/main" id="{E8D3F0CE-A585-A9FD-1162-E286FA778ADC}"/>
              </a:ext>
            </a:extLst>
          </p:cNvPr>
          <p:cNvSpPr txBox="1"/>
          <p:nvPr/>
        </p:nvSpPr>
        <p:spPr>
          <a:xfrm>
            <a:off x="7665506" y="4092446"/>
            <a:ext cx="2336982" cy="646331"/>
          </a:xfrm>
          <a:prstGeom prst="rect">
            <a:avLst/>
          </a:prstGeom>
          <a:ln>
            <a:no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VN" sz="3600" dirty="0"/>
              <a:t>No, it </a:t>
            </a:r>
            <a:r>
              <a:rPr lang="en-VN" sz="3600" dirty="0">
                <a:solidFill>
                  <a:srgbClr val="0070C0"/>
                </a:solidFill>
              </a:rPr>
              <a:t>is</a:t>
            </a:r>
            <a:r>
              <a:rPr lang="en-VN" sz="3600" dirty="0">
                <a:solidFill>
                  <a:schemeClr val="tx1"/>
                </a:solidFill>
              </a:rPr>
              <a:t>n’t.</a:t>
            </a:r>
            <a:endParaRPr lang="en-VN" sz="3600" dirty="0"/>
          </a:p>
        </p:txBody>
      </p:sp>
      <p:sp>
        <p:nvSpPr>
          <p:cNvPr id="36" name="TextBox 35">
            <a:extLst>
              <a:ext uri="{FF2B5EF4-FFF2-40B4-BE49-F238E27FC236}">
                <a16:creationId xmlns:a16="http://schemas.microsoft.com/office/drawing/2014/main" id="{A8CA663F-92C5-E960-AB03-E2B2DCF12918}"/>
              </a:ext>
            </a:extLst>
          </p:cNvPr>
          <p:cNvSpPr txBox="1"/>
          <p:nvPr/>
        </p:nvSpPr>
        <p:spPr>
          <a:xfrm>
            <a:off x="7674579" y="4109652"/>
            <a:ext cx="2336981" cy="646331"/>
          </a:xfrm>
          <a:prstGeom prst="rect">
            <a:avLst/>
          </a:prstGeom>
          <a:ln>
            <a:no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VN" sz="3600" dirty="0"/>
              <a:t>Yes, it </a:t>
            </a:r>
            <a:r>
              <a:rPr lang="en-VN" sz="3600" dirty="0">
                <a:solidFill>
                  <a:srgbClr val="0070C0"/>
                </a:solidFill>
              </a:rPr>
              <a:t>is</a:t>
            </a:r>
            <a:r>
              <a:rPr lang="en-VN" sz="3600" dirty="0">
                <a:solidFill>
                  <a:schemeClr val="tx1"/>
                </a:solidFill>
              </a:rPr>
              <a:t>.</a:t>
            </a:r>
            <a:endParaRPr lang="en-VN" sz="3600" dirty="0"/>
          </a:p>
        </p:txBody>
      </p:sp>
      <p:sp>
        <p:nvSpPr>
          <p:cNvPr id="37" name="TextBox 36">
            <a:extLst>
              <a:ext uri="{FF2B5EF4-FFF2-40B4-BE49-F238E27FC236}">
                <a16:creationId xmlns:a16="http://schemas.microsoft.com/office/drawing/2014/main" id="{499B3FF9-C11C-176D-8D65-8F3E15774A28}"/>
              </a:ext>
            </a:extLst>
          </p:cNvPr>
          <p:cNvSpPr txBox="1"/>
          <p:nvPr/>
        </p:nvSpPr>
        <p:spPr>
          <a:xfrm>
            <a:off x="7683652" y="4125681"/>
            <a:ext cx="2336981" cy="646331"/>
          </a:xfrm>
          <a:prstGeom prst="rect">
            <a:avLst/>
          </a:prstGeom>
          <a:ln>
            <a:no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VN" sz="3600" dirty="0"/>
              <a:t>No, it </a:t>
            </a:r>
            <a:r>
              <a:rPr lang="en-VN" sz="3600" dirty="0">
                <a:solidFill>
                  <a:srgbClr val="0070C0"/>
                </a:solidFill>
              </a:rPr>
              <a:t>is</a:t>
            </a:r>
            <a:r>
              <a:rPr lang="en-VN" sz="3600" dirty="0">
                <a:solidFill>
                  <a:schemeClr val="tx1"/>
                </a:solidFill>
              </a:rPr>
              <a:t>n’t.</a:t>
            </a:r>
            <a:endParaRPr lang="en-VN" sz="3600" dirty="0"/>
          </a:p>
        </p:txBody>
      </p:sp>
      <p:sp>
        <p:nvSpPr>
          <p:cNvPr id="38" name="TextBox 37">
            <a:extLst>
              <a:ext uri="{FF2B5EF4-FFF2-40B4-BE49-F238E27FC236}">
                <a16:creationId xmlns:a16="http://schemas.microsoft.com/office/drawing/2014/main" id="{6C17D2A2-F225-A556-C3B1-ABCE5C5F999E}"/>
              </a:ext>
            </a:extLst>
          </p:cNvPr>
          <p:cNvSpPr txBox="1"/>
          <p:nvPr/>
        </p:nvSpPr>
        <p:spPr>
          <a:xfrm>
            <a:off x="7683652" y="4108417"/>
            <a:ext cx="2336982" cy="646331"/>
          </a:xfrm>
          <a:prstGeom prst="rect">
            <a:avLst/>
          </a:prstGeom>
          <a:ln>
            <a:no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VN" sz="3600" dirty="0"/>
              <a:t>No, it </a:t>
            </a:r>
            <a:r>
              <a:rPr lang="en-VN" sz="3600" dirty="0">
                <a:solidFill>
                  <a:srgbClr val="0070C0"/>
                </a:solidFill>
              </a:rPr>
              <a:t>is</a:t>
            </a:r>
            <a:r>
              <a:rPr lang="en-VN" sz="3600" dirty="0">
                <a:solidFill>
                  <a:schemeClr val="tx1"/>
                </a:solidFill>
              </a:rPr>
              <a:t>n’t.</a:t>
            </a:r>
            <a:endParaRPr lang="en-VN" sz="3600" dirty="0"/>
          </a:p>
        </p:txBody>
      </p:sp>
    </p:spTree>
    <p:extLst>
      <p:ext uri="{BB962C8B-B14F-4D97-AF65-F5344CB8AC3E}">
        <p14:creationId xmlns:p14="http://schemas.microsoft.com/office/powerpoint/2010/main" val="19783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3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3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2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s face on a yellow background&#10;&#10;Description automatically generated with low confidence">
            <a:extLst>
              <a:ext uri="{FF2B5EF4-FFF2-40B4-BE49-F238E27FC236}">
                <a16:creationId xmlns:a16="http://schemas.microsoft.com/office/drawing/2014/main" id="{851882CD-87F4-EC57-B2F4-232B34357D7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7799" y="2515201"/>
            <a:ext cx="1767519" cy="1936750"/>
          </a:xfrm>
          <a:prstGeom prst="rect">
            <a:avLst/>
          </a:prstGeom>
        </p:spPr>
      </p:pic>
      <p:pic>
        <p:nvPicPr>
          <p:cNvPr id="8" name="Picture 7" descr="A close-up of a person&#10;&#10;Description automatically generated with medium confidence">
            <a:extLst>
              <a:ext uri="{FF2B5EF4-FFF2-40B4-BE49-F238E27FC236}">
                <a16:creationId xmlns:a16="http://schemas.microsoft.com/office/drawing/2014/main" id="{945B57E5-B7E5-DB0F-9257-DF9BD224C54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103956" y="3138620"/>
            <a:ext cx="1767519" cy="1635895"/>
          </a:xfrm>
          <a:prstGeom prst="rect">
            <a:avLst/>
          </a:prstGeom>
        </p:spPr>
      </p:pic>
      <p:pic>
        <p:nvPicPr>
          <p:cNvPr id="16" name="Picture 15" descr="A picture containing text, stationary, file folder&#10;&#10;Description automatically generated">
            <a:extLst>
              <a:ext uri="{FF2B5EF4-FFF2-40B4-BE49-F238E27FC236}">
                <a16:creationId xmlns:a16="http://schemas.microsoft.com/office/drawing/2014/main" id="{45D936AF-97CD-FD6B-C042-2E4E0491C95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88828" y="1526321"/>
            <a:ext cx="1117600" cy="965200"/>
          </a:xfrm>
          <a:prstGeom prst="rect">
            <a:avLst/>
          </a:prstGeom>
        </p:spPr>
      </p:pic>
      <p:sp>
        <p:nvSpPr>
          <p:cNvPr id="3" name="TextBox 2">
            <a:extLst>
              <a:ext uri="{FF2B5EF4-FFF2-40B4-BE49-F238E27FC236}">
                <a16:creationId xmlns:a16="http://schemas.microsoft.com/office/drawing/2014/main" id="{DF3ED60B-6C41-9524-2790-DE1B7D7533FC}"/>
              </a:ext>
            </a:extLst>
          </p:cNvPr>
          <p:cNvSpPr txBox="1"/>
          <p:nvPr/>
        </p:nvSpPr>
        <p:spPr>
          <a:xfrm>
            <a:off x="1765300" y="2015354"/>
            <a:ext cx="4895892" cy="646331"/>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VN" sz="3600" dirty="0">
                <a:solidFill>
                  <a:srgbClr val="FF0000"/>
                </a:solidFill>
              </a:rPr>
              <a:t>Are</a:t>
            </a:r>
            <a:r>
              <a:rPr lang="en-VN" sz="3600" dirty="0"/>
              <a:t> these your ……………</a:t>
            </a:r>
            <a:r>
              <a:rPr lang="en-VN" dirty="0"/>
              <a:t>…?</a:t>
            </a:r>
          </a:p>
        </p:txBody>
      </p:sp>
      <p:sp>
        <p:nvSpPr>
          <p:cNvPr id="13" name="TextBox 12">
            <a:extLst>
              <a:ext uri="{FF2B5EF4-FFF2-40B4-BE49-F238E27FC236}">
                <a16:creationId xmlns:a16="http://schemas.microsoft.com/office/drawing/2014/main" id="{C7699DD4-2AB3-7322-8657-82EC2418FDA7}"/>
              </a:ext>
            </a:extLst>
          </p:cNvPr>
          <p:cNvSpPr txBox="1"/>
          <p:nvPr/>
        </p:nvSpPr>
        <p:spPr>
          <a:xfrm>
            <a:off x="5990964" y="3812066"/>
            <a:ext cx="310694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VN" sz="3600" dirty="0">
                <a:solidFill>
                  <a:schemeClr val="tx1"/>
                </a:solidFill>
              </a:rPr>
              <a:t>Yes, they </a:t>
            </a:r>
            <a:r>
              <a:rPr lang="en-VN" sz="3600" dirty="0">
                <a:solidFill>
                  <a:srgbClr val="FF0000"/>
                </a:solidFill>
              </a:rPr>
              <a:t>are</a:t>
            </a:r>
            <a:r>
              <a:rPr lang="en-VN" sz="3600" dirty="0">
                <a:solidFill>
                  <a:schemeClr val="tx1"/>
                </a:solidFill>
              </a:rPr>
              <a:t>.</a:t>
            </a:r>
            <a:endParaRPr lang="en-VN" dirty="0"/>
          </a:p>
        </p:txBody>
      </p:sp>
      <p:pic>
        <p:nvPicPr>
          <p:cNvPr id="7" name="Picture 6">
            <a:extLst>
              <a:ext uri="{FF2B5EF4-FFF2-40B4-BE49-F238E27FC236}">
                <a16:creationId xmlns:a16="http://schemas.microsoft.com/office/drawing/2014/main" id="{480D0CE2-614A-BA5B-A64F-A7FE51456BE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41464" y="1410289"/>
            <a:ext cx="1962492" cy="1728331"/>
          </a:xfrm>
          <a:prstGeom prst="rect">
            <a:avLst/>
          </a:prstGeom>
        </p:spPr>
      </p:pic>
      <p:pic>
        <p:nvPicPr>
          <p:cNvPr id="11" name="Picture 10" descr="A picture containing text, measuring stick&#10;&#10;Description automatically generated">
            <a:extLst>
              <a:ext uri="{FF2B5EF4-FFF2-40B4-BE49-F238E27FC236}">
                <a16:creationId xmlns:a16="http://schemas.microsoft.com/office/drawing/2014/main" id="{415A3EA6-5794-9BC7-227E-467EE0676D3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141464" y="1406462"/>
            <a:ext cx="2091498" cy="1728331"/>
          </a:xfrm>
          <a:prstGeom prst="rect">
            <a:avLst/>
          </a:prstGeom>
        </p:spPr>
      </p:pic>
      <p:pic>
        <p:nvPicPr>
          <p:cNvPr id="20" name="Picture 19" descr="Icon&#10;&#10;Description automatically generated">
            <a:extLst>
              <a:ext uri="{FF2B5EF4-FFF2-40B4-BE49-F238E27FC236}">
                <a16:creationId xmlns:a16="http://schemas.microsoft.com/office/drawing/2014/main" id="{07D2E994-C787-F67C-333C-1AF47347CCF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141464" y="1197389"/>
            <a:ext cx="2091498" cy="2146476"/>
          </a:xfrm>
          <a:prstGeom prst="rect">
            <a:avLst/>
          </a:prstGeom>
        </p:spPr>
      </p:pic>
      <p:pic>
        <p:nvPicPr>
          <p:cNvPr id="24" name="Picture 23" descr="Shape&#10;&#10;Description automatically generated">
            <a:extLst>
              <a:ext uri="{FF2B5EF4-FFF2-40B4-BE49-F238E27FC236}">
                <a16:creationId xmlns:a16="http://schemas.microsoft.com/office/drawing/2014/main" id="{2A8AA9EA-E644-8D56-022B-C1DB48D744A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141464" y="1002293"/>
            <a:ext cx="2129497" cy="2600443"/>
          </a:xfrm>
          <a:prstGeom prst="rect">
            <a:avLst/>
          </a:prstGeom>
        </p:spPr>
      </p:pic>
      <p:sp>
        <p:nvSpPr>
          <p:cNvPr id="27" name="TextBox 26">
            <a:extLst>
              <a:ext uri="{FF2B5EF4-FFF2-40B4-BE49-F238E27FC236}">
                <a16:creationId xmlns:a16="http://schemas.microsoft.com/office/drawing/2014/main" id="{94932306-A146-DDC9-27DF-5D0BB1327B96}"/>
              </a:ext>
            </a:extLst>
          </p:cNvPr>
          <p:cNvSpPr txBox="1"/>
          <p:nvPr/>
        </p:nvSpPr>
        <p:spPr>
          <a:xfrm>
            <a:off x="5990962" y="3808940"/>
            <a:ext cx="3106941" cy="646331"/>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VN" sz="3600" dirty="0">
                <a:solidFill>
                  <a:schemeClr val="tx1"/>
                </a:solidFill>
              </a:rPr>
              <a:t>No, they </a:t>
            </a:r>
            <a:r>
              <a:rPr lang="en-VN" sz="3600" dirty="0">
                <a:solidFill>
                  <a:srgbClr val="FF0000"/>
                </a:solidFill>
              </a:rPr>
              <a:t>aren’t</a:t>
            </a:r>
            <a:r>
              <a:rPr lang="en-VN" sz="3600" dirty="0">
                <a:solidFill>
                  <a:schemeClr val="tx1"/>
                </a:solidFill>
              </a:rPr>
              <a:t>.</a:t>
            </a:r>
            <a:endParaRPr lang="en-VN" dirty="0"/>
          </a:p>
        </p:txBody>
      </p:sp>
      <p:sp>
        <p:nvSpPr>
          <p:cNvPr id="28" name="TextBox 27">
            <a:extLst>
              <a:ext uri="{FF2B5EF4-FFF2-40B4-BE49-F238E27FC236}">
                <a16:creationId xmlns:a16="http://schemas.microsoft.com/office/drawing/2014/main" id="{957176B3-C332-3EBB-DBD5-0DF4BDA976CC}"/>
              </a:ext>
            </a:extLst>
          </p:cNvPr>
          <p:cNvSpPr txBox="1"/>
          <p:nvPr/>
        </p:nvSpPr>
        <p:spPr>
          <a:xfrm>
            <a:off x="5971032" y="4892040"/>
            <a:ext cx="184731" cy="369332"/>
          </a:xfrm>
          <a:prstGeom prst="rect">
            <a:avLst/>
          </a:prstGeom>
          <a:noFill/>
        </p:spPr>
        <p:txBody>
          <a:bodyPr wrap="none" rtlCol="0">
            <a:spAutoFit/>
          </a:bodyPr>
          <a:lstStyle/>
          <a:p>
            <a:endParaRPr lang="en-VN" dirty="0"/>
          </a:p>
        </p:txBody>
      </p:sp>
      <p:sp>
        <p:nvSpPr>
          <p:cNvPr id="30" name="TextBox 29">
            <a:extLst>
              <a:ext uri="{FF2B5EF4-FFF2-40B4-BE49-F238E27FC236}">
                <a16:creationId xmlns:a16="http://schemas.microsoft.com/office/drawing/2014/main" id="{E2B77FFC-75FE-C5B5-A6F7-9C4C3F34A51F}"/>
              </a:ext>
            </a:extLst>
          </p:cNvPr>
          <p:cNvSpPr txBox="1"/>
          <p:nvPr/>
        </p:nvSpPr>
        <p:spPr>
          <a:xfrm>
            <a:off x="5990963" y="3812066"/>
            <a:ext cx="310694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VN" sz="3600" dirty="0">
                <a:solidFill>
                  <a:schemeClr val="tx1"/>
                </a:solidFill>
              </a:rPr>
              <a:t>Yes, they </a:t>
            </a:r>
            <a:r>
              <a:rPr lang="en-VN" sz="3600" dirty="0">
                <a:solidFill>
                  <a:srgbClr val="FF0000"/>
                </a:solidFill>
              </a:rPr>
              <a:t>are</a:t>
            </a:r>
            <a:r>
              <a:rPr lang="en-VN" sz="3600" dirty="0">
                <a:solidFill>
                  <a:schemeClr val="tx1"/>
                </a:solidFill>
              </a:rPr>
              <a:t>.</a:t>
            </a:r>
            <a:endParaRPr lang="en-VN" dirty="0"/>
          </a:p>
        </p:txBody>
      </p:sp>
      <p:sp>
        <p:nvSpPr>
          <p:cNvPr id="31" name="TextBox 30">
            <a:extLst>
              <a:ext uri="{FF2B5EF4-FFF2-40B4-BE49-F238E27FC236}">
                <a16:creationId xmlns:a16="http://schemas.microsoft.com/office/drawing/2014/main" id="{921A0B23-3D3A-32E7-05FC-25EFCE5E893B}"/>
              </a:ext>
            </a:extLst>
          </p:cNvPr>
          <p:cNvSpPr txBox="1"/>
          <p:nvPr/>
        </p:nvSpPr>
        <p:spPr>
          <a:xfrm>
            <a:off x="5990961" y="3808267"/>
            <a:ext cx="3106941" cy="646331"/>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VN" sz="3600" dirty="0">
                <a:solidFill>
                  <a:schemeClr val="tx1"/>
                </a:solidFill>
              </a:rPr>
              <a:t>No, they </a:t>
            </a:r>
            <a:r>
              <a:rPr lang="en-VN" sz="3600" dirty="0">
                <a:solidFill>
                  <a:srgbClr val="FF0000"/>
                </a:solidFill>
              </a:rPr>
              <a:t>aren’t</a:t>
            </a:r>
            <a:r>
              <a:rPr lang="en-VN" sz="3600" dirty="0">
                <a:solidFill>
                  <a:schemeClr val="tx1"/>
                </a:solidFill>
              </a:rPr>
              <a:t>.</a:t>
            </a:r>
            <a:endParaRPr lang="en-VN" dirty="0"/>
          </a:p>
        </p:txBody>
      </p:sp>
    </p:spTree>
    <p:extLst>
      <p:ext uri="{BB962C8B-B14F-4D97-AF65-F5344CB8AC3E}">
        <p14:creationId xmlns:p14="http://schemas.microsoft.com/office/powerpoint/2010/main" val="4077473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668400" cy="6858000"/>
          </a:xfrm>
          <a:prstGeom prst="rect">
            <a:avLst/>
          </a:prstGeom>
        </p:spPr>
      </p:pic>
      <p:sp>
        <p:nvSpPr>
          <p:cNvPr id="3" name="TextBox 2"/>
          <p:cNvSpPr txBox="1"/>
          <p:nvPr/>
        </p:nvSpPr>
        <p:spPr>
          <a:xfrm>
            <a:off x="1782147" y="2687221"/>
            <a:ext cx="3750905" cy="923330"/>
          </a:xfrm>
          <a:prstGeom prst="rect">
            <a:avLst/>
          </a:prstGeom>
          <a:noFill/>
        </p:spPr>
        <p:txBody>
          <a:bodyPr wrap="square" rtlCol="0">
            <a:spAutoFit/>
          </a:bodyPr>
          <a:lstStyle/>
          <a:p>
            <a:pPr algn="ctr"/>
            <a:r>
              <a:rPr lang="en-US" sz="5400" dirty="0">
                <a:solidFill>
                  <a:schemeClr val="bg1"/>
                </a:solidFill>
              </a:rPr>
              <a:t>Production</a:t>
            </a:r>
            <a:endParaRPr lang="en-US" sz="2400" dirty="0">
              <a:solidFill>
                <a:schemeClr val="bg1"/>
              </a:solidFill>
            </a:endParaRPr>
          </a:p>
        </p:txBody>
      </p:sp>
    </p:spTree>
    <p:extLst>
      <p:ext uri="{BB962C8B-B14F-4D97-AF65-F5344CB8AC3E}">
        <p14:creationId xmlns:p14="http://schemas.microsoft.com/office/powerpoint/2010/main" val="10542472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6838</TotalTime>
  <Words>352</Words>
  <Application>Microsoft Office PowerPoint</Application>
  <PresentationFormat>Widescreen</PresentationFormat>
  <Paragraphs>70</Paragraphs>
  <Slides>17</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hoacuong197905@gmail.com</cp:lastModifiedBy>
  <cp:revision>144</cp:revision>
  <dcterms:created xsi:type="dcterms:W3CDTF">2020-12-08T03:17:05Z</dcterms:created>
  <dcterms:modified xsi:type="dcterms:W3CDTF">2022-11-02T17:16:25Z</dcterms:modified>
</cp:coreProperties>
</file>