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79" r:id="rId3"/>
  </p:sldMasterIdLst>
  <p:notesMasterIdLst>
    <p:notesMasterId r:id="rId16"/>
  </p:notesMasterIdLst>
  <p:sldIdLst>
    <p:sldId id="517" r:id="rId4"/>
    <p:sldId id="474" r:id="rId5"/>
    <p:sldId id="523" r:id="rId6"/>
    <p:sldId id="532" r:id="rId7"/>
    <p:sldId id="525" r:id="rId8"/>
    <p:sldId id="529" r:id="rId9"/>
    <p:sldId id="530" r:id="rId10"/>
    <p:sldId id="534" r:id="rId11"/>
    <p:sldId id="535" r:id="rId12"/>
    <p:sldId id="537" r:id="rId13"/>
    <p:sldId id="536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8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374200" y="1773000"/>
            <a:ext cx="74436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96000" y="4956967"/>
            <a:ext cx="60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06118" y="907774"/>
            <a:ext cx="1224895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84917" y="2882605"/>
            <a:ext cx="1623311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199638" y="569431"/>
            <a:ext cx="2202244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68549" y="4956980"/>
            <a:ext cx="1354408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3388" y="4865247"/>
            <a:ext cx="143094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043124" y="1685861"/>
            <a:ext cx="3367777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096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381087" y="270520"/>
            <a:ext cx="1831193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11040696" y="5276980"/>
            <a:ext cx="944459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75934" y="5946073"/>
            <a:ext cx="717137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11267377" y="380868"/>
            <a:ext cx="717135" cy="364061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877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1166933" y="2404267"/>
            <a:ext cx="41888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166933" y="3168067"/>
            <a:ext cx="42592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10553803" y="5089036"/>
            <a:ext cx="1366188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3304456" y="5092124"/>
            <a:ext cx="2085305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756643" y="-157657"/>
            <a:ext cx="3367777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313025" y="5214949"/>
            <a:ext cx="932740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10281791" y="195203"/>
            <a:ext cx="2767303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65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2372200" y="1390433"/>
            <a:ext cx="74476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249464" y="3053047"/>
            <a:ext cx="2716935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7360838" y="208364"/>
            <a:ext cx="2202244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83157" y="163265"/>
            <a:ext cx="146796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9632090" y="2894827"/>
            <a:ext cx="3367777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544957" y="378855"/>
            <a:ext cx="220220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2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671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2119733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11328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478133" y="2659668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1055933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8157067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7734867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4868400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4446200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4868400" y="2668935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4446200" y="3010967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478133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1055933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8157067" y="4947009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933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7734867" y="5382233"/>
            <a:ext cx="32996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5510000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8798667" y="4035484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2119733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5510000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8798667" y="1842509"/>
            <a:ext cx="1172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362855" y="1551017"/>
            <a:ext cx="1367964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9609021" y="205197"/>
            <a:ext cx="2202244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6999109" y="141289"/>
            <a:ext cx="194147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106688" y="6028108"/>
            <a:ext cx="852331" cy="509352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11077881" y="5593040"/>
            <a:ext cx="888153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65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503975" y="2558033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667592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8172425" y="2558017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8172441" y="3037733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50397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667575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8172425" y="4401500"/>
            <a:ext cx="25156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8172424" y="4882767"/>
            <a:ext cx="2352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10847627" y="5456936"/>
            <a:ext cx="1424348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60364" y="5626183"/>
            <a:ext cx="1065851" cy="939624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8874603" y="-240769"/>
            <a:ext cx="2829184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485665" y="2382291"/>
            <a:ext cx="1703989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5850705" y="-249093"/>
            <a:ext cx="2120540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635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588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96262" y="1235567"/>
            <a:ext cx="1367964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1321327" y="6139941"/>
            <a:ext cx="852331" cy="509352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83546" y="5593040"/>
            <a:ext cx="888153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10426901" y="-295959"/>
            <a:ext cx="2120540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761753" y="-227152"/>
            <a:ext cx="1065720" cy="1386513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182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10043142" y="4855413"/>
            <a:ext cx="1179572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10300589" y="1443976"/>
            <a:ext cx="2716935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864676" y="-915657"/>
            <a:ext cx="3367777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72557" y="1412122"/>
            <a:ext cx="220220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166943" y="4627399"/>
            <a:ext cx="1360515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5700" y="6431401"/>
            <a:ext cx="2138592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2008236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8005239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10043135" y="6431401"/>
            <a:ext cx="2262260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4194215" y="6458275"/>
            <a:ext cx="2138603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6226152" y="6515214"/>
            <a:ext cx="1876864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3157673" y="6614303"/>
            <a:ext cx="1421248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04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9265" y="5456936"/>
            <a:ext cx="1424348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1187221" y="5626183"/>
            <a:ext cx="1065851" cy="939624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88921" y="-240769"/>
            <a:ext cx="2829184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974386" y="2382291"/>
            <a:ext cx="1703989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932665" y="-249093"/>
            <a:ext cx="2120540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780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A9526D-58DA-426D-B746-0CCBA31A29C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607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18" Type="http://schemas.openxmlformats.org/officeDocument/2006/relationships/image" Target="../media/image17.gif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2.wmf"/><Relationship Id="rId17" Type="http://schemas.openxmlformats.org/officeDocument/2006/relationships/image" Target="../media/image16.png"/><Relationship Id="rId2" Type="http://schemas.microsoft.com/office/2007/relationships/media" Target="../media/media2.mp3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4.png"/><Relationship Id="rId10" Type="http://schemas.openxmlformats.org/officeDocument/2006/relationships/audio" Target="../media/audio5.wav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18" Type="http://schemas.openxmlformats.org/officeDocument/2006/relationships/image" Target="../media/image17.gif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2.wmf"/><Relationship Id="rId17" Type="http://schemas.openxmlformats.org/officeDocument/2006/relationships/image" Target="../media/image16.png"/><Relationship Id="rId2" Type="http://schemas.microsoft.com/office/2007/relationships/media" Target="../media/media2.mp3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4.png"/><Relationship Id="rId10" Type="http://schemas.openxmlformats.org/officeDocument/2006/relationships/audio" Target="../media/audio5.wav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6.png"/><Relationship Id="rId18" Type="http://schemas.openxmlformats.org/officeDocument/2006/relationships/image" Target="../media/image14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2.wmf"/><Relationship Id="rId17" Type="http://schemas.openxmlformats.org/officeDocument/2006/relationships/image" Target="../media/image13.png"/><Relationship Id="rId2" Type="http://schemas.microsoft.com/office/2007/relationships/media" Target="../media/media2.mp3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8.png"/><Relationship Id="rId10" Type="http://schemas.openxmlformats.org/officeDocument/2006/relationships/audio" Target="../media/audio5.wav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audio" Target="../media/audio4.wav"/><Relationship Id="rId1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5118"/>
            <a:ext cx="12192000" cy="7463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8056" y="2719338"/>
            <a:ext cx="7455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883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CHÀO MỪNG CÁC EM ĐẾN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 </a:t>
            </a:r>
            <a:r>
              <a:rPr kumimoji="0" lang="en-US" sz="7200" b="1" i="0" u="none" strike="noStrike" kern="1200" cap="none" spc="0" normalizeH="0" baseline="0" noProof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 </a:t>
            </a:r>
            <a:r>
              <a:rPr lang="en-US" sz="7200" b="1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TIẾNG VIỆT</a:t>
            </a:r>
            <a:endParaRPr kumimoji="0" lang="en-US" sz="72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D17D92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43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AAA98-5F47-4898-C1E9-7A920123CD8E}"/>
              </a:ext>
            </a:extLst>
          </p:cNvPr>
          <p:cNvSpPr txBox="1"/>
          <p:nvPr/>
        </p:nvSpPr>
        <p:spPr>
          <a:xfrm>
            <a:off x="348008" y="47772"/>
            <a:ext cx="1507145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</a:t>
            </a:r>
            <a:r>
              <a:rPr lang="vi-V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trong tranh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bài tập 1.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42E78-8848-43FE-6123-5D6EF528CF1C}"/>
              </a:ext>
            </a:extLst>
          </p:cNvPr>
          <p:cNvSpPr/>
          <p:nvPr/>
        </p:nvSpPr>
        <p:spPr>
          <a:xfrm>
            <a:off x="502471" y="1438358"/>
            <a:ext cx="7772226" cy="73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3200" dirty="0">
                <a:latin typeface="UTM Avo" panose="02040603050506020204" pitchFamily="18" charset="0"/>
              </a:rPr>
              <a:t>chổi – quét nhà</a:t>
            </a:r>
            <a:endParaRPr lang="vi-VN" sz="3200" dirty="0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C2AC92EC-0CA6-512C-7A48-0CCF82A49E1A}"/>
              </a:ext>
            </a:extLst>
          </p:cNvPr>
          <p:cNvGraphicFramePr>
            <a:graphicFrameLocks noGrp="1"/>
          </p:cNvGraphicFramePr>
          <p:nvPr/>
        </p:nvGraphicFramePr>
        <p:xfrm>
          <a:off x="707056" y="2509597"/>
          <a:ext cx="5202332" cy="3665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6685">
                  <a:extLst>
                    <a:ext uri="{9D8B030D-6E8A-4147-A177-3AD203B41FA5}">
                      <a16:colId xmlns:a16="http://schemas.microsoft.com/office/drawing/2014/main" val="1069365709"/>
                    </a:ext>
                  </a:extLst>
                </a:gridCol>
                <a:gridCol w="3215647">
                  <a:extLst>
                    <a:ext uri="{9D8B030D-6E8A-4147-A177-3AD203B41FA5}">
                      <a16:colId xmlns:a16="http://schemas.microsoft.com/office/drawing/2014/main" val="2083111773"/>
                    </a:ext>
                  </a:extLst>
                </a:gridCol>
              </a:tblGrid>
              <a:tr h="52367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05940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Xem phim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340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 trần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 mát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521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Giường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Nằm, nghỉ, ngủ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113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Gối đầu, ngủ, nghỉ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602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Mắc áo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Treo quần áo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6249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 cơm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944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63BCD68-E9A4-FF68-6120-41FAAF4402F1}"/>
              </a:ext>
            </a:extLst>
          </p:cNvPr>
          <p:cNvGraphicFramePr>
            <a:graphicFrameLocks noGrp="1"/>
          </p:cNvGraphicFramePr>
          <p:nvPr/>
        </p:nvGraphicFramePr>
        <p:xfrm>
          <a:off x="6521062" y="2509597"/>
          <a:ext cx="5202331" cy="3665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097">
                  <a:extLst>
                    <a:ext uri="{9D8B030D-6E8A-4147-A177-3AD203B41FA5}">
                      <a16:colId xmlns:a16="http://schemas.microsoft.com/office/drawing/2014/main" val="1069365709"/>
                    </a:ext>
                  </a:extLst>
                </a:gridCol>
                <a:gridCol w="3142234">
                  <a:extLst>
                    <a:ext uri="{9D8B030D-6E8A-4147-A177-3AD203B41FA5}">
                      <a16:colId xmlns:a16="http://schemas.microsoft.com/office/drawing/2014/main" val="2083111773"/>
                    </a:ext>
                  </a:extLst>
                </a:gridCol>
              </a:tblGrid>
              <a:tr h="52367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05940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Nồi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Nấu đồ ăn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340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 nước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521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Ngồi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113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 trà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602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 điện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 mát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6249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Đĩa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đựng thức ăn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57419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CFF808-EEF4-DCD3-4EC7-2D55058BB58E}"/>
              </a:ext>
            </a:extLst>
          </p:cNvPr>
          <p:cNvCxnSpPr>
            <a:cxnSpLocks/>
          </p:cNvCxnSpPr>
          <p:nvPr/>
        </p:nvCxnSpPr>
        <p:spPr>
          <a:xfrm>
            <a:off x="893668" y="696681"/>
            <a:ext cx="5202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3A4485-09BA-15E5-910E-3F8ED21EE829}"/>
              </a:ext>
            </a:extLst>
          </p:cNvPr>
          <p:cNvCxnSpPr>
            <a:cxnSpLocks/>
          </p:cNvCxnSpPr>
          <p:nvPr/>
        </p:nvCxnSpPr>
        <p:spPr>
          <a:xfrm>
            <a:off x="7427167" y="696681"/>
            <a:ext cx="1695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207DD-6690-2308-3C4F-5281358A4973}"/>
              </a:ext>
            </a:extLst>
          </p:cNvPr>
          <p:cNvSpPr txBox="1"/>
          <p:nvPr/>
        </p:nvSpPr>
        <p:spPr>
          <a:xfrm>
            <a:off x="534620" y="705602"/>
            <a:ext cx="10718098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 một câu nói về việc em làm ở nhà.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E6BC8-D21E-E06C-8910-D26CBB3F7A4A}"/>
              </a:ext>
            </a:extLst>
          </p:cNvPr>
          <p:cNvSpPr/>
          <p:nvPr/>
        </p:nvSpPr>
        <p:spPr>
          <a:xfrm>
            <a:off x="758555" y="1371057"/>
            <a:ext cx="5487411" cy="817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3600" dirty="0">
                <a:latin typeface="UTM Avo" panose="02040603050506020204" pitchFamily="18" charset="0"/>
              </a:rPr>
              <a:t>Em quét nhà.</a:t>
            </a:r>
            <a:endParaRPr lang="vi-VN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EDD06E-FFA9-2BE1-AEC1-00A35D1F9577}"/>
              </a:ext>
            </a:extLst>
          </p:cNvPr>
          <p:cNvCxnSpPr>
            <a:cxnSpLocks/>
          </p:cNvCxnSpPr>
          <p:nvPr/>
        </p:nvCxnSpPr>
        <p:spPr>
          <a:xfrm>
            <a:off x="1126933" y="1170967"/>
            <a:ext cx="2948678" cy="15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251A40-1BD7-E9D8-0213-BE73E259BEBE}"/>
              </a:ext>
            </a:extLst>
          </p:cNvPr>
          <p:cNvCxnSpPr>
            <a:cxnSpLocks/>
          </p:cNvCxnSpPr>
          <p:nvPr/>
        </p:nvCxnSpPr>
        <p:spPr>
          <a:xfrm>
            <a:off x="5636729" y="1186375"/>
            <a:ext cx="2566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9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94809"/>
            <a:ext cx="6858000" cy="12192000"/>
          </a:xfrm>
          <a:prstGeom prst="rect">
            <a:avLst/>
          </a:prstGeom>
        </p:spPr>
      </p:pic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3387" y="4086225"/>
            <a:ext cx="1874705" cy="3170704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-31130" y="-83427"/>
            <a:ext cx="12194509" cy="69692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3" name="20"/>
          <p:cNvSpPr/>
          <p:nvPr/>
        </p:nvSpPr>
        <p:spPr>
          <a:xfrm>
            <a:off x="3244620" y="1079839"/>
            <a:ext cx="5332043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8836" y="3329741"/>
            <a:ext cx="938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 </a:t>
            </a:r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nay, em đã học những nội dung gì?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0" y="2787786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7000">
              <a:srgbClr val="FFFF00"/>
            </a:gs>
            <a:gs pos="53000">
              <a:srgbClr val="4F81BD">
                <a:shade val="93000"/>
                <a:satMod val="13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0" y="3276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36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2608927"/>
            <a:ext cx="79928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12748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7000">
              <a:srgbClr val="FFFF00"/>
            </a:gs>
            <a:gs pos="53000">
              <a:srgbClr val="4F81BD">
                <a:shade val="93000"/>
                <a:satMod val="13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884" y="333044"/>
            <a:ext cx="2723147" cy="7578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LUẬT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6589" y="1684418"/>
            <a:ext cx="10495661" cy="37366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/>
              <a:t>	Con </a:t>
            </a:r>
            <a:r>
              <a:rPr lang="en-US" sz="4000" dirty="0" err="1"/>
              <a:t>đoán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đồ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gợi</a:t>
            </a:r>
            <a:r>
              <a:rPr lang="en-US" sz="4000" dirty="0"/>
              <a:t> ý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nêu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 </a:t>
            </a:r>
            <a:r>
              <a:rPr lang="en-US" sz="4000" dirty="0" err="1"/>
              <a:t>thời</a:t>
            </a:r>
            <a:r>
              <a:rPr lang="en-US" sz="4000" dirty="0"/>
              <a:t> </a:t>
            </a:r>
            <a:r>
              <a:rPr lang="en-US" sz="4000" dirty="0" err="1"/>
              <a:t>gian</a:t>
            </a:r>
            <a:r>
              <a:rPr lang="en-US" sz="4000" dirty="0"/>
              <a:t> </a:t>
            </a:r>
            <a:r>
              <a:rPr lang="en-US" sz="4000" dirty="0" err="1"/>
              <a:t>suy</a:t>
            </a:r>
            <a:r>
              <a:rPr lang="en-US" sz="4000" dirty="0"/>
              <a:t> </a:t>
            </a:r>
            <a:r>
              <a:rPr lang="en-US" sz="4000" dirty="0" err="1"/>
              <a:t>nghĩ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/>
              <a:t>5</a:t>
            </a:r>
            <a:r>
              <a:rPr lang="en-US" sz="4000" dirty="0" smtClean="0"/>
              <a:t> </a:t>
            </a:r>
            <a:r>
              <a:rPr lang="en-US" sz="4000" dirty="0" err="1"/>
              <a:t>giây</a:t>
            </a:r>
            <a:r>
              <a:rPr lang="en-US" sz="4000" dirty="0"/>
              <a:t>.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1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, con </a:t>
            </a:r>
            <a:r>
              <a:rPr lang="en-US" sz="4000" dirty="0" err="1"/>
              <a:t>sẽ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1 </a:t>
            </a:r>
            <a:r>
              <a:rPr lang="en-US" sz="4000" dirty="0" err="1"/>
              <a:t>bông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điểm</a:t>
            </a:r>
            <a:r>
              <a:rPr lang="en-US" sz="4000" dirty="0"/>
              <a:t> 10 </a:t>
            </a:r>
            <a:r>
              <a:rPr lang="en-US" sz="4000" dirty="0" err="1"/>
              <a:t>đấy</a:t>
            </a:r>
            <a:r>
              <a:rPr lang="en-US" sz="4000" dirty="0"/>
              <a:t>.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chúc</a:t>
            </a:r>
            <a:r>
              <a:rPr lang="en-US" sz="4000" dirty="0"/>
              <a:t> con </a:t>
            </a:r>
            <a:r>
              <a:rPr lang="en-US" sz="4000" dirty="0" err="1"/>
              <a:t>trả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đúng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đạt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nhiều</a:t>
            </a:r>
            <a:r>
              <a:rPr lang="en-US" sz="4000" dirty="0"/>
              <a:t> </a:t>
            </a:r>
            <a:r>
              <a:rPr lang="en-US" sz="4000" dirty="0" err="1"/>
              <a:t>bông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điểm</a:t>
            </a:r>
            <a:r>
              <a:rPr lang="en-US" sz="4000" dirty="0"/>
              <a:t> </a:t>
            </a:r>
            <a:r>
              <a:rPr lang="en-US" sz="4000" dirty="0" err="1"/>
              <a:t>mười</a:t>
            </a:r>
            <a:r>
              <a:rPr lang="en-US" sz="4000" dirty="0"/>
              <a:t> </a:t>
            </a:r>
            <a:r>
              <a:rPr lang="en-US" sz="4000" dirty="0" err="1"/>
              <a:t>nhé</a:t>
            </a:r>
            <a:r>
              <a:rPr lang="en-U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85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4000">
              <a:srgbClr val="FFFF00"/>
            </a:gs>
            <a:gs pos="72000">
              <a:schemeClr val="tx2">
                <a:lumMod val="20000"/>
                <a:lumOff val="80000"/>
              </a:schemeClr>
            </a:gs>
            <a:gs pos="44000">
              <a:srgbClr val="4F81BD">
                <a:shade val="93000"/>
                <a:satMod val="13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lgerian" pitchFamily="82" charset="0"/>
              </a:rPr>
              <a:t>CÂU </a:t>
            </a:r>
            <a:r>
              <a:rPr lang="en-US" sz="5400">
                <a:solidFill>
                  <a:srgbClr val="FF0000"/>
                </a:solidFill>
                <a:latin typeface="Algerian" pitchFamily="82" charset="0"/>
              </a:rPr>
              <a:t>HỎI 1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0" y="5188803"/>
            <a:ext cx="2624088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UVN Ai Cap" panose="02040603050506020204" pitchFamily="18" charset="0"/>
              </a:rPr>
              <a:t>Giường</a:t>
            </a:r>
            <a:endParaRPr lang="en-US" sz="4800" dirty="0">
              <a:solidFill>
                <a:schemeClr val="bg1"/>
              </a:solidFill>
              <a:latin typeface="UVN Ai Cap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44504" y="1490362"/>
            <a:ext cx="735026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/>
              <a:t>Có chân mà chẳng biết đi</a:t>
            </a:r>
            <a:r>
              <a:rPr lang="vi-VN" sz="6600"/>
              <a:t/>
            </a:r>
            <a:br>
              <a:rPr lang="vi-VN" sz="6600"/>
            </a:br>
            <a:r>
              <a:rPr lang="vi-VN" sz="2800"/>
              <a:t>Quanh năm suốt tháng đứng ì một nơi</a:t>
            </a:r>
            <a:r>
              <a:rPr lang="vi-VN" sz="6600"/>
              <a:t/>
            </a:r>
            <a:br>
              <a:rPr lang="vi-VN" sz="6600"/>
            </a:br>
            <a:r>
              <a:rPr lang="vi-VN" sz="2800"/>
              <a:t>Bạn bè chăn, chiếu, gối thôi</a:t>
            </a:r>
            <a:r>
              <a:rPr lang="vi-VN" sz="6600"/>
              <a:t/>
            </a:r>
            <a:br>
              <a:rPr lang="vi-VN" sz="6600"/>
            </a:br>
            <a:r>
              <a:rPr lang="vi-VN" sz="2800"/>
              <a:t>Cho người nằm ngủ thảnh thơi đêm ngày.</a:t>
            </a:r>
            <a:r>
              <a:rPr lang="vi-VN" sz="6600"/>
              <a:t/>
            </a:r>
            <a:br>
              <a:rPr lang="vi-VN" sz="6600"/>
            </a:br>
            <a:r>
              <a:rPr lang="vi-VN" sz="2800"/>
              <a:t>Là cái gì ?</a:t>
            </a:r>
            <a:endParaRPr lang="en-US" sz="6600" i="1" dirty="0">
              <a:solidFill>
                <a:schemeClr val="bg1"/>
              </a:solidFill>
              <a:latin typeface="UVN Ai Cap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FF0000"/>
                </a:solidFill>
                <a:latin typeface="UVN Ai Cap" panose="02040603050506020204" pitchFamily="18" charset="0"/>
              </a:rPr>
              <a:t>Đáp</a:t>
            </a:r>
            <a:r>
              <a:rPr lang="en-US" sz="5400" i="1" u="sng" dirty="0">
                <a:solidFill>
                  <a:srgbClr val="FF0000"/>
                </a:solidFill>
                <a:latin typeface="UVN Ai Cap" panose="02040603050506020204" pitchFamily="18" charset="0"/>
              </a:rPr>
              <a:t> </a:t>
            </a:r>
            <a:r>
              <a:rPr lang="en-US" sz="5400" i="1" u="sng" dirty="0" err="1">
                <a:solidFill>
                  <a:srgbClr val="FF0000"/>
                </a:solidFill>
                <a:latin typeface="UVN Ai Cap" panose="02040603050506020204" pitchFamily="18" charset="0"/>
              </a:rPr>
              <a:t>án</a:t>
            </a:r>
            <a:r>
              <a:rPr lang="en-US" sz="5400" i="1" u="sng" dirty="0">
                <a:solidFill>
                  <a:srgbClr val="FF0000"/>
                </a:solidFill>
                <a:latin typeface="UVN Ai Cap" panose="02040603050506020204" pitchFamily="18" charset="0"/>
              </a:rPr>
              <a:t>: 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46067" y="4125356"/>
            <a:ext cx="3420980" cy="2732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804DA-5C08-3EAF-F194-4C51D45FD8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94149" y="4496100"/>
            <a:ext cx="3355975" cy="1743075"/>
          </a:xfrm>
          <a:prstGeom prst="rect">
            <a:avLst/>
          </a:prstGeom>
        </p:spPr>
      </p:pic>
      <p:pic>
        <p:nvPicPr>
          <p:cNvPr id="7" name="Picture 4" descr="het gio">
            <a:extLst>
              <a:ext uri="{FF2B5EF4-FFF2-40B4-BE49-F238E27FC236}">
                <a16:creationId xmlns:a16="http://schemas.microsoft.com/office/drawing/2014/main" id="{D75238EA-DE9E-EB7A-D3C9-B19EEBFFD6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an30">
            <a:extLst>
              <a:ext uri="{FF2B5EF4-FFF2-40B4-BE49-F238E27FC236}">
                <a16:creationId xmlns:a16="http://schemas.microsoft.com/office/drawing/2014/main" id="{746725A1-FF8D-0A0F-7DB3-CE8075888C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Hình chữ nhật 85">
            <a:extLst>
              <a:ext uri="{FF2B5EF4-FFF2-40B4-BE49-F238E27FC236}">
                <a16:creationId xmlns:a16="http://schemas.microsoft.com/office/drawing/2014/main" id="{ABB7510A-8BB7-5570-6B9E-8700E05D33EC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Hình chữ nhật 84">
            <a:extLst>
              <a:ext uri="{FF2B5EF4-FFF2-40B4-BE49-F238E27FC236}">
                <a16:creationId xmlns:a16="http://schemas.microsoft.com/office/drawing/2014/main" id="{E0A688C4-D7D3-610C-B725-60CB27BF61BB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Hình chữ nhật 83">
            <a:extLst>
              <a:ext uri="{FF2B5EF4-FFF2-40B4-BE49-F238E27FC236}">
                <a16:creationId xmlns:a16="http://schemas.microsoft.com/office/drawing/2014/main" id="{894CD0A1-EFC7-A135-F62D-060EF8D76D7C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Hình chữ nhật 57">
            <a:extLst>
              <a:ext uri="{FF2B5EF4-FFF2-40B4-BE49-F238E27FC236}">
                <a16:creationId xmlns:a16="http://schemas.microsoft.com/office/drawing/2014/main" id="{A1386624-F1C3-4B65-11C1-2AB2F2F89966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" name="Hình chữ nhật 86">
            <a:extLst>
              <a:ext uri="{FF2B5EF4-FFF2-40B4-BE49-F238E27FC236}">
                <a16:creationId xmlns:a16="http://schemas.microsoft.com/office/drawing/2014/main" id="{DC734FF4-8748-EDB6-370D-F7F031D97BC8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Hình Bầu dục 45">
            <a:extLst>
              <a:ext uri="{FF2B5EF4-FFF2-40B4-BE49-F238E27FC236}">
                <a16:creationId xmlns:a16="http://schemas.microsoft.com/office/drawing/2014/main" id="{641DD501-89FF-8A91-1E2B-0FB748B29E29}"/>
              </a:ext>
            </a:extLst>
          </p:cNvPr>
          <p:cNvSpPr/>
          <p:nvPr/>
        </p:nvSpPr>
        <p:spPr>
          <a:xfrm>
            <a:off x="10705029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419385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7000">
              <a:srgbClr val="FFFF00"/>
            </a:gs>
            <a:gs pos="57000">
              <a:schemeClr val="accent1">
                <a:lumMod val="20000"/>
                <a:lumOff val="80000"/>
              </a:schemeClr>
            </a:gs>
            <a:gs pos="76500">
              <a:srgbClr val="9E3E64"/>
            </a:gs>
            <a:gs pos="35000">
              <a:srgbClr val="4F81BD">
                <a:shade val="93000"/>
                <a:satMod val="13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lgerian" pitchFamily="82" charset="0"/>
              </a:rPr>
              <a:t>CÂU </a:t>
            </a:r>
            <a:r>
              <a:rPr lang="en-US" sz="5400">
                <a:solidFill>
                  <a:srgbClr val="FF0000"/>
                </a:solidFill>
                <a:latin typeface="Algerian" pitchFamily="82" charset="0"/>
              </a:rPr>
              <a:t>HỎI 2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0" y="5188803"/>
            <a:ext cx="2592004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UVN Ai Cap" panose="02040603050506020204" pitchFamily="18" charset="0"/>
              </a:rPr>
              <a:t>chổi</a:t>
            </a:r>
            <a:endParaRPr lang="en-US" sz="4800" dirty="0">
              <a:solidFill>
                <a:schemeClr val="bg1"/>
              </a:solidFill>
              <a:latin typeface="UVN Ai Cap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1002" y="1883245"/>
            <a:ext cx="81761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Mình vàng lại thắt đai vàng. </a:t>
            </a:r>
          </a:p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Một mình dọn dẹp sửa sang cửa nhà. </a:t>
            </a:r>
          </a:p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Là cái gì?</a:t>
            </a:r>
            <a:endParaRPr lang="en-US" sz="8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FF0000"/>
                </a:solidFill>
                <a:latin typeface="UVN Ai Cap" panose="02040603050506020204" pitchFamily="18" charset="0"/>
              </a:rPr>
              <a:t>Đáp</a:t>
            </a:r>
            <a:r>
              <a:rPr lang="en-US" sz="5400" i="1" u="sng" dirty="0">
                <a:solidFill>
                  <a:srgbClr val="FF0000"/>
                </a:solidFill>
                <a:latin typeface="UVN Ai Cap" panose="02040603050506020204" pitchFamily="18" charset="0"/>
              </a:rPr>
              <a:t> </a:t>
            </a:r>
            <a:r>
              <a:rPr lang="en-US" sz="5400" i="1" u="sng" dirty="0" err="1">
                <a:solidFill>
                  <a:srgbClr val="FF0000"/>
                </a:solidFill>
                <a:latin typeface="UVN Ai Cap" panose="02040603050506020204" pitchFamily="18" charset="0"/>
              </a:rPr>
              <a:t>án</a:t>
            </a:r>
            <a:r>
              <a:rPr lang="en-US" sz="5400" i="1" u="sng" dirty="0">
                <a:solidFill>
                  <a:srgbClr val="FF0000"/>
                </a:solidFill>
                <a:latin typeface="UVN Ai Cap" panose="02040603050506020204" pitchFamily="18" charset="0"/>
              </a:rPr>
              <a:t>: 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46067" y="4125356"/>
            <a:ext cx="3420980" cy="2732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236E7-2A92-D29B-62FA-5BA0F67488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3861414" y="4228112"/>
            <a:ext cx="3398627" cy="2364658"/>
          </a:xfrm>
          <a:prstGeom prst="rect">
            <a:avLst/>
          </a:prstGeom>
        </p:spPr>
      </p:pic>
      <p:pic>
        <p:nvPicPr>
          <p:cNvPr id="7" name="Picture 4" descr="het gio">
            <a:extLst>
              <a:ext uri="{FF2B5EF4-FFF2-40B4-BE49-F238E27FC236}">
                <a16:creationId xmlns:a16="http://schemas.microsoft.com/office/drawing/2014/main" id="{0CB88549-B0EC-AA3A-E737-5C44B2ACBA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an30">
            <a:extLst>
              <a:ext uri="{FF2B5EF4-FFF2-40B4-BE49-F238E27FC236}">
                <a16:creationId xmlns:a16="http://schemas.microsoft.com/office/drawing/2014/main" id="{2EB3207B-A9DF-4831-4593-7877CDB1BB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ình chữ nhật 85">
            <a:extLst>
              <a:ext uri="{FF2B5EF4-FFF2-40B4-BE49-F238E27FC236}">
                <a16:creationId xmlns:a16="http://schemas.microsoft.com/office/drawing/2014/main" id="{86E58A27-3564-5390-E655-3931732F3845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Hình chữ nhật 84">
            <a:extLst>
              <a:ext uri="{FF2B5EF4-FFF2-40B4-BE49-F238E27FC236}">
                <a16:creationId xmlns:a16="http://schemas.microsoft.com/office/drawing/2014/main" id="{EAD6A046-6DB9-53BC-C8DA-7A3828995A97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Hình chữ nhật 83">
            <a:extLst>
              <a:ext uri="{FF2B5EF4-FFF2-40B4-BE49-F238E27FC236}">
                <a16:creationId xmlns:a16="http://schemas.microsoft.com/office/drawing/2014/main" id="{44CC5166-FFDA-EFA0-A3A6-C63A53B1299E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Hình chữ nhật 57">
            <a:extLst>
              <a:ext uri="{FF2B5EF4-FFF2-40B4-BE49-F238E27FC236}">
                <a16:creationId xmlns:a16="http://schemas.microsoft.com/office/drawing/2014/main" id="{1A6461FB-A0A7-7C6F-D2AF-BE06F335BBF1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Hình chữ nhật 86">
            <a:extLst>
              <a:ext uri="{FF2B5EF4-FFF2-40B4-BE49-F238E27FC236}">
                <a16:creationId xmlns:a16="http://schemas.microsoft.com/office/drawing/2014/main" id="{3DE8E6BC-2247-032C-F1A1-2E9314B6663E}"/>
              </a:ext>
            </a:extLst>
          </p:cNvPr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Hình Bầu dục 45">
            <a:extLst>
              <a:ext uri="{FF2B5EF4-FFF2-40B4-BE49-F238E27FC236}">
                <a16:creationId xmlns:a16="http://schemas.microsoft.com/office/drawing/2014/main" id="{5EA91E46-DA68-9F36-C514-AFD34B8AE5AD}"/>
              </a:ext>
            </a:extLst>
          </p:cNvPr>
          <p:cNvSpPr/>
          <p:nvPr/>
        </p:nvSpPr>
        <p:spPr>
          <a:xfrm>
            <a:off x="10705029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64260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5000">
              <a:srgbClr val="FFFF00"/>
            </a:gs>
            <a:gs pos="68000">
              <a:srgbClr val="4F81BD">
                <a:shade val="93000"/>
                <a:satMod val="130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lgerian" pitchFamily="82" charset="0"/>
              </a:rPr>
              <a:t>CÂU </a:t>
            </a:r>
            <a:r>
              <a:rPr lang="en-US" sz="5400">
                <a:solidFill>
                  <a:srgbClr val="FF0000"/>
                </a:solidFill>
                <a:latin typeface="Algerian" pitchFamily="82" charset="0"/>
              </a:rPr>
              <a:t>HỎI 3</a:t>
            </a:r>
            <a:endParaRPr lang="en-US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60" y="5188803"/>
            <a:ext cx="3025140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UVN Ai Cap" panose="02040603050506020204" pitchFamily="18" charset="0"/>
              </a:rPr>
              <a:t>Tủ lạnh</a:t>
            </a:r>
            <a:endParaRPr lang="en-US" sz="4800" dirty="0">
              <a:solidFill>
                <a:schemeClr val="bg1"/>
              </a:solidFill>
              <a:latin typeface="UVN Ai Cap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3482" y="1549967"/>
            <a:ext cx="5759451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 algn="just"/>
            <a:r>
              <a:rPr lang="vi-VN" sz="3200"/>
              <a:t>Mình khối chữ nhật. </a:t>
            </a:r>
            <a:endParaRPr lang="en-US" sz="3200"/>
          </a:p>
          <a:p>
            <a:pPr lvl="2" algn="just"/>
            <a:r>
              <a:rPr lang="vi-VN" sz="3200"/>
              <a:t>Chia thành hai ngăn. </a:t>
            </a:r>
            <a:endParaRPr lang="en-US" sz="3200"/>
          </a:p>
          <a:p>
            <a:pPr lvl="2" algn="just"/>
            <a:r>
              <a:rPr lang="vi-VN" sz="3200"/>
              <a:t>Thực phẩm, rau </a:t>
            </a:r>
            <a:r>
              <a:rPr lang="en-US" sz="3200"/>
              <a:t>xanh</a:t>
            </a:r>
            <a:r>
              <a:rPr lang="vi-VN" sz="3200"/>
              <a:t>. </a:t>
            </a:r>
            <a:endParaRPr lang="en-US" sz="3200"/>
          </a:p>
          <a:p>
            <a:pPr lvl="2" algn="just"/>
            <a:r>
              <a:rPr lang="vi-VN" sz="3200"/>
              <a:t>Luôn tươi sạch sẽ.</a:t>
            </a:r>
            <a:endParaRPr lang="en-US" sz="3200"/>
          </a:p>
          <a:p>
            <a:pPr lvl="2" algn="just"/>
            <a:r>
              <a:rPr lang="vi-VN" sz="3200"/>
              <a:t> </a:t>
            </a:r>
            <a:r>
              <a:rPr lang="en-US" sz="3200"/>
              <a:t>                        L</a:t>
            </a:r>
            <a:r>
              <a:rPr lang="vi-VN" sz="3200"/>
              <a:t>à</a:t>
            </a:r>
            <a:r>
              <a:rPr lang="en-US" sz="3200"/>
              <a:t> cái</a:t>
            </a:r>
            <a:r>
              <a:rPr lang="vi-VN" sz="3200"/>
              <a:t> gì ?</a:t>
            </a:r>
            <a:endParaRPr lang="en-US" sz="3200" i="1" dirty="0">
              <a:solidFill>
                <a:schemeClr val="bg1"/>
              </a:solidFill>
              <a:latin typeface="UVN Ai Cap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43969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FF0000"/>
                </a:solidFill>
                <a:latin typeface="UVN Ai Cap" panose="02040603050506020204" pitchFamily="18" charset="0"/>
              </a:rPr>
              <a:t>Đáp</a:t>
            </a:r>
            <a:r>
              <a:rPr lang="en-US" sz="5400" i="1" u="sng" dirty="0">
                <a:solidFill>
                  <a:srgbClr val="FF0000"/>
                </a:solidFill>
                <a:latin typeface="UVN Ai Cap" panose="02040603050506020204" pitchFamily="18" charset="0"/>
              </a:rPr>
              <a:t> </a:t>
            </a:r>
            <a:r>
              <a:rPr lang="en-US" sz="5400" i="1" u="sng" dirty="0" err="1">
                <a:solidFill>
                  <a:srgbClr val="FF0000"/>
                </a:solidFill>
                <a:latin typeface="UVN Ai Cap" panose="02040603050506020204" pitchFamily="18" charset="0"/>
              </a:rPr>
              <a:t>án</a:t>
            </a:r>
            <a:r>
              <a:rPr lang="en-US" sz="5400" i="1" u="sng" dirty="0">
                <a:solidFill>
                  <a:srgbClr val="FF0000"/>
                </a:solidFill>
                <a:latin typeface="UVN Ai Cap" panose="020406030505060202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6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22167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32" y="170281"/>
            <a:ext cx="1363377" cy="1653358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05029" y="65101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6" y="17767"/>
            <a:ext cx="1707490" cy="1710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46067" y="4125356"/>
            <a:ext cx="3420980" cy="2732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9FC1C-11D3-4AF7-2C7E-7077578D97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73698" y="4572515"/>
            <a:ext cx="2476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0B825E-FE14-E8E0-18FA-F76D43D32D7B}"/>
              </a:ext>
            </a:extLst>
          </p:cNvPr>
          <p:cNvSpPr txBox="1"/>
          <p:nvPr/>
        </p:nvSpPr>
        <p:spPr>
          <a:xfrm>
            <a:off x="536482" y="205212"/>
            <a:ext cx="8570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và gọi tên các vật trong tranh.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BCAAB-6D11-2FE8-3C1C-B1C9805414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532" y="869418"/>
            <a:ext cx="10958833" cy="5335959"/>
          </a:xfrm>
          <a:prstGeom prst="rect">
            <a:avLst/>
          </a:prstGeom>
        </p:spPr>
      </p:pic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3ECB9D0D-2CEB-990B-795D-24E3E85F6B70}"/>
              </a:ext>
            </a:extLst>
          </p:cNvPr>
          <p:cNvSpPr/>
          <p:nvPr/>
        </p:nvSpPr>
        <p:spPr>
          <a:xfrm>
            <a:off x="3613066" y="3965689"/>
            <a:ext cx="980534" cy="5525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nồi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5E2C6049-D707-9774-C13F-E58615EC5A19}"/>
              </a:ext>
            </a:extLst>
          </p:cNvPr>
          <p:cNvSpPr/>
          <p:nvPr/>
        </p:nvSpPr>
        <p:spPr>
          <a:xfrm>
            <a:off x="4593600" y="4634594"/>
            <a:ext cx="950031" cy="3828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bát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539B323F-B14A-4688-371B-E4B6B6F36AF0}"/>
              </a:ext>
            </a:extLst>
          </p:cNvPr>
          <p:cNvSpPr/>
          <p:nvPr/>
        </p:nvSpPr>
        <p:spPr>
          <a:xfrm>
            <a:off x="3762348" y="5717903"/>
            <a:ext cx="980534" cy="5413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đĩa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1F3DB73B-EA12-2220-A50D-29E40BBF01FF}"/>
              </a:ext>
            </a:extLst>
          </p:cNvPr>
          <p:cNvSpPr/>
          <p:nvPr/>
        </p:nvSpPr>
        <p:spPr>
          <a:xfrm>
            <a:off x="8339060" y="5147602"/>
            <a:ext cx="2106477" cy="413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quạt điện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3D055656-95EE-AC0A-1839-0E75FC2D560E}"/>
              </a:ext>
            </a:extLst>
          </p:cNvPr>
          <p:cNvSpPr/>
          <p:nvPr/>
        </p:nvSpPr>
        <p:spPr>
          <a:xfrm>
            <a:off x="7284196" y="3836951"/>
            <a:ext cx="2237693" cy="46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, chén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C7455345-553A-4DF8-4267-C55BCCD32412}"/>
              </a:ext>
            </a:extLst>
          </p:cNvPr>
          <p:cNvSpPr/>
          <p:nvPr/>
        </p:nvSpPr>
        <p:spPr>
          <a:xfrm>
            <a:off x="3140838" y="2905328"/>
            <a:ext cx="2223554" cy="5413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quạt trần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57595B90-2A29-6433-6DAC-89AC66196058}"/>
              </a:ext>
            </a:extLst>
          </p:cNvPr>
          <p:cNvSpPr/>
          <p:nvPr/>
        </p:nvSpPr>
        <p:spPr>
          <a:xfrm>
            <a:off x="6331059" y="4448635"/>
            <a:ext cx="950031" cy="5413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ghế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4B58C4FD-63A0-F5C8-6B8D-1B69DB217475}"/>
              </a:ext>
            </a:extLst>
          </p:cNvPr>
          <p:cNvSpPr/>
          <p:nvPr/>
        </p:nvSpPr>
        <p:spPr>
          <a:xfrm>
            <a:off x="3847844" y="1512773"/>
            <a:ext cx="979082" cy="4092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ti vi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BA83D77C-F1B9-66CB-410B-43DBE978E80F}"/>
              </a:ext>
            </a:extLst>
          </p:cNvPr>
          <p:cNvSpPr/>
          <p:nvPr/>
        </p:nvSpPr>
        <p:spPr>
          <a:xfrm>
            <a:off x="8041666" y="2898276"/>
            <a:ext cx="1792800" cy="474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mắc áo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AAFF89DD-53C0-0D3D-E05B-1DE24101F889}"/>
              </a:ext>
            </a:extLst>
          </p:cNvPr>
          <p:cNvSpPr/>
          <p:nvPr/>
        </p:nvSpPr>
        <p:spPr>
          <a:xfrm>
            <a:off x="6351861" y="2346508"/>
            <a:ext cx="1496932" cy="601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giường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7D7B536-F456-68C6-2EF6-6B8CA60A9E34}"/>
              </a:ext>
            </a:extLst>
          </p:cNvPr>
          <p:cNvSpPr/>
          <p:nvPr/>
        </p:nvSpPr>
        <p:spPr>
          <a:xfrm>
            <a:off x="1497646" y="4528725"/>
            <a:ext cx="1085409" cy="6695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UTM Avo" panose="02040603050506020204" pitchFamily="18" charset="0"/>
              </a:rPr>
              <a:t>chổi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4AAE3B72-0F63-0265-4FF0-67F011BDA969}"/>
              </a:ext>
            </a:extLst>
          </p:cNvPr>
          <p:cNvSpPr/>
          <p:nvPr/>
        </p:nvSpPr>
        <p:spPr>
          <a:xfrm>
            <a:off x="8617137" y="1802220"/>
            <a:ext cx="979082" cy="474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gối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9F60A3-5FE4-EBA1-25A0-8FFD126C6B53}"/>
              </a:ext>
            </a:extLst>
          </p:cNvPr>
          <p:cNvCxnSpPr/>
          <p:nvPr/>
        </p:nvCxnSpPr>
        <p:spPr>
          <a:xfrm>
            <a:off x="1119673" y="789987"/>
            <a:ext cx="28924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BA2C1A-8F10-E493-625D-C7E8D6A2B784}"/>
              </a:ext>
            </a:extLst>
          </p:cNvPr>
          <p:cNvCxnSpPr>
            <a:cxnSpLocks/>
          </p:cNvCxnSpPr>
          <p:nvPr/>
        </p:nvCxnSpPr>
        <p:spPr>
          <a:xfrm>
            <a:off x="4257869" y="789987"/>
            <a:ext cx="1639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AAA98-5F47-4898-C1E9-7A920123CD8E}"/>
              </a:ext>
            </a:extLst>
          </p:cNvPr>
          <p:cNvSpPr txBox="1"/>
          <p:nvPr/>
        </p:nvSpPr>
        <p:spPr>
          <a:xfrm>
            <a:off x="348008" y="47772"/>
            <a:ext cx="1507145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</a:t>
            </a:r>
            <a:r>
              <a:rPr lang="vi-V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trong tranh</a:t>
            </a:r>
            <a:endParaRPr lang="en-US" sz="3200" b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bài tập 1.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42E78-8848-43FE-6123-5D6EF528CF1C}"/>
              </a:ext>
            </a:extLst>
          </p:cNvPr>
          <p:cNvSpPr/>
          <p:nvPr/>
        </p:nvSpPr>
        <p:spPr>
          <a:xfrm>
            <a:off x="502471" y="1438358"/>
            <a:ext cx="7772226" cy="73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vi-VN" sz="3200" dirty="0">
                <a:latin typeface="UTM Avo" panose="02040603050506020204" pitchFamily="18" charset="0"/>
              </a:rPr>
              <a:t>chổi – quét nhà</a:t>
            </a:r>
            <a:endParaRPr lang="vi-VN" sz="3200" dirty="0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C2AC92EC-0CA6-512C-7A48-0CCF82A49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86176"/>
              </p:ext>
            </p:extLst>
          </p:nvPr>
        </p:nvGraphicFramePr>
        <p:xfrm>
          <a:off x="707056" y="2509597"/>
          <a:ext cx="5202332" cy="3665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6685">
                  <a:extLst>
                    <a:ext uri="{9D8B030D-6E8A-4147-A177-3AD203B41FA5}">
                      <a16:colId xmlns:a16="http://schemas.microsoft.com/office/drawing/2014/main" val="1069365709"/>
                    </a:ext>
                  </a:extLst>
                </a:gridCol>
                <a:gridCol w="3215647">
                  <a:extLst>
                    <a:ext uri="{9D8B030D-6E8A-4147-A177-3AD203B41FA5}">
                      <a16:colId xmlns:a16="http://schemas.microsoft.com/office/drawing/2014/main" val="2083111773"/>
                    </a:ext>
                  </a:extLst>
                </a:gridCol>
              </a:tblGrid>
              <a:tr h="52367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05940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340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 trần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521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Giường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113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Gối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602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Mắc áo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6249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0944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63BCD68-E9A4-FF68-6120-41FAAF440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11582"/>
              </p:ext>
            </p:extLst>
          </p:nvPr>
        </p:nvGraphicFramePr>
        <p:xfrm>
          <a:off x="6521062" y="2509597"/>
          <a:ext cx="5202331" cy="3665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0097">
                  <a:extLst>
                    <a:ext uri="{9D8B030D-6E8A-4147-A177-3AD203B41FA5}">
                      <a16:colId xmlns:a16="http://schemas.microsoft.com/office/drawing/2014/main" val="1069365709"/>
                    </a:ext>
                  </a:extLst>
                </a:gridCol>
                <a:gridCol w="3142234">
                  <a:extLst>
                    <a:ext uri="{9D8B030D-6E8A-4147-A177-3AD203B41FA5}">
                      <a16:colId xmlns:a16="http://schemas.microsoft.com/office/drawing/2014/main" val="2083111773"/>
                    </a:ext>
                  </a:extLst>
                </a:gridCol>
              </a:tblGrid>
              <a:tr h="52367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 vật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005940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Nồi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340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521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311363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6024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Quạt điện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62497"/>
                  </a:ext>
                </a:extLst>
              </a:tr>
              <a:tr h="523674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Đĩa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857419"/>
                  </a:ext>
                </a:extLst>
              </a:tr>
            </a:tbl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CFF808-EEF4-DCD3-4EC7-2D55058BB58E}"/>
              </a:ext>
            </a:extLst>
          </p:cNvPr>
          <p:cNvCxnSpPr>
            <a:cxnSpLocks/>
          </p:cNvCxnSpPr>
          <p:nvPr/>
        </p:nvCxnSpPr>
        <p:spPr>
          <a:xfrm>
            <a:off x="893668" y="696681"/>
            <a:ext cx="5202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3A4485-09BA-15E5-910E-3F8ED21EE829}"/>
              </a:ext>
            </a:extLst>
          </p:cNvPr>
          <p:cNvCxnSpPr>
            <a:cxnSpLocks/>
          </p:cNvCxnSpPr>
          <p:nvPr/>
        </p:nvCxnSpPr>
        <p:spPr>
          <a:xfrm>
            <a:off x="7427167" y="696681"/>
            <a:ext cx="1695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974</TotalTime>
  <Words>318</Words>
  <Application>Microsoft Office PowerPoint</Application>
  <PresentationFormat>Widescreen</PresentationFormat>
  <Paragraphs>115</Paragraphs>
  <Slides>12</Slides>
  <Notes>5</Notes>
  <HiddenSlides>0</HiddenSlides>
  <MMClips>4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宋体</vt:lpstr>
      <vt:lpstr>Algerian</vt:lpstr>
      <vt:lpstr>Arial</vt:lpstr>
      <vt:lpstr>Arial-Rounded</vt:lpstr>
      <vt:lpstr>Calibri</vt:lpstr>
      <vt:lpstr>Calibri Light</vt:lpstr>
      <vt:lpstr>Catamaran</vt:lpstr>
      <vt:lpstr>Comfortaa</vt:lpstr>
      <vt:lpstr>等线</vt:lpstr>
      <vt:lpstr>Roboto Slab Regular</vt:lpstr>
      <vt:lpstr>Tahoma</vt:lpstr>
      <vt:lpstr>Times New Roman</vt:lpstr>
      <vt:lpstr>UTM Avo</vt:lpstr>
      <vt:lpstr>UVN Ai Cap</vt:lpstr>
      <vt:lpstr>Vibur</vt:lpstr>
      <vt:lpstr>2_Office Theme</vt:lpstr>
      <vt:lpstr>3_Office Theme</vt:lpstr>
      <vt:lpstr>Learning the Days of the Week by Slidesgo </vt:lpstr>
      <vt:lpstr>Equation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SKY</cp:lastModifiedBy>
  <cp:revision>93</cp:revision>
  <dcterms:created xsi:type="dcterms:W3CDTF">2021-05-21T10:43:38Z</dcterms:created>
  <dcterms:modified xsi:type="dcterms:W3CDTF">2022-09-15T02:22:57Z</dcterms:modified>
  <cp:category>9Slide.vn</cp:category>
</cp:coreProperties>
</file>