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6" r:id="rId2"/>
    <p:sldMasterId id="2147483720" r:id="rId3"/>
    <p:sldMasterId id="2147483734" r:id="rId4"/>
    <p:sldMasterId id="2147483736" r:id="rId5"/>
  </p:sldMasterIdLst>
  <p:notesMasterIdLst>
    <p:notesMasterId r:id="rId19"/>
  </p:notesMasterIdLst>
  <p:sldIdLst>
    <p:sldId id="296" r:id="rId6"/>
    <p:sldId id="297" r:id="rId7"/>
    <p:sldId id="279" r:id="rId8"/>
    <p:sldId id="284" r:id="rId9"/>
    <p:sldId id="285" r:id="rId10"/>
    <p:sldId id="298" r:id="rId11"/>
    <p:sldId id="286" r:id="rId12"/>
    <p:sldId id="300" r:id="rId13"/>
    <p:sldId id="299" r:id="rId14"/>
    <p:sldId id="301" r:id="rId15"/>
    <p:sldId id="287" r:id="rId16"/>
    <p:sldId id="302" r:id="rId17"/>
    <p:sldId id="29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553295-58B4-45A1-B3FC-62FE06DC807A}">
          <p14:sldIdLst>
            <p14:sldId id="296"/>
            <p14:sldId id="297"/>
          </p14:sldIdLst>
        </p14:section>
        <p14:section name="Untitled Section" id="{67138CBE-7C87-4091-90BD-CF38528D9985}">
          <p14:sldIdLst>
            <p14:sldId id="279"/>
            <p14:sldId id="284"/>
            <p14:sldId id="285"/>
            <p14:sldId id="298"/>
            <p14:sldId id="286"/>
            <p14:sldId id="300"/>
            <p14:sldId id="299"/>
            <p14:sldId id="301"/>
            <p14:sldId id="287"/>
            <p14:sldId id="302"/>
            <p14:sldId id="295"/>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92" d="100"/>
          <a:sy n="92" d="100"/>
        </p:scale>
        <p:origin x="-44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1.50769" units="1/cm"/>
          <inkml:channelProperty channel="Y" name="resolution" value="32.54237" units="1/cm"/>
        </inkml:channelProperties>
      </inkml:inkSource>
      <inkml:timestamp xml:id="ts0" timeString="2022-11-10T03:47:47.522"/>
    </inkml:context>
    <inkml:brush xml:id="br0">
      <inkml:brushProperty name="width" value="0.05292" units="cm"/>
      <inkml:brushProperty name="height" value="0.05292" units="cm"/>
      <inkml:brushProperty name="color" value="#FF0000"/>
    </inkml:brush>
  </inkml:definitions>
  <inkml:trace contextRef="#ctx0" brushRef="#br0">7904 7541,'0'-33,"34"33,-1-34,0 34,0-33,0 33,-33-33,33 33,0 0,-33-33,33 0,0 0,-33 0,33 33,0-33,-33 0,0 0,33 33,-33-33,33 0,-33 0,0 0,33 33,1-34,-34 68,0-1,0 33,0-33,0 33,0-33,0 0,0 33,0-33,0 0,0 0,0 1,0-1,0 0,0 0,0 0,-34 0,34 0,0 0,0 0,0 0,-33 33,33-33,0 67,0-67,0 0,0 0</inkml:trace>
  <inkml:trace contextRef="#ctx0" brushRef="#br0" timeOffset="4199.6765">11410 7210,'33'-33,"0"33,-33-33,33 33,0 0,1 0,-1 0,0 0,0 0,0 0,0 0,0 0,33 0,-33 0,0 0,0 0,0 33,-33 0,0 0,33 0,-33 0,34-33,-34 33,0 0,0 0,0 0,0 0,0 1,0-1,0 0,-34 0,1 0,0 0,33 0,-33-33,33 33,-33-33,0 33,0 0,0 0,0-33,33 33,-33-33,0 33,33 1,-33-34,0 0,33 33,-33-33,-1 0,34 33,-33 0,0-33,33 33,-33-33,33 33,-33-33,66 0,0 0,0 0,0 0,34 0,-34 0,0 33,33-33,33 0,-33 33,0-33,1 0,-1 0,-33 0,33 33,-33-33</inkml:trace>
  <inkml:trace contextRef="#ctx0" brushRef="#br0" timeOffset="8680.1813">16834 7210,'0'-33,"33"33,-33-33,33 33,0 0,0-33,-33 66,0 0,0 0,0 33,0-33,0 0,0 0,0 0,0 0,0 0,0 1,0-1,-33 0,0-33,33 33,-33-33,33 33,-33 0,-33 0,33-33,0 33,0-33,33 33,0 0,33-33,0 33,0-33,0 0,0 33,-33 0,33-33,-33 34,33-1,0 0,-33 0,0 0,33-33,-33 33,0 0,0 0,0 0,0 0,0 0,-33-33,0 33,0 0,0 0,0 1,0-1,0-33,0 33,0-33,0 0,0 0,0-33,-1-34,-65 34,33 0,33-33,-66 33,66 0,0 0,33 0,0 0,0 0</inkml:trace>
  <inkml:trace contextRef="#ctx0" brushRef="#br0" timeOffset="10655.8907">22357 7045,'0'-34,"-33"34,0 34,-33 32,33-33,0 33,-66 33,32-33,1 0,-33 1,66-34,0 33,-33-33,33 33,-33-33,33 0,-34 0,67 0,-33 0,0-33,0 33,99 1,67-34,98 0,34 0,-1 0,1 0,-67 0,34 0,-100 0,-66 0,0 0</inkml:trace>
  <inkml:trace contextRef="#ctx0" brushRef="#br0" timeOffset="11928.2997">22920 7342,'0'33,"0"0,0 33,0 1,0-1,-34 0,34 0,0 0,-33 33,33-32,0-1,0 0,0 0,0 33,0-33,0-33,-33 34,33-34,0 0,0 0</inkml:trace>
  <inkml:trace contextRef="#ctx0" brushRef="#br0" timeOffset="119711.3849">7144 11542</inkml:trace>
  <inkml:trace contextRef="#ctx0" brushRef="#br0" timeOffset="120431.3512">7144 11542</inkml:trace>
  <inkml:trace contextRef="#ctx0" brushRef="#br0" timeOffset="121023.8537">7144 11542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369233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5690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55523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358067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13</a:t>
            </a:fld>
            <a:endParaRPr lang="en-US"/>
          </a:p>
        </p:txBody>
      </p:sp>
    </p:spTree>
    <p:extLst>
      <p:ext uri="{BB962C8B-B14F-4D97-AF65-F5344CB8AC3E}">
        <p14:creationId xmlns:p14="http://schemas.microsoft.com/office/powerpoint/2010/main" val="2003529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244635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11/10/2022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pPr/>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pPr/>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pPr/>
              <a:t>11/10/2022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pPr/>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7.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pPr/>
              <a:t>11/10/2022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8" r:id="rId12"/>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11/10/2022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9.jpeg"/><Relationship Id="rId1" Type="http://schemas.openxmlformats.org/officeDocument/2006/relationships/slideLayout" Target="../slideLayouts/slideLayout44.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604838"/>
            <a:ext cx="12192000" cy="6858001"/>
          </a:xfrm>
          <a:prstGeom prst="rect">
            <a:avLst/>
          </a:prstGeom>
        </p:spPr>
      </p:pic>
      <p:sp>
        <p:nvSpPr>
          <p:cNvPr id="5" name="Rectangle 4"/>
          <p:cNvSpPr/>
          <p:nvPr/>
        </p:nvSpPr>
        <p:spPr>
          <a:xfrm>
            <a:off x="2368056" y="2719338"/>
            <a:ext cx="7455887" cy="2585323"/>
          </a:xfrm>
          <a:prstGeom prst="rect">
            <a:avLst/>
          </a:prstGeom>
          <a:noFill/>
        </p:spPr>
        <p:txBody>
          <a:bodyPr wrap="none" lIns="91440" tIns="45720" rIns="91440" bIns="45720">
            <a:prstTxWarp prst="textArchUp">
              <a:avLst>
                <a:gd name="adj" fmla="val 1068883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Calibri" panose="020F0502020204030204" pitchFamily="34" charset="0"/>
                <a:ea typeface="+mn-ea"/>
                <a:cs typeface="Calibri" panose="020F0502020204030204" pitchFamily="34" charset="0"/>
              </a:rPr>
              <a:t>CHÀO MỪNG CÁC EM ĐẾN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Calibri" panose="020F0502020204030204" pitchFamily="34" charset="0"/>
                <a:ea typeface="+mn-ea"/>
                <a:cs typeface="Calibri" panose="020F0502020204030204" pitchFamily="34" charset="0"/>
              </a:rPr>
              <a:t>VỚI </a:t>
            </a:r>
            <a:r>
              <a:rPr kumimoji="0" lang="en-US" sz="7200" b="1" i="0" u="none" strike="noStrike" kern="1200" cap="none" spc="0" normalizeH="0" baseline="0" noProof="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Calibri" panose="020F0502020204030204" pitchFamily="34" charset="0"/>
                <a:ea typeface="+mn-ea"/>
                <a:cs typeface="Calibri" panose="020F0502020204030204" pitchFamily="34" charset="0"/>
              </a:rPr>
              <a:t>TIẾT </a:t>
            </a:r>
            <a:r>
              <a:rPr lang="en-US" sz="7200" b="1">
                <a:ln w="13462">
                  <a:solidFill>
                    <a:srgbClr val="FFFFFF"/>
                  </a:solidFill>
                  <a:prstDash val="solid"/>
                </a:ln>
                <a:solidFill>
                  <a:srgbClr val="000000">
                    <a:lumMod val="85000"/>
                    <a:lumOff val="15000"/>
                  </a:srgbClr>
                </a:solidFill>
                <a:effectLst>
                  <a:outerShdw dist="38100" dir="2700000" algn="bl" rotWithShape="0">
                    <a:srgbClr val="D17D92"/>
                  </a:outerShdw>
                </a:effectLst>
                <a:latin typeface="Calibri" panose="020F0502020204030204" pitchFamily="34" charset="0"/>
                <a:cs typeface="Calibri" panose="020F0502020204030204" pitchFamily="34" charset="0"/>
              </a:rPr>
              <a:t>TIẾNG VIỆT</a:t>
            </a:r>
            <a:endParaRPr kumimoji="0" lang="en-US" sz="72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1966124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1220810" y="1314639"/>
            <a:ext cx="9822328" cy="646331"/>
          </a:xfrm>
          <a:prstGeom prst="rect">
            <a:avLst/>
          </a:prstGeom>
          <a:noFill/>
        </p:spPr>
        <p:txBody>
          <a:bodyPr wrap="square" rtlCol="0">
            <a:spAutoFit/>
          </a:bodyPr>
          <a:lstStyle/>
          <a:p>
            <a:r>
              <a:rPr lang="en-US" sz="3600" b="1" smtClean="0">
                <a:solidFill>
                  <a:srgbClr val="7030A0"/>
                </a:solidFill>
                <a:latin typeface="Times New Roman" panose="02020603050405020304" pitchFamily="18" charset="0"/>
                <a:cs typeface="Times New Roman" panose="02020603050405020304" pitchFamily="18" charset="0"/>
              </a:rPr>
              <a:t>2.Chọn từ trong ngoặc đơn thay cho ô vuông.</a:t>
            </a:r>
            <a:endParaRPr lang="en-US" sz="3600" b="1">
              <a:solidFill>
                <a:srgbClr val="7030A0"/>
              </a:solidFill>
              <a:latin typeface="Times New Roman" panose="02020603050405020304" pitchFamily="18" charset="0"/>
              <a:cs typeface="Times New Roman" panose="02020603050405020304" pitchFamily="18" charset="0"/>
            </a:endParaRPr>
          </a:p>
        </p:txBody>
      </p:sp>
      <p:sp>
        <p:nvSpPr>
          <p:cNvPr id="11" name="Text Box 4"/>
          <p:cNvSpPr txBox="1"/>
          <p:nvPr/>
        </p:nvSpPr>
        <p:spPr>
          <a:xfrm>
            <a:off x="2238410" y="1934436"/>
            <a:ext cx="6758281" cy="645160"/>
          </a:xfrm>
          <a:prstGeom prst="rect">
            <a:avLst/>
          </a:prstGeom>
          <a:noFill/>
        </p:spPr>
        <p:txBody>
          <a:bodyPr wrap="square" rtlCol="0">
            <a:spAutoFit/>
          </a:bodyPr>
          <a:lstStyle/>
          <a:p>
            <a:r>
              <a:rPr lang="en-US" sz="3600" smtClean="0">
                <a:solidFill>
                  <a:srgbClr val="00B050"/>
                </a:solidFill>
                <a:latin typeface="Times New Roman" panose="02020603050405020304" pitchFamily="18" charset="0"/>
                <a:cs typeface="Times New Roman" panose="02020603050405020304" pitchFamily="18" charset="0"/>
              </a:rPr>
              <a:t>( nhớ, tươi vui, thân thiết, vui đùa)</a:t>
            </a:r>
            <a:endParaRPr lang="en-US" sz="3600">
              <a:solidFill>
                <a:srgbClr val="00B050"/>
              </a:solidFill>
              <a:latin typeface="Times New Roman" panose="02020603050405020304" pitchFamily="18" charset="0"/>
              <a:cs typeface="Times New Roman" panose="02020603050405020304" pitchFamily="18" charset="0"/>
            </a:endParaRPr>
          </a:p>
        </p:txBody>
      </p:sp>
      <p:sp>
        <p:nvSpPr>
          <p:cNvPr id="15" name="Text Box 4"/>
          <p:cNvSpPr txBox="1"/>
          <p:nvPr/>
        </p:nvSpPr>
        <p:spPr>
          <a:xfrm>
            <a:off x="801859" y="2876813"/>
            <a:ext cx="10424160" cy="218521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 Cá nhỏ và nòng nọc là đôi bạn                . Hằng ngày, chúng cùng nhau bơi lội.Thế rồi nòng nọc trở thành ếch. Nó phải lên bờ để sinh sống nhưng nó vẫn        cá nhỏ. Thỉnh thoảng, nó nhảy xuống ao              cùng cá nhỏ. </a:t>
            </a:r>
            <a:r>
              <a:rPr lang="en-US" sz="3200" smtClean="0">
                <a:solidFill>
                  <a:srgbClr val="00B050"/>
                </a:solidFill>
                <a:latin typeface="Times New Roman" panose="02020603050405020304" pitchFamily="18" charset="0"/>
                <a:cs typeface="Times New Roman" panose="02020603050405020304" pitchFamily="18" charset="0"/>
              </a:rPr>
              <a:t> </a:t>
            </a:r>
            <a:r>
              <a:rPr lang="en-US" sz="3600" smtClean="0">
                <a:solidFill>
                  <a:srgbClr val="00B050"/>
                </a:solidFill>
                <a:latin typeface="Times New Roman" panose="02020603050405020304" pitchFamily="18" charset="0"/>
                <a:cs typeface="Times New Roman" panose="02020603050405020304" pitchFamily="18" charset="0"/>
              </a:rPr>
              <a:t> </a:t>
            </a:r>
            <a:endParaRPr lang="en-US" sz="3600">
              <a:solidFill>
                <a:srgbClr val="00B05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13939" y="2957899"/>
            <a:ext cx="1723549" cy="584775"/>
          </a:xfrm>
          <a:prstGeom prst="rect">
            <a:avLst/>
          </a:prstGeom>
        </p:spPr>
        <p:txBody>
          <a:bodyPr wrap="none">
            <a:spAutoFit/>
          </a:bodyPr>
          <a:lstStyle/>
          <a:p>
            <a:r>
              <a:rPr lang="en-US" sz="3200">
                <a:solidFill>
                  <a:srgbClr val="00B050"/>
                </a:solidFill>
                <a:latin typeface="Times New Roman" panose="02020603050405020304" pitchFamily="18" charset="0"/>
                <a:cs typeface="Times New Roman" panose="02020603050405020304" pitchFamily="18" charset="0"/>
              </a:rPr>
              <a:t>thân thiết</a:t>
            </a:r>
            <a:endParaRPr lang="en-US" sz="3200"/>
          </a:p>
        </p:txBody>
      </p:sp>
      <p:sp>
        <p:nvSpPr>
          <p:cNvPr id="4" name="Rectangle 3"/>
          <p:cNvSpPr/>
          <p:nvPr/>
        </p:nvSpPr>
        <p:spPr>
          <a:xfrm>
            <a:off x="3284288" y="4477252"/>
            <a:ext cx="1404552" cy="584775"/>
          </a:xfrm>
          <a:prstGeom prst="rect">
            <a:avLst/>
          </a:prstGeom>
        </p:spPr>
        <p:txBody>
          <a:bodyPr wrap="none">
            <a:spAutoFit/>
          </a:bodyPr>
          <a:lstStyle/>
          <a:p>
            <a:r>
              <a:rPr lang="en-US" sz="3200">
                <a:solidFill>
                  <a:srgbClr val="00B050"/>
                </a:solidFill>
                <a:latin typeface="Times New Roman" panose="02020603050405020304" pitchFamily="18" charset="0"/>
                <a:cs typeface="Times New Roman" panose="02020603050405020304" pitchFamily="18" charset="0"/>
              </a:rPr>
              <a:t>vui đùa</a:t>
            </a:r>
            <a:endParaRPr lang="en-US" sz="3200"/>
          </a:p>
        </p:txBody>
      </p:sp>
      <p:sp>
        <p:nvSpPr>
          <p:cNvPr id="6" name="Rectangle 5"/>
          <p:cNvSpPr/>
          <p:nvPr/>
        </p:nvSpPr>
        <p:spPr>
          <a:xfrm>
            <a:off x="5831541" y="3909664"/>
            <a:ext cx="811441" cy="584775"/>
          </a:xfrm>
          <a:prstGeom prst="rect">
            <a:avLst/>
          </a:prstGeom>
        </p:spPr>
        <p:txBody>
          <a:bodyPr wrap="none">
            <a:spAutoFit/>
          </a:bodyPr>
          <a:lstStyle/>
          <a:p>
            <a:r>
              <a:rPr lang="en-US" sz="3200">
                <a:solidFill>
                  <a:srgbClr val="00B050"/>
                </a:solidFill>
                <a:latin typeface="Times New Roman" panose="02020603050405020304" pitchFamily="18" charset="0"/>
                <a:cs typeface="Times New Roman" panose="02020603050405020304" pitchFamily="18" charset="0"/>
              </a:rPr>
              <a:t>nhớ</a:t>
            </a:r>
            <a:endParaRPr lang="en-US" sz="3600"/>
          </a:p>
        </p:txBody>
      </p:sp>
    </p:spTree>
    <p:extLst>
      <p:ext uri="{BB962C8B-B14F-4D97-AF65-F5344CB8AC3E}">
        <p14:creationId xmlns:p14="http://schemas.microsoft.com/office/powerpoint/2010/main" val="318190193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2"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2"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P spid="11" grpId="1"/>
      <p:bldP spid="11" grpId="2"/>
      <p:bldP spid="15" grpId="1"/>
      <p:bldP spid="15" grpId="2"/>
      <p:bldP spid="3" grpId="0"/>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5" name="Text Box 4"/>
          <p:cNvSpPr txBox="1"/>
          <p:nvPr/>
        </p:nvSpPr>
        <p:spPr>
          <a:xfrm>
            <a:off x="1747520" y="698500"/>
            <a:ext cx="879348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3. Chọn câu ở cột A phù hợp với ý ở cột B. Nói tên dấu câu đặt cuối mỗi câu.</a:t>
            </a:r>
          </a:p>
        </p:txBody>
      </p:sp>
      <p:pic>
        <p:nvPicPr>
          <p:cNvPr id="8" name="Picture 7"/>
          <p:cNvPicPr>
            <a:picLocks noChangeAspect="1"/>
          </p:cNvPicPr>
          <p:nvPr/>
        </p:nvPicPr>
        <p:blipFill>
          <a:blip r:embed="rId3"/>
          <a:stretch>
            <a:fillRect/>
          </a:stretch>
        </p:blipFill>
        <p:spPr>
          <a:xfrm>
            <a:off x="1747520" y="1714500"/>
            <a:ext cx="8845550" cy="3711575"/>
          </a:xfrm>
          <a:prstGeom prst="rect">
            <a:avLst/>
          </a:prstGeom>
        </p:spPr>
      </p:pic>
      <p:cxnSp>
        <p:nvCxnSpPr>
          <p:cNvPr id="10" name="Straight Arrow Connector 9"/>
          <p:cNvCxnSpPr/>
          <p:nvPr/>
        </p:nvCxnSpPr>
        <p:spPr>
          <a:xfrm>
            <a:off x="5820410" y="2791718"/>
            <a:ext cx="1470660" cy="12166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961156" y="2855724"/>
            <a:ext cx="1531620" cy="12274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20410" y="4983738"/>
            <a:ext cx="1470660" cy="4064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8829" y="287770"/>
            <a:ext cx="11609053" cy="6570230"/>
          </a:xfrm>
          <a:prstGeom prst="rect">
            <a:avLst/>
          </a:prstGeom>
        </p:spPr>
      </p:pic>
      <p:sp>
        <p:nvSpPr>
          <p:cNvPr id="6" name="Text Box 4"/>
          <p:cNvSpPr txBox="1"/>
          <p:nvPr/>
        </p:nvSpPr>
        <p:spPr>
          <a:xfrm>
            <a:off x="3509684" y="2372556"/>
            <a:ext cx="6037728" cy="646331"/>
          </a:xfrm>
          <a:prstGeom prst="rect">
            <a:avLst/>
          </a:prstGeom>
          <a:noFill/>
        </p:spPr>
        <p:txBody>
          <a:bodyPr wrap="square" rtlCol="0">
            <a:spAutoFit/>
          </a:bodyPr>
          <a:lstStyle/>
          <a:p>
            <a:r>
              <a:rPr lang="en-US" sz="3600" b="1" smtClean="0">
                <a:solidFill>
                  <a:srgbClr val="7030A0"/>
                </a:solidFill>
                <a:latin typeface="HP001 4 hàng" panose="020B0603050302020204" pitchFamily="34" charset="0"/>
                <a:cs typeface="Times New Roman" panose="02020603050405020304" pitchFamily="18" charset="0"/>
              </a:rPr>
              <a:t>Vận dụng    Chuẩn bị bài</a:t>
            </a:r>
            <a:endParaRPr lang="en-US" sz="3600" b="1">
              <a:solidFill>
                <a:srgbClr val="7030A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8156366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30"/>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79988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201706" y="5661211"/>
            <a:ext cx="11873753" cy="1194553"/>
            <a:chOff x="-53293" y="2190760"/>
            <a:chExt cx="9211855" cy="2951064"/>
          </a:xfrm>
        </p:grpSpPr>
        <p:pic>
          <p:nvPicPr>
            <p:cNvPr id="11" name="10"/>
            <p:cNvPicPr>
              <a:picLocks noChangeAspect="1"/>
            </p:cNvPicPr>
            <p:nvPr/>
          </p:nvPicPr>
          <p:blipFill>
            <a:blip r:embed="rId5"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6"/>
            <a:stretch>
              <a:fillRect/>
            </a:stretch>
          </p:blipFill>
          <p:spPr>
            <a:xfrm>
              <a:off x="5936016" y="2190760"/>
              <a:ext cx="3208926" cy="2720031"/>
            </a:xfrm>
            <a:prstGeom prst="rect">
              <a:avLst/>
            </a:prstGeom>
          </p:spPr>
        </p:pic>
        <p:pic>
          <p:nvPicPr>
            <p:cNvPr id="17" name="16"/>
            <p:cNvPicPr>
              <a:picLocks noChangeAspect="1"/>
            </p:cNvPicPr>
            <p:nvPr/>
          </p:nvPicPr>
          <p:blipFill>
            <a:blip r:embed="rId5" cstate="screen"/>
            <a:stretch>
              <a:fillRect/>
            </a:stretch>
          </p:blipFill>
          <p:spPr>
            <a:xfrm>
              <a:off x="-53293" y="3185627"/>
              <a:ext cx="4910252" cy="1956197"/>
            </a:xfrm>
            <a:prstGeom prst="rect">
              <a:avLst/>
            </a:prstGeom>
          </p:spPr>
        </p:pic>
      </p:grpSp>
      <p:pic>
        <p:nvPicPr>
          <p:cNvPr id="3" name="Lop chung ta đoan k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78312" y="-1"/>
            <a:ext cx="8686800" cy="5286375"/>
          </a:xfrm>
          <a:prstGeom prst="rect">
            <a:avLst/>
          </a:prstGeom>
        </p:spPr>
      </p:pic>
      <p:sp>
        <p:nvSpPr>
          <p:cNvPr id="4" name="TextBox 3"/>
          <p:cNvSpPr txBox="1"/>
          <p:nvPr/>
        </p:nvSpPr>
        <p:spPr>
          <a:xfrm>
            <a:off x="192770" y="1858356"/>
            <a:ext cx="3173506" cy="1569660"/>
          </a:xfrm>
          <a:prstGeom prst="rect">
            <a:avLst/>
          </a:prstGeom>
          <a:noFill/>
        </p:spPr>
        <p:txBody>
          <a:bodyPr wrap="square" rtlCol="0">
            <a:spAutoFit/>
          </a:bodyPr>
          <a:lstStyle/>
          <a:p>
            <a:r>
              <a:rPr lang="en-US" sz="3200" smtClean="0">
                <a:solidFill>
                  <a:srgbClr val="002060"/>
                </a:solidFill>
                <a:latin typeface="Times New Roman" panose="02020603050405020304" pitchFamily="18" charset="0"/>
                <a:cs typeface="Times New Roman" panose="02020603050405020304" pitchFamily="18" charset="0"/>
              </a:rPr>
              <a:t>  Các bạn trong bài hát đó có tình cảm gì với nhau?</a:t>
            </a:r>
            <a:endParaRPr lang="en-US" sz="320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49624" y="263865"/>
            <a:ext cx="11410910" cy="3797147"/>
            <a:chOff x="1513647" y="381496"/>
            <a:chExt cx="1512168" cy="2144176"/>
          </a:xfrm>
        </p:grpSpPr>
        <p:sp>
          <p:nvSpPr>
            <p:cNvPr id="16" name="15"/>
            <p:cNvSpPr/>
            <p:nvPr/>
          </p:nvSpPr>
          <p:spPr>
            <a:xfrm>
              <a:off x="1513647" y="38149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1580568" y="609669"/>
              <a:ext cx="1378326" cy="1916003"/>
            </a:xfrm>
            <a:prstGeom prst="rect">
              <a:avLst/>
            </a:prstGeom>
            <a:noFill/>
          </p:spPr>
          <p:txBody>
            <a:bodyPr wrap="square" rtlCol="0">
              <a:spAutoFit/>
            </a:bodyPr>
            <a:lstStyle/>
            <a:p>
              <a:pPr marL="0" lvl="1" defTabSz="1219200">
                <a:defRPr/>
              </a:pPr>
              <a:r>
                <a:rPr lang="en-US" altLang="zh-CN" sz="8000" spc="300" smtClean="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Tớ nhớ cậu - 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072" y="528739"/>
            <a:ext cx="11027664" cy="5879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1310259" y="839769"/>
            <a:ext cx="1010145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4400" b="1" dirty="0" err="1" smtClean="0">
                <a:solidFill>
                  <a:schemeClr val="bg1"/>
                </a:solidFill>
                <a:latin typeface="HP001 4 hàng" pitchFamily="34" charset="0"/>
                <a:ea typeface="Arial" pitchFamily="34" charset="0"/>
                <a:cs typeface="Times New Roman" pitchFamily="18" charset="0"/>
              </a:rPr>
              <a:t>Thứ</a:t>
            </a:r>
            <a:r>
              <a:rPr lang="en-US" sz="4400" b="1" dirty="0" smtClean="0">
                <a:solidFill>
                  <a:schemeClr val="bg1"/>
                </a:solidFill>
                <a:latin typeface="HP001 4 hàng" pitchFamily="34" charset="0"/>
                <a:ea typeface="Arial" pitchFamily="34" charset="0"/>
                <a:cs typeface="Times New Roman" pitchFamily="18" charset="0"/>
              </a:rPr>
              <a:t> </a:t>
            </a:r>
            <a:r>
              <a:rPr lang="en-US" sz="4400" b="1" dirty="0" err="1" smtClean="0">
                <a:solidFill>
                  <a:schemeClr val="bg1"/>
                </a:solidFill>
                <a:latin typeface="HP001 4 hàng" pitchFamily="34" charset="0"/>
                <a:ea typeface="Arial" pitchFamily="34" charset="0"/>
                <a:cs typeface="Times New Roman" pitchFamily="18" charset="0"/>
              </a:rPr>
              <a:t>năm</a:t>
            </a:r>
            <a:r>
              <a:rPr lang="en-US" sz="4400" b="1" dirty="0" smtClean="0">
                <a:solidFill>
                  <a:schemeClr val="bg1"/>
                </a:solidFill>
                <a:latin typeface="HP001 4 hàng" pitchFamily="34" charset="0"/>
                <a:ea typeface="Arial" pitchFamily="34" charset="0"/>
                <a:cs typeface="Times New Roman" pitchFamily="18" charset="0"/>
              </a:rPr>
              <a:t> </a:t>
            </a:r>
            <a:r>
              <a:rPr kumimoji="0" lang="en-US" sz="4400" b="1" i="0" u="none" strike="noStrike" cap="none" normalizeH="0" baseline="0" dirty="0" err="1" smtClean="0">
                <a:ln>
                  <a:noFill/>
                </a:ln>
                <a:solidFill>
                  <a:schemeClr val="bg1"/>
                </a:solidFill>
                <a:effectLst/>
                <a:latin typeface="HP001 4 hàng" pitchFamily="34" charset="0"/>
                <a:ea typeface="Arial" pitchFamily="34" charset="0"/>
                <a:cs typeface="Times New Roman" pitchFamily="18" charset="0"/>
              </a:rPr>
              <a:t>ngày</a:t>
            </a:r>
            <a:r>
              <a:rPr kumimoji="0" lang="en-US" sz="4400" b="1" i="0" u="none" strike="noStrike" cap="none" normalizeH="0" baseline="0" dirty="0" smtClean="0">
                <a:ln>
                  <a:noFill/>
                </a:ln>
                <a:solidFill>
                  <a:schemeClr val="bg1"/>
                </a:solidFill>
                <a:effectLst/>
                <a:latin typeface="HP001 4 hàng" pitchFamily="34" charset="0"/>
                <a:ea typeface="Arial" pitchFamily="34" charset="0"/>
                <a:cs typeface="Times New Roman" pitchFamily="18" charset="0"/>
              </a:rPr>
              <a:t> </a:t>
            </a:r>
            <a:r>
              <a:rPr kumimoji="0" lang="en-US" sz="4400" b="1" i="0" u="none" strike="noStrike" cap="none" normalizeH="0" baseline="0" dirty="0" smtClean="0">
                <a:ln>
                  <a:noFill/>
                </a:ln>
                <a:solidFill>
                  <a:schemeClr val="bg1"/>
                </a:solidFill>
                <a:effectLst/>
                <a:latin typeface="HP001 4 hàng" pitchFamily="34" charset="0"/>
                <a:ea typeface="Arial" pitchFamily="34" charset="0"/>
                <a:cs typeface="Times New Roman" pitchFamily="18" charset="0"/>
              </a:rPr>
              <a:t>10tháng</a:t>
            </a:r>
            <a:r>
              <a:rPr kumimoji="0" lang="en-US" sz="4400" b="1" i="0" u="none" strike="noStrike" cap="none" normalizeH="0" dirty="0" smtClean="0">
                <a:ln>
                  <a:noFill/>
                </a:ln>
                <a:solidFill>
                  <a:schemeClr val="bg1"/>
                </a:solidFill>
                <a:effectLst/>
                <a:latin typeface="HP001 4 hàng" pitchFamily="34" charset="0"/>
                <a:ea typeface="Arial" pitchFamily="34" charset="0"/>
                <a:cs typeface="Times New Roman" pitchFamily="18" charset="0"/>
              </a:rPr>
              <a:t> </a:t>
            </a:r>
            <a:r>
              <a:rPr kumimoji="0" lang="en-US" sz="4400" b="1" i="0" u="none" strike="noStrike" cap="none" normalizeH="0" dirty="0" smtClean="0">
                <a:ln>
                  <a:noFill/>
                </a:ln>
                <a:solidFill>
                  <a:schemeClr val="bg1"/>
                </a:solidFill>
                <a:effectLst/>
                <a:latin typeface="HP001 4 hàng" pitchFamily="34" charset="0"/>
                <a:ea typeface="Arial" pitchFamily="34" charset="0"/>
                <a:cs typeface="Times New Roman" pitchFamily="18" charset="0"/>
              </a:rPr>
              <a:t>11</a:t>
            </a:r>
            <a:r>
              <a:rPr kumimoji="0" lang="en-US" sz="4400" b="1" i="0" u="none" strike="noStrike" cap="none" normalizeH="0" baseline="0" dirty="0" smtClean="0">
                <a:ln>
                  <a:noFill/>
                </a:ln>
                <a:solidFill>
                  <a:schemeClr val="bg1"/>
                </a:solidFill>
                <a:effectLst/>
                <a:latin typeface="HP001 4 hàng" pitchFamily="34" charset="0"/>
                <a:ea typeface="Arial" pitchFamily="34" charset="0"/>
                <a:cs typeface="Times New Roman" pitchFamily="18" charset="0"/>
              </a:rPr>
              <a:t> </a:t>
            </a:r>
            <a:r>
              <a:rPr kumimoji="0" lang="en-US" sz="4400" b="1" i="0" u="none" strike="noStrike" cap="none" normalizeH="0" baseline="0" dirty="0" err="1" smtClean="0">
                <a:ln>
                  <a:noFill/>
                </a:ln>
                <a:solidFill>
                  <a:schemeClr val="bg1"/>
                </a:solidFill>
                <a:effectLst/>
                <a:latin typeface="HP001 4 hàng" pitchFamily="34" charset="0"/>
                <a:ea typeface="Arial" pitchFamily="34" charset="0"/>
                <a:cs typeface="Times New Roman" pitchFamily="18" charset="0"/>
              </a:rPr>
              <a:t>năm</a:t>
            </a:r>
            <a:r>
              <a:rPr kumimoji="0" lang="en-US" sz="4400" b="1" i="0" u="none" strike="noStrike" cap="none" normalizeH="0" baseline="0" dirty="0" smtClean="0">
                <a:ln>
                  <a:noFill/>
                </a:ln>
                <a:solidFill>
                  <a:schemeClr val="bg1"/>
                </a:solidFill>
                <a:effectLst/>
                <a:latin typeface="HP001 4 hàng" pitchFamily="34" charset="0"/>
                <a:ea typeface="Arial" pitchFamily="34" charset="0"/>
                <a:cs typeface="Times New Roman" pitchFamily="18" charset="0"/>
              </a:rPr>
              <a:t> </a:t>
            </a:r>
            <a:r>
              <a:rPr kumimoji="0" lang="en-US" sz="4400" b="1" i="0" u="none" strike="noStrike" cap="none" normalizeH="0" baseline="0" dirty="0" smtClean="0">
                <a:ln>
                  <a:noFill/>
                </a:ln>
                <a:solidFill>
                  <a:schemeClr val="bg1"/>
                </a:solidFill>
                <a:effectLst/>
                <a:latin typeface="HP001 4 hàng" pitchFamily="34" charset="0"/>
                <a:ea typeface="Arial" pitchFamily="34" charset="0"/>
                <a:cs typeface="Times New Roman" pitchFamily="18" charset="0"/>
              </a:rPr>
              <a:t>2022</a:t>
            </a:r>
            <a:endParaRPr kumimoji="0" lang="en-US" sz="4400" b="0" i="0" u="none" strike="noStrike" cap="none" normalizeH="0" baseline="0" dirty="0" smtClean="0">
              <a:ln>
                <a:noFill/>
              </a:ln>
              <a:solidFill>
                <a:schemeClr val="bg1"/>
              </a:solidFill>
              <a:effectLst/>
              <a:latin typeface="Arial" pitchFamily="34" charset="0"/>
              <a:cs typeface="Arial" pitchFamily="34" charset="0"/>
            </a:endParaRPr>
          </a:p>
        </p:txBody>
      </p:sp>
      <p:sp>
        <p:nvSpPr>
          <p:cNvPr id="7" name="Text Box 8"/>
          <p:cNvSpPr txBox="1">
            <a:spLocks noChangeArrowheads="1"/>
          </p:cNvSpPr>
          <p:nvPr/>
        </p:nvSpPr>
        <p:spPr bwMode="auto">
          <a:xfrm>
            <a:off x="1411942" y="2550054"/>
            <a:ext cx="10191794"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lvl="0" fontAlgn="base">
              <a:spcBef>
                <a:spcPct val="0"/>
              </a:spcBef>
              <a:spcAft>
                <a:spcPct val="0"/>
              </a:spcAft>
            </a:pPr>
            <a:r>
              <a:rPr lang="en-US" sz="4400" b="1" dirty="0" err="1" smtClean="0">
                <a:solidFill>
                  <a:schemeClr val="bg1"/>
                </a:solidFill>
                <a:latin typeface="HP001 4 hàng" pitchFamily="34" charset="0"/>
                <a:cs typeface="Times New Roman" pitchFamily="18" charset="0"/>
              </a:rPr>
              <a:t>Mở</a:t>
            </a:r>
            <a:r>
              <a:rPr lang="en-US" sz="4400" b="1" dirty="0" smtClean="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rộng</a:t>
            </a:r>
            <a:r>
              <a:rPr lang="en-US" sz="4400" b="1" dirty="0" smtClean="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vốn</a:t>
            </a:r>
            <a:r>
              <a:rPr lang="en-US" sz="4400" b="1" dirty="0" smtClean="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từ</a:t>
            </a:r>
            <a:r>
              <a:rPr lang="en-US" sz="4400" b="1" dirty="0" smtClean="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về</a:t>
            </a:r>
            <a:r>
              <a:rPr lang="en-US" sz="4400" b="1" dirty="0" smtClean="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tình</a:t>
            </a:r>
            <a:r>
              <a:rPr lang="en-US" sz="4400" b="1" dirty="0" smtClean="0">
                <a:solidFill>
                  <a:schemeClr val="bg1"/>
                </a:solidFill>
                <a:latin typeface="HP001 4 hàng" pitchFamily="34" charset="0"/>
                <a:cs typeface="Times New Roman" pitchFamily="18" charset="0"/>
              </a:rPr>
              <a:t> </a:t>
            </a:r>
            <a:r>
              <a:rPr lang="en-US" sz="4400" b="1" dirty="0" err="1">
                <a:solidFill>
                  <a:schemeClr val="bg1"/>
                </a:solidFill>
                <a:latin typeface="HP001 4 hàng" pitchFamily="34" charset="0"/>
                <a:cs typeface="Times New Roman" pitchFamily="18" charset="0"/>
              </a:rPr>
              <a:t>cảm</a:t>
            </a:r>
            <a:r>
              <a:rPr lang="en-US" sz="4400" b="1" dirty="0">
                <a:solidFill>
                  <a:schemeClr val="bg1"/>
                </a:solidFill>
                <a:latin typeface="HP001 4 hàng" pitchFamily="34" charset="0"/>
                <a:cs typeface="Times New Roman" pitchFamily="18" charset="0"/>
              </a:rPr>
              <a:t> </a:t>
            </a:r>
            <a:r>
              <a:rPr lang="en-US" sz="4400" b="1" dirty="0" err="1">
                <a:solidFill>
                  <a:schemeClr val="bg1"/>
                </a:solidFill>
                <a:latin typeface="HP001 4 hàng" pitchFamily="34" charset="0"/>
                <a:cs typeface="Times New Roman" pitchFamily="18" charset="0"/>
              </a:rPr>
              <a:t>bạn</a:t>
            </a:r>
            <a:r>
              <a:rPr lang="en-US" sz="4400" b="1" dirty="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bè</a:t>
            </a:r>
            <a:endParaRPr kumimoji="0" lang="en-US" sz="4400" b="1" i="0" u="none" strike="noStrike" cap="none" normalizeH="0" baseline="0" dirty="0" smtClean="0">
              <a:ln>
                <a:noFill/>
              </a:ln>
              <a:solidFill>
                <a:schemeClr val="bg1"/>
              </a:solidFill>
              <a:effectLst/>
              <a:latin typeface="HP001 4 hàng" pitchFamily="34" charset="0"/>
              <a:cs typeface="Times New Roman" pitchFamily="18" charset="0"/>
            </a:endParaRPr>
          </a:p>
        </p:txBody>
      </p:sp>
      <p:sp>
        <p:nvSpPr>
          <p:cNvPr id="8" name="Text Box 3"/>
          <p:cNvSpPr txBox="1">
            <a:spLocks noChangeArrowheads="1"/>
          </p:cNvSpPr>
          <p:nvPr/>
        </p:nvSpPr>
        <p:spPr bwMode="auto">
          <a:xfrm>
            <a:off x="4686871" y="1760265"/>
            <a:ext cx="68770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4400" b="1" smtClean="0">
                <a:solidFill>
                  <a:schemeClr val="bg1"/>
                </a:solidFill>
                <a:latin typeface="HP001 4 hàng" pitchFamily="34" charset="0"/>
                <a:cs typeface="Times New Roman" pitchFamily="18" charset="0"/>
              </a:rPr>
              <a:t>Tiếng Việt</a:t>
            </a:r>
            <a:endParaRPr kumimoji="0" lang="en-US" sz="4400" b="1" i="0" u="none" strike="noStrike" cap="none" normalizeH="0" baseline="0" dirty="0" smtClean="0">
              <a:ln>
                <a:noFill/>
              </a:ln>
              <a:solidFill>
                <a:schemeClr val="bg1"/>
              </a:solidFill>
              <a:effectLst/>
              <a:latin typeface="HP001 4 hàng" pitchFamily="34" charset="0"/>
              <a:cs typeface="Times New Roman" pitchFamily="18" charset="0"/>
            </a:endParaRPr>
          </a:p>
        </p:txBody>
      </p:sp>
      <p:sp>
        <p:nvSpPr>
          <p:cNvPr id="9" name="Text Box 8"/>
          <p:cNvSpPr txBox="1">
            <a:spLocks noChangeArrowheads="1"/>
          </p:cNvSpPr>
          <p:nvPr/>
        </p:nvSpPr>
        <p:spPr bwMode="auto">
          <a:xfrm>
            <a:off x="588982" y="3392914"/>
            <a:ext cx="11014754"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sz="4400" b="1" dirty="0" err="1" smtClean="0">
                <a:solidFill>
                  <a:schemeClr val="bg1"/>
                </a:solidFill>
                <a:latin typeface="HP001 4 hàng" pitchFamily="34" charset="0"/>
                <a:cs typeface="Times New Roman" pitchFamily="18" charset="0"/>
              </a:rPr>
              <a:t>Dấu</a:t>
            </a:r>
            <a:r>
              <a:rPr lang="en-US" sz="4400" b="1" dirty="0" smtClean="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chấm</a:t>
            </a:r>
            <a:r>
              <a:rPr lang="en-US" sz="4400" b="1" dirty="0" smtClean="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dấu</a:t>
            </a:r>
            <a:r>
              <a:rPr lang="en-US" sz="4400" b="1" dirty="0" smtClean="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chấm</a:t>
            </a:r>
            <a:r>
              <a:rPr lang="en-US" sz="4400" b="1" dirty="0" smtClean="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hỏi</a:t>
            </a:r>
            <a:r>
              <a:rPr lang="en-US" sz="4400" b="1" dirty="0" smtClean="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dấu</a:t>
            </a:r>
            <a:r>
              <a:rPr lang="en-US" sz="4400" b="1" dirty="0" smtClean="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chấm</a:t>
            </a:r>
            <a:r>
              <a:rPr lang="en-US" sz="4400" b="1" dirty="0" smtClean="0">
                <a:solidFill>
                  <a:schemeClr val="bg1"/>
                </a:solidFill>
                <a:latin typeface="HP001 4 hàng" pitchFamily="34" charset="0"/>
                <a:cs typeface="Times New Roman" pitchFamily="18" charset="0"/>
              </a:rPr>
              <a:t> </a:t>
            </a:r>
            <a:r>
              <a:rPr lang="en-US" sz="4400" b="1" dirty="0">
                <a:solidFill>
                  <a:schemeClr val="bg1"/>
                </a:solidFill>
                <a:latin typeface="HP001 4 hàng" pitchFamily="34" charset="0"/>
                <a:cs typeface="Times New Roman" pitchFamily="18" charset="0"/>
              </a:rPr>
              <a:t>than. </a:t>
            </a:r>
          </a:p>
          <a:p>
            <a:pPr marL="0" marR="0" lvl="0" indent="0" algn="l" defTabSz="914400" rtl="0" eaLnBrk="1" fontAlgn="base" latinLnBrk="0" hangingPunct="1">
              <a:lnSpc>
                <a:spcPct val="100000"/>
              </a:lnSpc>
              <a:spcBef>
                <a:spcPct val="0"/>
              </a:spcBef>
              <a:spcAft>
                <a:spcPct val="0"/>
              </a:spcAft>
              <a:buClrTx/>
              <a:buSzTx/>
              <a:buFontTx/>
              <a:buNone/>
              <a:tabLst/>
            </a:pPr>
            <a:r>
              <a:rPr lang="en-US" sz="4400" b="1" dirty="0" smtClean="0">
                <a:solidFill>
                  <a:schemeClr val="bg1"/>
                </a:solidFill>
                <a:latin typeface="HP001 4 hàng" pitchFamily="34" charset="0"/>
                <a:cs typeface="Times New Roman" pitchFamily="18" charset="0"/>
              </a:rPr>
              <a:t>  </a:t>
            </a:r>
            <a:endParaRPr kumimoji="0" lang="en-US" sz="4400" b="1" i="0" u="none" strike="noStrike" cap="none" normalizeH="0" baseline="0" dirty="0" smtClean="0">
              <a:ln>
                <a:noFill/>
              </a:ln>
              <a:solidFill>
                <a:schemeClr val="bg1"/>
              </a:solidFill>
              <a:effectLst/>
              <a:latin typeface="HP001 4 hàng" pitchFamily="34" charset="0"/>
              <a:cs typeface="Times New Roman" pitchFamily="18" charset="0"/>
            </a:endParaRPr>
          </a:p>
        </p:txBody>
      </p:sp>
      <p:sp>
        <p:nvSpPr>
          <p:cNvPr id="10" name="Text Box 8"/>
          <p:cNvSpPr txBox="1">
            <a:spLocks noChangeArrowheads="1"/>
          </p:cNvSpPr>
          <p:nvPr/>
        </p:nvSpPr>
        <p:spPr bwMode="auto">
          <a:xfrm>
            <a:off x="588982" y="4235774"/>
            <a:ext cx="11014754"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dirty="0" smtClean="0">
              <a:ln>
                <a:noFill/>
              </a:ln>
              <a:solidFill>
                <a:schemeClr val="bg1"/>
              </a:solidFill>
              <a:effectLst/>
              <a:latin typeface="HP001 4 hàng" pitchFamily="34" charset="0"/>
              <a:cs typeface="Times New Roman" pitchFamily="18" charset="0"/>
            </a:endParaRPr>
          </a:p>
        </p:txBody>
      </p:sp>
    </p:spTree>
    <p:extLst>
      <p:ext uri="{BB962C8B-B14F-4D97-AF65-F5344CB8AC3E}">
        <p14:creationId xmlns:p14="http://schemas.microsoft.com/office/powerpoint/2010/main" val="53471823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5" name="Text Box 4"/>
          <p:cNvSpPr txBox="1"/>
          <p:nvPr/>
        </p:nvSpPr>
        <p:spPr>
          <a:xfrm>
            <a:off x="1878870" y="762495"/>
            <a:ext cx="8793480" cy="645160"/>
          </a:xfrm>
          <a:prstGeom prst="rect">
            <a:avLst/>
          </a:prstGeom>
          <a:noFill/>
        </p:spPr>
        <p:txBody>
          <a:bodyPr wrap="square" rtlCol="0">
            <a:spAutoFit/>
          </a:bodyPr>
          <a:lstStyle/>
          <a:p>
            <a:r>
              <a:rPr lang="en-US" sz="3600">
                <a:solidFill>
                  <a:srgbClr val="002060"/>
                </a:solidFill>
                <a:latin typeface="Times New Roman" panose="02020603050405020304" pitchFamily="18" charset="0"/>
                <a:cs typeface="Times New Roman" panose="02020603050405020304" pitchFamily="18" charset="0"/>
              </a:rPr>
              <a:t>1. Tìm từ ngữ chỉ tình cảm bạn bè?</a:t>
            </a:r>
          </a:p>
        </p:txBody>
      </p:sp>
      <p:sp>
        <p:nvSpPr>
          <p:cNvPr id="11" name="Text Box 4"/>
          <p:cNvSpPr txBox="1"/>
          <p:nvPr/>
        </p:nvSpPr>
        <p:spPr>
          <a:xfrm>
            <a:off x="1000200" y="1422568"/>
            <a:ext cx="2536376" cy="645160"/>
          </a:xfrm>
          <a:prstGeom prst="rect">
            <a:avLst/>
          </a:prstGeom>
          <a:noFill/>
        </p:spPr>
        <p:txBody>
          <a:bodyPr wrap="square" rtlCol="0">
            <a:spAutoFit/>
          </a:bodyPr>
          <a:lstStyle/>
          <a:p>
            <a:r>
              <a:rPr lang="en-US" sz="3600" smtClean="0">
                <a:solidFill>
                  <a:srgbClr val="FF0000"/>
                </a:solidFill>
                <a:latin typeface="Times New Roman" panose="02020603050405020304" pitchFamily="18" charset="0"/>
                <a:cs typeface="Times New Roman" panose="02020603050405020304" pitchFamily="18" charset="0"/>
              </a:rPr>
              <a:t>M:</a:t>
            </a:r>
            <a:r>
              <a:rPr lang="en-US" sz="3600" smtClean="0">
                <a:latin typeface="Times New Roman" panose="02020603050405020304" pitchFamily="18" charset="0"/>
                <a:cs typeface="Times New Roman" panose="02020603050405020304" pitchFamily="18" charset="0"/>
              </a:rPr>
              <a:t> quý mến</a:t>
            </a:r>
            <a:endParaRPr lang="en-US" sz="3600">
              <a:latin typeface="Times New Roman" panose="02020603050405020304" pitchFamily="18" charset="0"/>
              <a:cs typeface="Times New Roman" panose="02020603050405020304" pitchFamily="18" charset="0"/>
            </a:endParaRPr>
          </a:p>
        </p:txBody>
      </p:sp>
      <p:sp>
        <p:nvSpPr>
          <p:cNvPr id="3" name="Rounded Rectangle 2"/>
          <p:cNvSpPr/>
          <p:nvPr/>
        </p:nvSpPr>
        <p:spPr>
          <a:xfrm>
            <a:off x="3355993" y="2059288"/>
            <a:ext cx="4477871" cy="927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4"/>
          <p:cNvSpPr txBox="1"/>
          <p:nvPr/>
        </p:nvSpPr>
        <p:spPr>
          <a:xfrm>
            <a:off x="3708174" y="2208373"/>
            <a:ext cx="4015553" cy="1200329"/>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Thảo luận nhóm 4</a:t>
            </a:r>
          </a:p>
          <a:p>
            <a:endParaRPr lang="en-US" sz="3600">
              <a:latin typeface="Times New Roman" panose="02020603050405020304" pitchFamily="18" charset="0"/>
              <a:cs typeface="Times New Roman" panose="02020603050405020304" pitchFamily="18" charset="0"/>
            </a:endParaRPr>
          </a:p>
        </p:txBody>
      </p:sp>
      <p:sp>
        <p:nvSpPr>
          <p:cNvPr id="16" name="Rounded Rectangle 15"/>
          <p:cNvSpPr/>
          <p:nvPr/>
        </p:nvSpPr>
        <p:spPr>
          <a:xfrm>
            <a:off x="2602958" y="3565850"/>
            <a:ext cx="6514148" cy="927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4"/>
          <p:cNvSpPr txBox="1"/>
          <p:nvPr/>
        </p:nvSpPr>
        <p:spPr>
          <a:xfrm>
            <a:off x="2955139" y="3706495"/>
            <a:ext cx="6161967" cy="1200329"/>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Đại diện nhóm báo cáo kết quả</a:t>
            </a:r>
          </a:p>
          <a:p>
            <a:endParaRPr lang="en-US" sz="36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2"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2"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2"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P spid="11" grpId="1"/>
      <p:bldP spid="11" grpId="2"/>
      <p:bldP spid="3" grpId="0" animBg="1"/>
      <p:bldP spid="15" grpId="1"/>
      <p:bldP spid="15" grpId="2"/>
      <p:bldP spid="16" grpId="0" animBg="1"/>
      <p:bldP spid="17" grpId="1"/>
      <p:bldP spid="17"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1878870" y="762495"/>
            <a:ext cx="8793480" cy="645160"/>
          </a:xfrm>
          <a:prstGeom prst="rect">
            <a:avLst/>
          </a:prstGeom>
          <a:noFill/>
        </p:spPr>
        <p:txBody>
          <a:bodyPr wrap="square" rtlCol="0">
            <a:spAutoFit/>
          </a:bodyPr>
          <a:lstStyle/>
          <a:p>
            <a:r>
              <a:rPr lang="en-US" sz="3600">
                <a:solidFill>
                  <a:srgbClr val="002060"/>
                </a:solidFill>
                <a:latin typeface="Times New Roman" panose="02020603050405020304" pitchFamily="18" charset="0"/>
                <a:cs typeface="Times New Roman" panose="02020603050405020304" pitchFamily="18" charset="0"/>
              </a:rPr>
              <a:t>1. Tìm từ ngữ chỉ tình cảm bạn bè?</a:t>
            </a:r>
          </a:p>
        </p:txBody>
      </p:sp>
      <p:sp>
        <p:nvSpPr>
          <p:cNvPr id="11" name="Text Box 4"/>
          <p:cNvSpPr txBox="1"/>
          <p:nvPr/>
        </p:nvSpPr>
        <p:spPr>
          <a:xfrm>
            <a:off x="1000200" y="1422568"/>
            <a:ext cx="2536376" cy="645160"/>
          </a:xfrm>
          <a:prstGeom prst="rect">
            <a:avLst/>
          </a:prstGeom>
          <a:noFill/>
        </p:spPr>
        <p:txBody>
          <a:bodyPr wrap="square" rtlCol="0">
            <a:spAutoFit/>
          </a:bodyPr>
          <a:lstStyle/>
          <a:p>
            <a:r>
              <a:rPr lang="en-US" sz="3600" smtClean="0">
                <a:solidFill>
                  <a:srgbClr val="FF0000"/>
                </a:solidFill>
                <a:latin typeface="Times New Roman" panose="02020603050405020304" pitchFamily="18" charset="0"/>
                <a:cs typeface="Times New Roman" panose="02020603050405020304" pitchFamily="18" charset="0"/>
              </a:rPr>
              <a:t>M:</a:t>
            </a:r>
            <a:r>
              <a:rPr lang="en-US" sz="3600" smtClean="0">
                <a:latin typeface="Times New Roman" panose="02020603050405020304" pitchFamily="18" charset="0"/>
                <a:cs typeface="Times New Roman" panose="02020603050405020304" pitchFamily="18" charset="0"/>
              </a:rPr>
              <a:t> quý mến</a:t>
            </a:r>
            <a:endParaRPr lang="en-US" sz="3600">
              <a:latin typeface="Times New Roman" panose="02020603050405020304" pitchFamily="18" charset="0"/>
              <a:cs typeface="Times New Roman" panose="02020603050405020304" pitchFamily="18" charset="0"/>
            </a:endParaRPr>
          </a:p>
        </p:txBody>
      </p:sp>
      <p:sp>
        <p:nvSpPr>
          <p:cNvPr id="15" name="Text Box 4"/>
          <p:cNvSpPr txBox="1"/>
          <p:nvPr/>
        </p:nvSpPr>
        <p:spPr>
          <a:xfrm>
            <a:off x="892622" y="2405221"/>
            <a:ext cx="10765977" cy="1200329"/>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đoàn kết, yêu thương, thương yêu, nhớ, gắn bó, bảo vệ, </a:t>
            </a:r>
          </a:p>
          <a:p>
            <a:r>
              <a:rPr lang="en-US" sz="3600" smtClean="0">
                <a:latin typeface="Times New Roman" panose="02020603050405020304" pitchFamily="18" charset="0"/>
                <a:cs typeface="Times New Roman" panose="02020603050405020304" pitchFamily="18" charset="0"/>
              </a:rPr>
              <a:t>chia sẻ, san sẻ, thân thiết, giúp đỡ... </a:t>
            </a:r>
            <a:endParaRPr lang="en-US" sz="3600">
              <a:latin typeface="Times New Roman" panose="02020603050405020304" pitchFamily="18" charset="0"/>
              <a:cs typeface="Times New Roman" panose="02020603050405020304" pitchFamily="18" charset="0"/>
            </a:endParaRPr>
          </a:p>
        </p:txBody>
      </p:sp>
      <p:sp>
        <p:nvSpPr>
          <p:cNvPr id="6" name="Text Box 4"/>
          <p:cNvSpPr txBox="1"/>
          <p:nvPr/>
        </p:nvSpPr>
        <p:spPr>
          <a:xfrm>
            <a:off x="1677036" y="4092427"/>
            <a:ext cx="7919550" cy="646331"/>
          </a:xfrm>
          <a:prstGeom prst="rect">
            <a:avLst/>
          </a:prstGeom>
          <a:noFill/>
        </p:spPr>
        <p:txBody>
          <a:bodyPr wrap="square" rtlCol="0">
            <a:spAutoFit/>
          </a:bodyPr>
          <a:lstStyle/>
          <a:p>
            <a:r>
              <a:rPr lang="en-US" sz="3600" smtClean="0">
                <a:solidFill>
                  <a:srgbClr val="FF0000"/>
                </a:solidFill>
                <a:latin typeface="Times New Roman" panose="02020603050405020304" pitchFamily="18" charset="0"/>
                <a:cs typeface="Times New Roman" panose="02020603050405020304" pitchFamily="18" charset="0"/>
              </a:rPr>
              <a:t>MR:</a:t>
            </a:r>
            <a:r>
              <a:rPr lang="en-US" sz="3600" smtClean="0">
                <a:latin typeface="Times New Roman" panose="02020603050405020304" pitchFamily="18" charset="0"/>
                <a:cs typeface="Times New Roman" panose="02020603050405020304" pitchFamily="18" charset="0"/>
              </a:rPr>
              <a:t> Đặt một câu với từ vừa tìm.</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0259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p:bldP spid="11" grpId="1"/>
      <p:bldP spid="15" grpId="0"/>
      <p:bldP spid="15" grpId="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Box 4"/>
          <p:cNvSpPr txBox="1"/>
          <p:nvPr/>
        </p:nvSpPr>
        <p:spPr>
          <a:xfrm>
            <a:off x="1220810" y="1314639"/>
            <a:ext cx="9822328" cy="646331"/>
          </a:xfrm>
          <a:prstGeom prst="rect">
            <a:avLst/>
          </a:prstGeom>
          <a:noFill/>
        </p:spPr>
        <p:txBody>
          <a:bodyPr wrap="square" rtlCol="0">
            <a:spAutoFit/>
          </a:bodyPr>
          <a:lstStyle/>
          <a:p>
            <a:r>
              <a:rPr lang="en-US" sz="3600" b="1" smtClean="0">
                <a:solidFill>
                  <a:srgbClr val="7030A0"/>
                </a:solidFill>
                <a:latin typeface="Times New Roman" panose="02020603050405020304" pitchFamily="18" charset="0"/>
                <a:cs typeface="Times New Roman" panose="02020603050405020304" pitchFamily="18" charset="0"/>
              </a:rPr>
              <a:t>2.Chọn từ trong ngoặc đơn thay cho ô vuông.</a:t>
            </a:r>
            <a:endParaRPr lang="en-US" sz="3600" b="1">
              <a:solidFill>
                <a:srgbClr val="7030A0"/>
              </a:solidFill>
              <a:latin typeface="Times New Roman" panose="02020603050405020304" pitchFamily="18" charset="0"/>
              <a:cs typeface="Times New Roman" panose="02020603050405020304" pitchFamily="18" charset="0"/>
            </a:endParaRPr>
          </a:p>
        </p:txBody>
      </p:sp>
      <p:sp>
        <p:nvSpPr>
          <p:cNvPr id="11" name="Text Box 4"/>
          <p:cNvSpPr txBox="1"/>
          <p:nvPr/>
        </p:nvSpPr>
        <p:spPr>
          <a:xfrm>
            <a:off x="2238410" y="1934436"/>
            <a:ext cx="6758281" cy="645160"/>
          </a:xfrm>
          <a:prstGeom prst="rect">
            <a:avLst/>
          </a:prstGeom>
          <a:noFill/>
        </p:spPr>
        <p:txBody>
          <a:bodyPr wrap="square" rtlCol="0">
            <a:spAutoFit/>
          </a:bodyPr>
          <a:lstStyle/>
          <a:p>
            <a:r>
              <a:rPr lang="en-US" sz="3600" smtClean="0">
                <a:solidFill>
                  <a:srgbClr val="00B050"/>
                </a:solidFill>
                <a:latin typeface="Times New Roman" panose="02020603050405020304" pitchFamily="18" charset="0"/>
                <a:cs typeface="Times New Roman" panose="02020603050405020304" pitchFamily="18" charset="0"/>
              </a:rPr>
              <a:t>( nhớ, tươi vui, thân thiết, vui đùa)</a:t>
            </a:r>
            <a:endParaRPr lang="en-US" sz="3600">
              <a:solidFill>
                <a:srgbClr val="00B050"/>
              </a:solidFill>
              <a:latin typeface="Times New Roman" panose="02020603050405020304" pitchFamily="18" charset="0"/>
              <a:cs typeface="Times New Roman" panose="02020603050405020304" pitchFamily="18" charset="0"/>
            </a:endParaRPr>
          </a:p>
        </p:txBody>
      </p:sp>
      <p:sp>
        <p:nvSpPr>
          <p:cNvPr id="15" name="Text Box 4"/>
          <p:cNvSpPr txBox="1"/>
          <p:nvPr/>
        </p:nvSpPr>
        <p:spPr>
          <a:xfrm>
            <a:off x="801859" y="2876813"/>
            <a:ext cx="10424160" cy="218521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 Cá nhỏ và nòng nọc là đôi bạn       . Hằng ngày, chúng cùng nhau bơi lội.Thế rồi nòng nọc trở thành ếch. Nó phải lên bờ để sinh sống nhưng nó vẫn        cá nhỏ. Thỉnh thoảng, nó nhảy xuống ao         cùng cá nhỏ. </a:t>
            </a:r>
            <a:r>
              <a:rPr lang="en-US" sz="3200" smtClean="0">
                <a:solidFill>
                  <a:srgbClr val="00B050"/>
                </a:solidFill>
                <a:latin typeface="Times New Roman" panose="02020603050405020304" pitchFamily="18" charset="0"/>
                <a:cs typeface="Times New Roman" panose="02020603050405020304" pitchFamily="18" charset="0"/>
              </a:rPr>
              <a:t> </a:t>
            </a:r>
            <a:r>
              <a:rPr lang="en-US" sz="3600" smtClean="0">
                <a:solidFill>
                  <a:srgbClr val="00B050"/>
                </a:solidFill>
                <a:latin typeface="Times New Roman" panose="02020603050405020304" pitchFamily="18" charset="0"/>
                <a:cs typeface="Times New Roman" panose="02020603050405020304" pitchFamily="18" charset="0"/>
              </a:rPr>
              <a:t> </a:t>
            </a:r>
            <a:endParaRPr lang="en-US" sz="3600">
              <a:solidFill>
                <a:srgbClr val="00B05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133514" y="2996419"/>
            <a:ext cx="576775" cy="49236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444468" y="4569643"/>
            <a:ext cx="608222" cy="49236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76800" y="3969420"/>
            <a:ext cx="581465" cy="49236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2571840" y="2523960"/>
              <a:ext cx="5822280" cy="1631520"/>
            </p14:xfrm>
          </p:contentPart>
        </mc:Choice>
        <mc:Fallback>
          <p:pic>
            <p:nvPicPr>
              <p:cNvPr id="3" name="Ink 2"/>
              <p:cNvPicPr/>
              <p:nvPr/>
            </p:nvPicPr>
            <p:blipFill>
              <a:blip r:embed="rId4"/>
              <a:stretch>
                <a:fillRect/>
              </a:stretch>
            </p:blipFill>
            <p:spPr>
              <a:xfrm>
                <a:off x="2562480" y="2514600"/>
                <a:ext cx="5841000" cy="1650240"/>
              </a:xfrm>
              <a:prstGeom prst="rect">
                <a:avLst/>
              </a:prstGeom>
            </p:spPr>
          </p:pic>
        </mc:Fallback>
      </mc:AlternateContent>
    </p:spTree>
    <p:extLst>
      <p:ext uri="{BB962C8B-B14F-4D97-AF65-F5344CB8AC3E}">
        <p14:creationId xmlns:p14="http://schemas.microsoft.com/office/powerpoint/2010/main" val="356079268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p:bldP spid="11" grpId="1"/>
      <p:bldP spid="15" grpId="0"/>
      <p:bldP spid="1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273</TotalTime>
  <Words>327</Words>
  <Application>Microsoft Office PowerPoint</Application>
  <PresentationFormat>Custom</PresentationFormat>
  <Paragraphs>36</Paragraphs>
  <Slides>13</Slides>
  <Notes>4</Notes>
  <HiddenSlides>0</HiddenSlides>
  <MMClips>1</MMClips>
  <ScaleCrop>false</ScaleCrop>
  <HeadingPairs>
    <vt:vector size="4" baseType="variant">
      <vt:variant>
        <vt:lpstr>Theme</vt:lpstr>
      </vt:variant>
      <vt:variant>
        <vt:i4>5</vt:i4>
      </vt:variant>
      <vt:variant>
        <vt:lpstr>Slide Titles</vt:lpstr>
      </vt:variant>
      <vt:variant>
        <vt:i4>13</vt:i4>
      </vt:variant>
    </vt:vector>
  </HeadingPairs>
  <TitlesOfParts>
    <vt:vector size="18" baseType="lpstr">
      <vt:lpstr>1_Office Theme</vt:lpstr>
      <vt:lpstr>2_Office Theme</vt:lpstr>
      <vt:lpstr>7_Office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subject>9Slide.vn</dc:subject>
  <dc:creator>Administrator</dc:creator>
  <dc:description>9Slide.vn</dc:description>
  <cp:lastModifiedBy>SKY</cp:lastModifiedBy>
  <cp:revision>32</cp:revision>
  <dcterms:created xsi:type="dcterms:W3CDTF">2021-05-26T07:40:58Z</dcterms:created>
  <dcterms:modified xsi:type="dcterms:W3CDTF">2022-11-10T05:15:31Z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