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3.wav" ContentType="audio/x-wav"/>
  <Override PartName="/ppt/media/audio4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25" r:id="rId3"/>
    <p:sldId id="291" r:id="rId4"/>
    <p:sldId id="264" r:id="rId5"/>
    <p:sldId id="296" r:id="rId6"/>
    <p:sldId id="309" r:id="rId7"/>
    <p:sldId id="326" r:id="rId8"/>
    <p:sldId id="295" r:id="rId9"/>
    <p:sldId id="258" r:id="rId10"/>
    <p:sldId id="310" r:id="rId11"/>
    <p:sldId id="311" r:id="rId12"/>
    <p:sldId id="314" r:id="rId13"/>
    <p:sldId id="313" r:id="rId14"/>
    <p:sldId id="305" r:id="rId15"/>
    <p:sldId id="320" r:id="rId16"/>
    <p:sldId id="270" r:id="rId17"/>
    <p:sldId id="318" r:id="rId18"/>
    <p:sldId id="317" r:id="rId19"/>
    <p:sldId id="319" r:id="rId20"/>
    <p:sldId id="304" r:id="rId21"/>
    <p:sldId id="321" r:id="rId22"/>
    <p:sldId id="323" r:id="rId23"/>
    <p:sldId id="324" r:id="rId24"/>
    <p:sldId id="293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54" d="100"/>
          <a:sy n="54" d="100"/>
        </p:scale>
        <p:origin x="168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2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4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5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8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microsoft.com/office/2007/relationships/hdphoto" Target="../media/hdphoto6.wdp"/><Relationship Id="rId5" Type="http://schemas.openxmlformats.org/officeDocument/2006/relationships/image" Target="../media/image16.jpeg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0.png"/><Relationship Id="rId5" Type="http://schemas.openxmlformats.org/officeDocument/2006/relationships/image" Target="../media/image16.jpeg"/><Relationship Id="rId10" Type="http://schemas.openxmlformats.org/officeDocument/2006/relationships/image" Target="../media/image25.jp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microsoft.com/office/2007/relationships/hdphoto" Target="../media/hdphoto7.wdp"/><Relationship Id="rId5" Type="http://schemas.openxmlformats.org/officeDocument/2006/relationships/image" Target="../media/image16.jpeg"/><Relationship Id="rId10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microsoft.com/office/2007/relationships/hdphoto" Target="../media/hdphoto4.wdp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875">
              <a:srgbClr val="7030A0"/>
            </a:gs>
            <a:gs pos="84000">
              <a:srgbClr val="0070C0"/>
            </a:gs>
            <a:gs pos="51000">
              <a:srgbClr val="00B0F0"/>
            </a:gs>
            <a:gs pos="38000">
              <a:srgbClr val="92D050"/>
            </a:gs>
            <a:gs pos="23000">
              <a:srgbClr val="FFC000"/>
            </a:gs>
            <a:gs pos="7000">
              <a:srgbClr val="FF0000"/>
            </a:gs>
            <a:gs pos="6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7605486"/>
            <a:ext cx="12181114" cy="185422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25257" y="2681334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813460" y="169679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8605" y="1325464"/>
            <a:ext cx="8161978" cy="33495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Toán</a:t>
            </a:r>
            <a:endParaRPr lang="en-US" sz="5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00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977124" y="668487"/>
            <a:ext cx="7772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smtClean="0">
                <a:latin typeface="Times New Roman" panose="02020603050405020304" pitchFamily="18" charset="0"/>
              </a:rPr>
              <a:t>Cái gì tích tắc ngày đêm,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Nhắc em đi ngủ, nhắc em học bài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         Một anh chậm bước khoan thoai,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Một anh chạy những bước dài thật nhanh.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                                                     </a:t>
            </a:r>
            <a:r>
              <a:rPr lang="en-US" altLang="en-US" sz="2800" i="1" smtClean="0">
                <a:latin typeface="Times New Roman" panose="02020603050405020304" pitchFamily="18" charset="0"/>
              </a:rPr>
              <a:t>(Là cái gì?)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7239000" y="4007791"/>
            <a:ext cx="4343400" cy="1238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Đồng hồ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8180"/>
            <a:ext cx="220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32">
            <a:off x="9884838" y="52256"/>
            <a:ext cx="2001673" cy="153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5444" y="56576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Chúc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mừng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!</a:t>
            </a:r>
          </a:p>
        </p:txBody>
      </p:sp>
      <p:pic>
        <p:nvPicPr>
          <p:cNvPr id="20" name="Picture 4" descr="het gi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447316" y="5640689"/>
            <a:ext cx="1969374" cy="89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an30"/>
          <p:cNvPicPr>
            <a:picLocks noChangeAspect="1" noChangeArrowheads="1" noCrop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10786958" y="5522643"/>
            <a:ext cx="1352165" cy="119722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" name="Hình chữ nhật 85"/>
          <p:cNvSpPr/>
          <p:nvPr/>
        </p:nvSpPr>
        <p:spPr>
          <a:xfrm>
            <a:off x="10583824" y="5103468"/>
            <a:ext cx="1615190" cy="171904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Hình chữ nhật 84"/>
          <p:cNvSpPr/>
          <p:nvPr/>
        </p:nvSpPr>
        <p:spPr>
          <a:xfrm>
            <a:off x="10563588" y="5115297"/>
            <a:ext cx="1615190" cy="171904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Hình chữ nhật 83"/>
          <p:cNvSpPr/>
          <p:nvPr/>
        </p:nvSpPr>
        <p:spPr>
          <a:xfrm>
            <a:off x="10563587" y="5127126"/>
            <a:ext cx="1615190" cy="171904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Hình chữ nhật 57"/>
          <p:cNvSpPr/>
          <p:nvPr/>
        </p:nvSpPr>
        <p:spPr>
          <a:xfrm>
            <a:off x="10597047" y="5127126"/>
            <a:ext cx="1615190" cy="171904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Hình chữ nhật 86"/>
          <p:cNvSpPr/>
          <p:nvPr/>
        </p:nvSpPr>
        <p:spPr>
          <a:xfrm>
            <a:off x="10576810" y="5138955"/>
            <a:ext cx="1615190" cy="171904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Hình Bầu dục 45"/>
          <p:cNvSpPr/>
          <p:nvPr/>
        </p:nvSpPr>
        <p:spPr>
          <a:xfrm>
            <a:off x="10786956" y="5666381"/>
            <a:ext cx="1283184" cy="1119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05" y="3429000"/>
            <a:ext cx="2483045" cy="19979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-125741" y="2841280"/>
            <a:ext cx="28289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72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92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92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32185" y="682429"/>
            <a:ext cx="7180221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mtClean="0"/>
              <a:t>          Ruột dài từ mũi đến chân</a:t>
            </a:r>
          </a:p>
          <a:p>
            <a:pPr>
              <a:buNone/>
            </a:pPr>
            <a:r>
              <a:rPr lang="en-US" smtClean="0"/>
              <a:t>Mũi mòn ruột cũng dần dần mòn theo</a:t>
            </a:r>
          </a:p>
          <a:p>
            <a:pPr>
              <a:buNone/>
            </a:pPr>
            <a:r>
              <a:rPr lang="en-US" smtClean="0"/>
              <a:t>                               (</a:t>
            </a:r>
            <a:r>
              <a:rPr lang="vi-VN" smtClean="0"/>
              <a:t> </a:t>
            </a:r>
            <a:r>
              <a:rPr lang="vi-VN" dirty="0"/>
              <a:t>Là cái </a:t>
            </a:r>
            <a:r>
              <a:rPr lang="vi-VN"/>
              <a:t>gì</a:t>
            </a:r>
            <a:r>
              <a:rPr lang="vi-VN" smtClean="0"/>
              <a:t>?</a:t>
            </a:r>
            <a:r>
              <a:rPr lang="en-US" smtClean="0"/>
              <a:t>)</a:t>
            </a:r>
            <a:endParaRPr lang="vi-VN" dirty="0"/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8172466" y="3917230"/>
            <a:ext cx="2313663" cy="1238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smtClean="0">
                <a:solidFill>
                  <a:srgbClr val="0000FF"/>
                </a:solidFill>
                <a:latin typeface="Times New Roman" panose="02020603050405020304" pitchFamily="18" charset="0"/>
              </a:rPr>
              <a:t>Bút chì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1086" y="356772"/>
            <a:ext cx="304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32">
            <a:off x="10011449" y="217887"/>
            <a:ext cx="2001673" cy="153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8493" y="594479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Jokerman" panose="04090605060D06020702" pitchFamily="82" charset="0"/>
              </a:rPr>
              <a:t>Hoan</a:t>
            </a:r>
            <a:r>
              <a:rPr lang="en-US" sz="44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Jokerman" panose="04090605060D06020702" pitchFamily="82" charset="0"/>
              </a:rPr>
              <a:t>hô</a:t>
            </a:r>
            <a:r>
              <a:rPr lang="en-US" sz="4400" dirty="0">
                <a:solidFill>
                  <a:srgbClr val="FF0000"/>
                </a:solidFill>
                <a:latin typeface="Jokerman" panose="04090605060D06020702" pitchFamily="82" charset="0"/>
              </a:rPr>
              <a:t>!</a:t>
            </a:r>
          </a:p>
        </p:txBody>
      </p:sp>
      <p:pic>
        <p:nvPicPr>
          <p:cNvPr id="20" name="Picture 4" descr="het gi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372538" y="5716158"/>
            <a:ext cx="2041655" cy="92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an30"/>
          <p:cNvPicPr>
            <a:picLocks noChangeAspect="1" noChangeArrowheads="1" noCrop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10597609" y="5558319"/>
            <a:ext cx="1401793" cy="124117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" name="Hình chữ nhật 85"/>
          <p:cNvSpPr/>
          <p:nvPr/>
        </p:nvSpPr>
        <p:spPr>
          <a:xfrm>
            <a:off x="10493143" y="5119992"/>
            <a:ext cx="1672122" cy="178213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Hình chữ nhật 84"/>
          <p:cNvSpPr/>
          <p:nvPr/>
        </p:nvSpPr>
        <p:spPr>
          <a:xfrm>
            <a:off x="10472907" y="5131821"/>
            <a:ext cx="1672122" cy="178213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Hình chữ nhật 83"/>
          <p:cNvSpPr/>
          <p:nvPr/>
        </p:nvSpPr>
        <p:spPr>
          <a:xfrm>
            <a:off x="10472906" y="5143650"/>
            <a:ext cx="1672122" cy="178213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Hình chữ nhật 57"/>
          <p:cNvSpPr/>
          <p:nvPr/>
        </p:nvSpPr>
        <p:spPr>
          <a:xfrm>
            <a:off x="10506366" y="5143650"/>
            <a:ext cx="1672122" cy="178213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Hình chữ nhật 86"/>
          <p:cNvSpPr/>
          <p:nvPr/>
        </p:nvSpPr>
        <p:spPr>
          <a:xfrm>
            <a:off x="10486129" y="5155479"/>
            <a:ext cx="1672122" cy="178213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Hình Bầu dục 45"/>
          <p:cNvSpPr/>
          <p:nvPr/>
        </p:nvSpPr>
        <p:spPr>
          <a:xfrm>
            <a:off x="10670988" y="5709064"/>
            <a:ext cx="1328414" cy="1160745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44" y="2774723"/>
            <a:ext cx="4026186" cy="2911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0" y="2774723"/>
            <a:ext cx="28289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9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92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92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373927" y="682429"/>
            <a:ext cx="4354567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mtClean="0"/>
              <a:t>Nhỏ như cái kẹo</a:t>
            </a:r>
          </a:p>
          <a:p>
            <a:pPr>
              <a:buNone/>
            </a:pPr>
            <a:r>
              <a:rPr lang="en-US" smtClean="0"/>
              <a:t>Dẻo như bành giầy</a:t>
            </a:r>
          </a:p>
          <a:p>
            <a:pPr>
              <a:buNone/>
            </a:pPr>
            <a:r>
              <a:rPr lang="en-US" smtClean="0"/>
              <a:t>Học trò lâu nay</a:t>
            </a:r>
          </a:p>
          <a:p>
            <a:pPr>
              <a:buNone/>
            </a:pPr>
            <a:r>
              <a:rPr lang="en-US" smtClean="0"/>
              <a:t>Vẫn </a:t>
            </a:r>
            <a:r>
              <a:rPr lang="en-US" smtClean="0"/>
              <a:t>dùng </a:t>
            </a:r>
            <a:r>
              <a:rPr lang="en-US" smtClean="0"/>
              <a:t>đến nó.</a:t>
            </a:r>
          </a:p>
          <a:p>
            <a:pPr>
              <a:buNone/>
            </a:pPr>
            <a:r>
              <a:rPr lang="en-US" i="1" smtClean="0"/>
              <a:t>               </a:t>
            </a:r>
            <a:r>
              <a:rPr lang="en-US" i="1"/>
              <a:t>(</a:t>
            </a:r>
            <a:r>
              <a:rPr lang="vi-VN" i="1" smtClean="0"/>
              <a:t> </a:t>
            </a:r>
            <a:r>
              <a:rPr lang="vi-VN" i="1" dirty="0"/>
              <a:t>Là cái </a:t>
            </a:r>
            <a:r>
              <a:rPr lang="vi-VN" i="1"/>
              <a:t>gì</a:t>
            </a:r>
            <a:r>
              <a:rPr lang="vi-VN" i="1" smtClean="0"/>
              <a:t>?</a:t>
            </a:r>
            <a:r>
              <a:rPr lang="en-US" i="1" smtClean="0"/>
              <a:t>)</a:t>
            </a:r>
            <a:endParaRPr lang="vi-VN" i="1" dirty="0"/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7398743" y="4025773"/>
            <a:ext cx="2313663" cy="1238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tẩy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1086" y="356772"/>
            <a:ext cx="304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32">
            <a:off x="10011449" y="217887"/>
            <a:ext cx="2001673" cy="153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8493" y="594479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Jokerman" panose="04090605060D06020702" pitchFamily="82" charset="0"/>
              </a:rPr>
              <a:t>Giỏi quá</a:t>
            </a:r>
            <a:r>
              <a:rPr lang="en-US" sz="4400" smtClean="0">
                <a:solidFill>
                  <a:srgbClr val="FF0000"/>
                </a:solidFill>
                <a:latin typeface="Jokerman" panose="04090605060D06020702" pitchFamily="82" charset="0"/>
              </a:rPr>
              <a:t>!</a:t>
            </a:r>
            <a:endParaRPr lang="en-US" sz="44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pic>
        <p:nvPicPr>
          <p:cNvPr id="20" name="Picture 4" descr="het gi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433646" y="5577533"/>
            <a:ext cx="2003657" cy="90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an30"/>
          <p:cNvPicPr>
            <a:picLocks noChangeAspect="1" noChangeArrowheads="1" noCrop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10772779" y="5452960"/>
            <a:ext cx="1375704" cy="121807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" name="Hình chữ nhật 85"/>
          <p:cNvSpPr/>
          <p:nvPr/>
        </p:nvSpPr>
        <p:spPr>
          <a:xfrm>
            <a:off x="10569643" y="5024701"/>
            <a:ext cx="1629371" cy="174897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Hình chữ nhật 84"/>
          <p:cNvSpPr/>
          <p:nvPr/>
        </p:nvSpPr>
        <p:spPr>
          <a:xfrm>
            <a:off x="10549407" y="5036530"/>
            <a:ext cx="1629371" cy="174897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Hình chữ nhật 83"/>
          <p:cNvSpPr/>
          <p:nvPr/>
        </p:nvSpPr>
        <p:spPr>
          <a:xfrm>
            <a:off x="10549406" y="5048359"/>
            <a:ext cx="1629371" cy="174897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Hình chữ nhật 57"/>
          <p:cNvSpPr/>
          <p:nvPr/>
        </p:nvSpPr>
        <p:spPr>
          <a:xfrm>
            <a:off x="10582866" y="5048359"/>
            <a:ext cx="1629371" cy="174897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Hình chữ nhật 86"/>
          <p:cNvSpPr/>
          <p:nvPr/>
        </p:nvSpPr>
        <p:spPr>
          <a:xfrm>
            <a:off x="10562629" y="5060188"/>
            <a:ext cx="1629371" cy="174897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Hình Bầu dục 45"/>
          <p:cNvSpPr/>
          <p:nvPr/>
        </p:nvSpPr>
        <p:spPr>
          <a:xfrm>
            <a:off x="10772776" y="5598048"/>
            <a:ext cx="1294451" cy="1139142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67" y="3604249"/>
            <a:ext cx="2467198" cy="2330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20421" y="2762513"/>
            <a:ext cx="28289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92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92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0" y="4469381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43" y="1098766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86" y="1051765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07" y="1230481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95993" y="3070541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2611" y="294900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út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38255" y="2962641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12762" y="2909502"/>
            <a:ext cx="3315568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27329" y="2941514"/>
            <a:ext cx="218359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68860" y="3050182"/>
            <a:ext cx="2656631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697840" y="4565399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60217" y="4477525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850988" y="612407"/>
            <a:ext cx="8275214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 thêm các từ chỉ sự vật khác</a:t>
            </a:r>
            <a:endParaRPr lang="en-US" sz="48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3695" y="5328892"/>
            <a:ext cx="4460487" cy="1529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658589"/>
            <a:ext cx="10224575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sách vở, cặp sách, bảng, bàn ghế, tủ, quạt, cột cờ, phấn, bút màu, tranh, mũ….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1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50434" y="4615901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2" y="1276326"/>
            <a:ext cx="2135805" cy="2135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45772" y="1354482"/>
            <a:ext cx="7772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800" smtClean="0">
                <a:latin typeface="Times New Roman" panose="02020603050405020304" pitchFamily="18" charset="0"/>
              </a:rPr>
              <a:t>Cái gì tích tắc ngày đêm,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Nhắc em đi ngủ, nhắc em học bài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         Một anh chậm bước khoan thoai,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Một anh chạy những bước dài thật nhanh.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                                                     </a:t>
            </a:r>
            <a:r>
              <a:rPr lang="en-US" altLang="en-US" sz="2800" i="1" smtClean="0">
                <a:latin typeface="Times New Roman" panose="02020603050405020304" pitchFamily="18" charset="0"/>
              </a:rPr>
              <a:t>(Là cái gì?)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847771" y="3082050"/>
            <a:ext cx="7837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239357" y="2967335"/>
            <a:ext cx="571329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THẢO LUẬN NHÓM</a:t>
            </a:r>
            <a:endParaRPr lang="en-US" sz="54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3695" y="5328892"/>
            <a:ext cx="4460487" cy="15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8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42620" y="16814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9005" y="297216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0" y="946091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54" y="3199513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4" y="5147627"/>
            <a:ext cx="1560973" cy="1317655"/>
          </a:xfrm>
          <a:prstGeom prst="rect">
            <a:avLst/>
          </a:prstGeom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36614" y="907945"/>
            <a:ext cx="7772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2800" b="1" smtClean="0">
                <a:latin typeface="+mn-lt"/>
              </a:rPr>
              <a:t>a.          </a:t>
            </a:r>
            <a:r>
              <a:rPr lang="en-US" altLang="en-US" sz="2800" smtClean="0">
                <a:latin typeface="+mn-lt"/>
              </a:rPr>
              <a:t>Cái gì tích tắc ngày đêm,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800" smtClean="0">
                <a:latin typeface="+mn-lt"/>
              </a:rPr>
              <a:t>       Nhắc em đi ngủ, nhắc em học bài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800" smtClean="0">
                <a:latin typeface="+mn-lt"/>
              </a:rPr>
              <a:t>             Một anh chậm bước khoan thoai,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800" smtClean="0">
                <a:latin typeface="+mn-lt"/>
              </a:rPr>
              <a:t>        Một anh chạy những bước dài thật nhanh.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800" smtClean="0">
                <a:latin typeface="+mn-lt"/>
              </a:rPr>
              <a:t>                                                     </a:t>
            </a:r>
            <a:r>
              <a:rPr lang="en-US" altLang="en-US" sz="2800" i="1" smtClean="0">
                <a:latin typeface="+mn-lt"/>
              </a:rPr>
              <a:t>(Là cái gì?)</a:t>
            </a:r>
            <a:endParaRPr lang="en-US" altLang="en-US" sz="2800" i="1" dirty="0">
              <a:latin typeface="+mn-lt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655600" y="4652292"/>
            <a:ext cx="435456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2800">
                <a:latin typeface="+mn-lt"/>
              </a:rPr>
              <a:t>c</a:t>
            </a:r>
            <a:r>
              <a:rPr lang="en-US" sz="2800" smtClean="0">
                <a:latin typeface="+mn-lt"/>
              </a:rPr>
              <a:t>.      Nhỏ như cái kẹo</a:t>
            </a:r>
          </a:p>
          <a:p>
            <a:pPr>
              <a:spcBef>
                <a:spcPts val="0"/>
              </a:spcBef>
              <a:buNone/>
            </a:pPr>
            <a:r>
              <a:rPr lang="en-US" sz="2800" smtClean="0">
                <a:latin typeface="+mn-lt"/>
              </a:rPr>
              <a:t>          Dẻo như bành giầy</a:t>
            </a:r>
          </a:p>
          <a:p>
            <a:pPr>
              <a:spcBef>
                <a:spcPts val="0"/>
              </a:spcBef>
              <a:buNone/>
            </a:pPr>
            <a:r>
              <a:rPr lang="en-US" sz="2800" smtClean="0">
                <a:latin typeface="+mn-lt"/>
              </a:rPr>
              <a:t>          Học trò lâu nay</a:t>
            </a:r>
          </a:p>
          <a:p>
            <a:pPr>
              <a:spcBef>
                <a:spcPts val="0"/>
              </a:spcBef>
              <a:buNone/>
            </a:pPr>
            <a:r>
              <a:rPr lang="en-US" sz="2800" smtClean="0">
                <a:latin typeface="+mn-lt"/>
              </a:rPr>
              <a:t>          Vẫn </a:t>
            </a:r>
            <a:r>
              <a:rPr lang="en-US" sz="2800" smtClean="0">
                <a:latin typeface="+mn-lt"/>
              </a:rPr>
              <a:t>dùng </a:t>
            </a:r>
            <a:r>
              <a:rPr lang="en-US" sz="2800" smtClean="0">
                <a:latin typeface="+mn-lt"/>
              </a:rPr>
              <a:t>đến nó.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smtClean="0">
                <a:latin typeface="+mn-lt"/>
              </a:rPr>
              <a:t>               </a:t>
            </a:r>
            <a:r>
              <a:rPr lang="en-US" sz="2800" i="1">
                <a:latin typeface="+mn-lt"/>
              </a:rPr>
              <a:t>(</a:t>
            </a:r>
            <a:r>
              <a:rPr lang="vi-VN" sz="2800" i="1" smtClean="0">
                <a:latin typeface="+mn-lt"/>
              </a:rPr>
              <a:t> </a:t>
            </a:r>
            <a:r>
              <a:rPr lang="vi-VN" sz="2800" i="1" dirty="0">
                <a:latin typeface="+mn-lt"/>
              </a:rPr>
              <a:t>Là cái </a:t>
            </a:r>
            <a:r>
              <a:rPr lang="vi-VN" sz="2800" i="1">
                <a:latin typeface="+mn-lt"/>
              </a:rPr>
              <a:t>gì</a:t>
            </a:r>
            <a:r>
              <a:rPr lang="vi-VN" sz="2800" i="1" smtClean="0">
                <a:latin typeface="+mn-lt"/>
              </a:rPr>
              <a:t>?</a:t>
            </a:r>
            <a:r>
              <a:rPr lang="en-US" sz="2800" i="1" smtClean="0">
                <a:latin typeface="+mn-lt"/>
              </a:rPr>
              <a:t>)</a:t>
            </a:r>
            <a:endParaRPr lang="vi-VN" sz="2800" i="1" dirty="0">
              <a:latin typeface="+mn-lt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502553" y="3167939"/>
            <a:ext cx="718022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mtClean="0"/>
              <a:t> b.           </a:t>
            </a:r>
            <a:r>
              <a:rPr lang="en-US" sz="2800" smtClean="0"/>
              <a:t>Ruột dài từ mũi đến chân</a:t>
            </a:r>
          </a:p>
          <a:p>
            <a:pPr>
              <a:spcBef>
                <a:spcPts val="0"/>
              </a:spcBef>
              <a:buNone/>
            </a:pPr>
            <a:r>
              <a:rPr lang="en-US" sz="2800" smtClean="0"/>
              <a:t>        Mũi mòn ruột cũng dần dần mòn theo</a:t>
            </a:r>
          </a:p>
          <a:p>
            <a:pPr>
              <a:spcBef>
                <a:spcPts val="0"/>
              </a:spcBef>
              <a:buNone/>
            </a:pPr>
            <a:r>
              <a:rPr lang="en-US" sz="2800" smtClean="0"/>
              <a:t>                               (</a:t>
            </a:r>
            <a:r>
              <a:rPr lang="vi-VN" sz="2800" smtClean="0"/>
              <a:t> </a:t>
            </a:r>
            <a:r>
              <a:rPr lang="vi-VN" sz="2800" dirty="0"/>
              <a:t>Là cái </a:t>
            </a:r>
            <a:r>
              <a:rPr lang="vi-VN" sz="2800"/>
              <a:t>gì</a:t>
            </a:r>
            <a:r>
              <a:rPr lang="vi-VN" sz="2800" smtClean="0"/>
              <a:t>?</a:t>
            </a:r>
            <a:r>
              <a:rPr lang="en-US" sz="2800" smtClean="0"/>
              <a:t>)</a:t>
            </a:r>
            <a:endParaRPr lang="vi-VN" sz="28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021942" y="2196679"/>
            <a:ext cx="7837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63657" y="2196679"/>
            <a:ext cx="1654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140795" y="2628972"/>
            <a:ext cx="580804" cy="6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418286" y="2624228"/>
            <a:ext cx="95794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079999" y="3653088"/>
            <a:ext cx="66765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54400" y="5142683"/>
            <a:ext cx="682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68914" y="5512797"/>
            <a:ext cx="682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59695" y="612407"/>
            <a:ext cx="9057800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 thêm các từ chỉ đặc điểm khác</a:t>
            </a:r>
            <a:endParaRPr lang="en-US" sz="48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3695" y="5328892"/>
            <a:ext cx="4460487" cy="1529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658589"/>
            <a:ext cx="10224575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trắng tinh, vàng, nâu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đỏ thắm, xanh… </a:t>
            </a:r>
          </a:p>
          <a:p>
            <a:pPr algn="just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002985" y="2964157"/>
            <a:ext cx="1125415" cy="14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344295" y="2538119"/>
            <a:ext cx="17748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Màu sắc</a:t>
            </a:r>
            <a:endParaRPr lang="en-US" sz="36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549" y="3638807"/>
            <a:ext cx="9264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dài, ngắn, cao, thấp, nhỏ, đẹp, tròn, vuông, thẳng….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69815" y="4907039"/>
            <a:ext cx="1125415" cy="14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77078" y="4571294"/>
            <a:ext cx="213552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Hình dạng</a:t>
            </a:r>
            <a:endParaRPr lang="en-US" sz="36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549" y="1842061"/>
            <a:ext cx="10224575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Chậm, khoan thai,  nhanh, dẻo… </a:t>
            </a:r>
            <a:endParaRPr lang="en-US" sz="3200" b="1" smtClean="0">
              <a:solidFill>
                <a:srgbClr val="7030A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946620" y="2199848"/>
            <a:ext cx="1125415" cy="14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97907" y="1773810"/>
            <a:ext cx="195489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Tính chất</a:t>
            </a:r>
            <a:endParaRPr lang="en-US" sz="36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651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2" grpId="0" animBg="1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 smtClean="0"/>
              <a:t>trường</a:t>
            </a:r>
            <a:r>
              <a:rPr lang="en-US" dirty="0" smtClean="0"/>
              <a:t>, </a:t>
            </a:r>
            <a:r>
              <a:rPr lang="en-US" dirty="0" err="1" smtClean="0"/>
              <a:t>lớp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11744" y="1359878"/>
            <a:ext cx="5603048" cy="1653709"/>
            <a:chOff x="3111744" y="1359878"/>
            <a:chExt cx="5603048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5603048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21669" y="1847308"/>
              <a:ext cx="5148661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smtClean="0">
                  <a:latin typeface="Arial-SGK-TV" pitchFamily="2" charset="0"/>
                  <a:cs typeface="Arial-SGK-TV" pitchFamily="2" charset="0"/>
                </a:rPr>
                <a:t>Thân trống nâu bóng.</a:t>
              </a:r>
              <a:endParaRPr lang="en-US" sz="3600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096000" y="2484951"/>
            <a:ext cx="2079812" cy="86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908742" y="1655036"/>
              <a:ext cx="32619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iCiel Cadena" panose="02000503000000020004" pitchFamily="2" charset="0"/>
                </a:rPr>
                <a:t>ÔN BÀI CŨ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mtClean="0"/>
              <a:t>Nói 1 -2 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 smtClean="0"/>
              <a:t>trường</a:t>
            </a:r>
            <a:r>
              <a:rPr lang="en-US" dirty="0" smtClean="0"/>
              <a:t>, </a:t>
            </a:r>
            <a:r>
              <a:rPr lang="en-US" dirty="0" err="1" smtClean="0"/>
              <a:t>lớp</a:t>
            </a:r>
            <a:r>
              <a:rPr lang="en-US" dirty="0"/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0807" y="3726064"/>
            <a:ext cx="3407109" cy="268867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082378" y="1225463"/>
            <a:ext cx="3639591" cy="2236763"/>
          </a:xfrm>
          <a:prstGeom prst="cloudCallout">
            <a:avLst>
              <a:gd name="adj1" fmla="val -19665"/>
              <a:gd name="adj2" fmla="val 6941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???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2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5792993" cy="85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smtClean="0">
                <a:solidFill>
                  <a:srgbClr val="0070C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78730" y="2717832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25257" y="2681334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813460" y="169679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421146" y="2592376"/>
            <a:ext cx="8003302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.)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421146" y="4127555"/>
            <a:ext cx="58065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0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 flipV="1">
            <a:off x="-51928" y="5744643"/>
            <a:ext cx="12181114" cy="1113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9845" y="59569"/>
            <a:ext cx="5792993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smtClean="0">
                <a:solidFill>
                  <a:srgbClr val="0070C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Vận dụng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25257" y="2681334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813460" y="169679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09800" y="1390698"/>
            <a:ext cx="77724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buNone/>
            </a:pP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endParaRPr lang="en-US" dirty="0"/>
          </a:p>
          <a:p>
            <a:pPr algn="ctr" fontAlgn="base">
              <a:buNone/>
            </a:pP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?</a:t>
            </a:r>
          </a:p>
          <a:p>
            <a:pPr algn="ctr">
              <a:buNone/>
            </a:pPr>
            <a:r>
              <a:rPr lang="en-US" dirty="0"/>
              <a:t>(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7167281" y="4193315"/>
            <a:ext cx="4343400" cy="1238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79" y="3252567"/>
            <a:ext cx="3300685" cy="2169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5742" y="6007150"/>
            <a:ext cx="90030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smtClean="0">
                <a:solidFill>
                  <a:srgbClr val="0070C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Tìm từ chỉ đặc điểm bút màu?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6165" y="5998185"/>
            <a:ext cx="107421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smtClean="0">
                <a:solidFill>
                  <a:srgbClr val="0070C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Nói 1, 2 câu nêu đặc điểm chiếc bút màu.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4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2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92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9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9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0" grpId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391077" y="124987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3301" y="1254789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Vận dụng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538778"/>
            <a:ext cx="10766099" cy="762089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" y="114431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hoạt động thường có ở trường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25" y="2109022"/>
            <a:ext cx="739140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c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hỉ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 sinh, cô giáo, thầy giáo, bảng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25" y="3833375"/>
            <a:ext cx="630555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c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hỉ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chơi nhảy dây, kéo co, 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841473" y="412982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430052" y="-561225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3880" y="753079"/>
            <a:ext cx="2623839" cy="779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smtClean="0">
                <a:solidFill>
                  <a:srgbClr val="FF0000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  <a:endParaRPr lang="en-US" sz="4267" b="1" dirty="0">
              <a:solidFill>
                <a:srgbClr val="FF0000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4589" y="768039"/>
            <a:ext cx="5137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Danh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sinh</a:t>
            </a:r>
            <a:endParaRPr lang="en-US" sz="4400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8475" y="2697608"/>
            <a:ext cx="83263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tập: Từ chỉ sự vật, đặc điểm.</a:t>
            </a:r>
          </a:p>
          <a:p>
            <a:r>
              <a:rPr lang="en-US" sz="400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                Câu nêu đặc điểm 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1442392" y="2399118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4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273336"/>
            <a:ext cx="10221686" cy="4517863"/>
          </a:xfrm>
        </p:spPr>
      </p:pic>
    </p:spTree>
    <p:extLst>
      <p:ext uri="{BB962C8B-B14F-4D97-AF65-F5344CB8AC3E}">
        <p14:creationId xmlns:p14="http://schemas.microsoft.com/office/powerpoint/2010/main" val="320845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5792993" cy="85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smtClean="0">
                <a:solidFill>
                  <a:srgbClr val="0070C0"/>
                </a:solidFill>
                <a:latin typeface="Georgia" panose="02040502050405020303" pitchFamily="18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78730" y="2717832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25257" y="2681334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813460" y="169679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421146" y="2592376"/>
            <a:ext cx="8003302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altLang="zh-CN" sz="2800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trường),  từ ngữ chỉ đặc điểm của các đồ vật.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421146" y="4127555"/>
            <a:ext cx="58065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1614196" y="1584325"/>
            <a:ext cx="2581275" cy="452437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803016" y="1441012"/>
            <a:ext cx="2999014" cy="5186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67100" y="1300837"/>
            <a:ext cx="3362908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8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38200"/>
            <a:ext cx="8991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7200" b="1" dirty="0">
                <a:ln w="22225">
                  <a:solidFill>
                    <a:srgbClr val="FF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32">
            <a:off x="4685852" y="3335523"/>
            <a:ext cx="2667894" cy="2047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1317"/>
            <a:ext cx="1880802" cy="1894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01" y="4678787"/>
            <a:ext cx="3072244" cy="2286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46892" y="838200"/>
            <a:ext cx="28289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758</Words>
  <Application>Microsoft Office PowerPoint</Application>
  <PresentationFormat>Widescreen</PresentationFormat>
  <Paragraphs>127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Rounded MT Bold</vt:lpstr>
      <vt:lpstr>Arial-Rounded</vt:lpstr>
      <vt:lpstr>Arial-SGK-TV</vt:lpstr>
      <vt:lpstr>Calibri</vt:lpstr>
      <vt:lpstr>Calibri Light</vt:lpstr>
      <vt:lpstr>Cambria</vt:lpstr>
      <vt:lpstr>Georgia</vt:lpstr>
      <vt:lpstr>HP001 5H</vt:lpstr>
      <vt:lpstr>iCiel Cadena</vt:lpstr>
      <vt:lpstr>Jokerman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236</cp:revision>
  <dcterms:created xsi:type="dcterms:W3CDTF">2021-06-17T09:40:01Z</dcterms:created>
  <dcterms:modified xsi:type="dcterms:W3CDTF">2021-10-16T04:51:23Z</dcterms:modified>
</cp:coreProperties>
</file>