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86" r:id="rId2"/>
  </p:sldMasterIdLst>
  <p:notesMasterIdLst>
    <p:notesMasterId r:id="rId29"/>
  </p:notesMasterIdLst>
  <p:sldIdLst>
    <p:sldId id="332" r:id="rId3"/>
    <p:sldId id="309" r:id="rId4"/>
    <p:sldId id="310" r:id="rId5"/>
    <p:sldId id="327" r:id="rId6"/>
    <p:sldId id="262" r:id="rId7"/>
    <p:sldId id="286" r:id="rId8"/>
    <p:sldId id="263" r:id="rId9"/>
    <p:sldId id="314" r:id="rId10"/>
    <p:sldId id="315" r:id="rId11"/>
    <p:sldId id="304" r:id="rId12"/>
    <p:sldId id="311" r:id="rId13"/>
    <p:sldId id="331" r:id="rId14"/>
    <p:sldId id="312" r:id="rId15"/>
    <p:sldId id="294" r:id="rId16"/>
    <p:sldId id="316" r:id="rId17"/>
    <p:sldId id="307" r:id="rId18"/>
    <p:sldId id="308" r:id="rId19"/>
    <p:sldId id="317" r:id="rId20"/>
    <p:sldId id="318" r:id="rId21"/>
    <p:sldId id="321" r:id="rId22"/>
    <p:sldId id="320" r:id="rId23"/>
    <p:sldId id="329" r:id="rId24"/>
    <p:sldId id="330" r:id="rId25"/>
    <p:sldId id="328" r:id="rId26"/>
    <p:sldId id="325" r:id="rId27"/>
    <p:sldId id="32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a:srgbClr val="0000FF"/>
    <a:srgbClr val="663300"/>
    <a:srgbClr val="FF33CC"/>
    <a:srgbClr val="237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5" autoAdjust="0"/>
    <p:restoredTop sz="94660"/>
  </p:normalViewPr>
  <p:slideViewPr>
    <p:cSldViewPr>
      <p:cViewPr varScale="1">
        <p:scale>
          <a:sx n="71" d="100"/>
          <a:sy n="71" d="100"/>
        </p:scale>
        <p:origin x="1374"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AF0EA-8E67-4B66-AE29-2E7CAF70D145}" type="datetimeFigureOut">
              <a:rPr lang="en-US" smtClean="0"/>
              <a:t>24/10/2021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FAEF7-1109-474E-A807-4CC22032D515}" type="slidenum">
              <a:rPr lang="en-US" smtClean="0"/>
              <a:t>‹#›</a:t>
            </a:fld>
            <a:endParaRPr lang="en-US"/>
          </a:p>
        </p:txBody>
      </p:sp>
    </p:spTree>
    <p:extLst>
      <p:ext uri="{BB962C8B-B14F-4D97-AF65-F5344CB8AC3E}">
        <p14:creationId xmlns:p14="http://schemas.microsoft.com/office/powerpoint/2010/main" val="373836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FAEF7-1109-474E-A807-4CC22032D515}" type="slidenum">
              <a:rPr lang="en-US" smtClean="0"/>
              <a:t>5</a:t>
            </a:fld>
            <a:endParaRPr lang="en-US"/>
          </a:p>
        </p:txBody>
      </p:sp>
    </p:spTree>
    <p:extLst>
      <p:ext uri="{BB962C8B-B14F-4D97-AF65-F5344CB8AC3E}">
        <p14:creationId xmlns:p14="http://schemas.microsoft.com/office/powerpoint/2010/main" val="171399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6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490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4C689-0797-4A8F-B2C6-5687E1566F8F}" type="slidenum">
              <a:rPr lang="en-US" smtClean="0"/>
              <a:t>21</a:t>
            </a:fld>
            <a:endParaRPr lang="en-US"/>
          </a:p>
        </p:txBody>
      </p:sp>
    </p:spTree>
    <p:extLst>
      <p:ext uri="{BB962C8B-B14F-4D97-AF65-F5344CB8AC3E}">
        <p14:creationId xmlns:p14="http://schemas.microsoft.com/office/powerpoint/2010/main" val="374237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3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F5B565-2225-4841-A709-2D6000FF0358}"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769820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5B565-2225-4841-A709-2D6000FF0358}"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26293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5B565-2225-4841-A709-2D6000FF0358}"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6358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24/10/2021</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88919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4610951"/>
            <a:ext cx="9144011" cy="2247075"/>
          </a:xfrm>
          <a:prstGeom prst="rect">
            <a:avLst/>
          </a:prstGeom>
        </p:spPr>
      </p:pic>
    </p:spTree>
    <p:extLst>
      <p:ext uri="{BB962C8B-B14F-4D97-AF65-F5344CB8AC3E}">
        <p14:creationId xmlns:p14="http://schemas.microsoft.com/office/powerpoint/2010/main" val="145508784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24/10/2021</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408095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090786108"/>
      </p:ext>
    </p:extLst>
  </p:cSld>
  <p:clrMapOvr>
    <a:masterClrMapping/>
  </p:clrMapOvr>
  <p:transition spd="med" advClick="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18980247"/>
      </p:ext>
    </p:extLst>
  </p:cSld>
  <p:clrMapOvr>
    <a:masterClrMapping/>
  </p:clrMapOvr>
  <p:transition spd="med" advClick="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1"/>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577842475"/>
      </p:ext>
    </p:extLst>
  </p:cSld>
  <p:clrMapOvr>
    <a:masterClrMapping/>
  </p:clrMapOvr>
  <p:transition spd="med" advClick="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078362924"/>
      </p:ext>
    </p:extLst>
  </p:cSld>
  <p:clrMapOvr>
    <a:masterClrMapping/>
  </p:clrMapOvr>
  <p:transition spd="med" advClick="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1"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213173271"/>
      </p:ext>
    </p:extLst>
  </p:cSld>
  <p:clrMapOvr>
    <a:masterClrMapping/>
  </p:clrMapOvr>
  <p:transition spd="med" advClick="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5B565-2225-4841-A709-2D6000FF0358}"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565890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81235861"/>
      </p:ext>
    </p:extLst>
  </p:cSld>
  <p:clrMapOvr>
    <a:masterClrMapping/>
  </p:clrMapOvr>
  <p:transition spd="med" advClick="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920068821"/>
      </p:ext>
    </p:extLst>
  </p:cSld>
  <p:clrMapOvr>
    <a:masterClrMapping/>
  </p:clrMapOvr>
  <p:transition spd="med" advClick="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946591819"/>
      </p:ext>
    </p:extLst>
  </p:cSld>
  <p:clrMapOvr>
    <a:masterClrMapping/>
  </p:clrMapOvr>
  <p:transition spd="med" advClick="0">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7"/>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476055324"/>
      </p:ext>
    </p:extLst>
  </p:cSld>
  <p:clrMapOvr>
    <a:masterClrMapping/>
  </p:clrMapOvr>
  <p:transition spd="med" advClick="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727003532"/>
      </p:ext>
    </p:extLst>
  </p:cSld>
  <p:clrMapOvr>
    <a:masterClrMapping/>
  </p:clrMapOvr>
  <p:transition spd="med" advClick="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7"/>
            <a:ext cx="1971675"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365127"/>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964013835"/>
      </p:ext>
    </p:extLst>
  </p:cSld>
  <p:clrMapOvr>
    <a:masterClrMapping/>
  </p:clrMapOvr>
  <p:transition spd="med" advClick="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F5B565-2225-4841-A709-2D6000FF0358}" type="datetimeFigureOut">
              <a:rPr lang="en-US" smtClean="0"/>
              <a:t>24/10/2021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00042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F5B565-2225-4841-A709-2D6000FF0358}"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15366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F5B565-2225-4841-A709-2D6000FF0358}" type="datetimeFigureOut">
              <a:rPr lang="en-US" smtClean="0"/>
              <a:t>24/10/2021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25358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F5B565-2225-4841-A709-2D6000FF0358}" type="datetimeFigureOut">
              <a:rPr lang="en-US" smtClean="0"/>
              <a:t>24/10/2021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32610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24/10/2021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706184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69801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24/10/2021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283085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512332"/>
            <a:ext cx="9144000" cy="369332"/>
          </a:xfrm>
          <a:prstGeom prst="rect">
            <a:avLst/>
          </a:prstGeom>
          <a:noFill/>
        </p:spPr>
        <p:txBody>
          <a:bodyPr vert="horz" rtlCol="0">
            <a:spAutoFit/>
          </a:bodyPr>
          <a:lstStyle/>
          <a:p>
            <a:pPr algn="ctr"/>
            <a:r>
              <a:rPr lang="en-US" sz="1800" smtClean="0">
                <a:solidFill>
                  <a:srgbClr val="CFCFCF"/>
                </a:solidFill>
              </a:rPr>
              <a:t>www.9slide.vn</a:t>
            </a:r>
            <a:endParaRPr lang="en-US" sz="1800">
              <a:solidFill>
                <a:srgbClr val="CFCFC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F5B565-2225-4841-A709-2D6000FF0358}" type="datetimeFigureOut">
              <a:rPr lang="en-US" smtClean="0"/>
              <a:t>24/10/2021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DF099A-C5A2-4868-83DF-E59066CB8008}" type="slidenum">
              <a:rPr lang="en-US" smtClean="0"/>
              <a:t>‹#›</a:t>
            </a:fld>
            <a:endParaRPr lang="en-US"/>
          </a:p>
        </p:txBody>
      </p:sp>
    </p:spTree>
    <p:extLst>
      <p:ext uri="{BB962C8B-B14F-4D97-AF65-F5344CB8AC3E}">
        <p14:creationId xmlns:p14="http://schemas.microsoft.com/office/powerpoint/2010/main" val="131339791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98" r:id="rId13"/>
    <p:sldLayoutId id="214748379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9Slide.vn - 2019"/>
          <p:cNvSpPr txBox="1"/>
          <p:nvPr userDrawn="1"/>
        </p:nvSpPr>
        <p:spPr>
          <a:xfrm>
            <a:off x="0" y="-1512332"/>
            <a:ext cx="9144000" cy="369332"/>
          </a:xfrm>
          <a:prstGeom prst="rect">
            <a:avLst/>
          </a:prstGeom>
          <a:noFill/>
        </p:spPr>
        <p:txBody>
          <a:bodyPr vert="horz" rtlCol="0">
            <a:spAutoFit/>
          </a:bodyPr>
          <a:lstStyle/>
          <a:p>
            <a:pPr algn="ctr"/>
            <a:r>
              <a:rPr lang="en-US" sz="1800" smtClean="0">
                <a:solidFill>
                  <a:srgbClr val="CFCFCF"/>
                </a:solidFill>
              </a:rPr>
              <a:t>www.9slide.vn</a:t>
            </a:r>
            <a:endParaRPr lang="en-US" sz="1800">
              <a:solidFill>
                <a:srgbClr val="CFCFCF"/>
              </a:solidFill>
            </a:endParaRPr>
          </a:p>
        </p:txBody>
      </p:sp>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CE5B826-6809-49B3-9B4B-177D412235B0}" type="datetimeFigureOut">
              <a:rPr lang="zh-CN" altLang="en-US" smtClean="0">
                <a:solidFill>
                  <a:prstClr val="black">
                    <a:tint val="75000"/>
                  </a:prstClr>
                </a:solidFill>
              </a:rPr>
              <a:pPr defTabSz="685800"/>
              <a:t>2021/10/24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1AD0B5-09AD-499F-88BC-01FCE55CDA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48480223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spd="med" advClick="0">
    <p:pull/>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 y="457200"/>
            <a:ext cx="9144000" cy="5145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639699" y="800100"/>
            <a:ext cx="786460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sz="3300" b="1" smtClean="0">
                <a:solidFill>
                  <a:schemeClr val="bg1"/>
                </a:solidFill>
                <a:latin typeface="HP001 4 hàng" pitchFamily="34" charset="0"/>
                <a:cs typeface="Times New Roman" pitchFamily="18" charset="0"/>
              </a:rPr>
              <a:t>Chủ nhật ngày 24 tháng 10 năm 2021</a:t>
            </a:r>
            <a:endParaRPr lang="en-US" sz="3300" dirty="0">
              <a:solidFill>
                <a:schemeClr val="bg1"/>
              </a:solidFill>
              <a:latin typeface="Arial" pitchFamily="34" charset="0"/>
              <a:cs typeface="Arial" pitchFamily="34" charset="0"/>
            </a:endParaRPr>
          </a:p>
        </p:txBody>
      </p:sp>
      <p:sp>
        <p:nvSpPr>
          <p:cNvPr id="7" name="Text Box 8"/>
          <p:cNvSpPr txBox="1">
            <a:spLocks noChangeArrowheads="1"/>
          </p:cNvSpPr>
          <p:nvPr/>
        </p:nvSpPr>
        <p:spPr bwMode="auto">
          <a:xfrm>
            <a:off x="639699" y="2292465"/>
            <a:ext cx="7086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pPr>
            <a:r>
              <a:rPr lang="en-US" sz="3300" b="1" smtClean="0">
                <a:solidFill>
                  <a:schemeClr val="bg1"/>
                </a:solidFill>
                <a:latin typeface="HP001 4 hàng" pitchFamily="34" charset="0"/>
                <a:cs typeface="Times New Roman" pitchFamily="18" charset="0"/>
              </a:rPr>
              <a:t>Viết đoạn văn giới thiệu một đồ vật</a:t>
            </a:r>
            <a:endParaRPr lang="en-US" sz="3300" b="1" dirty="0">
              <a:solidFill>
                <a:schemeClr val="bg1"/>
              </a:solidFill>
              <a:latin typeface="HP001 4 hàng" pitchFamily="34" charset="0"/>
              <a:cs typeface="Times New Roman" pitchFamily="18" charset="0"/>
            </a:endParaRPr>
          </a:p>
        </p:txBody>
      </p:sp>
      <p:sp>
        <p:nvSpPr>
          <p:cNvPr id="8" name="Text Box 3"/>
          <p:cNvSpPr txBox="1">
            <a:spLocks noChangeArrowheads="1"/>
          </p:cNvSpPr>
          <p:nvPr/>
        </p:nvSpPr>
        <p:spPr bwMode="auto">
          <a:xfrm>
            <a:off x="3505200" y="1560570"/>
            <a:ext cx="515778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sz="3300" b="1" smtClean="0">
                <a:solidFill>
                  <a:schemeClr val="bg1"/>
                </a:solidFill>
                <a:latin typeface="HP001 4 hàng" pitchFamily="34" charset="0"/>
                <a:cs typeface="Times New Roman" pitchFamily="18" charset="0"/>
              </a:rPr>
              <a:t>Tiếng Việt</a:t>
            </a:r>
            <a:endParaRPr lang="en-US" sz="3300" b="1" dirty="0">
              <a:solidFill>
                <a:schemeClr val="bg1"/>
              </a:solidFill>
              <a:latin typeface="HP001 4 hàng" pitchFamily="34" charset="0"/>
              <a:cs typeface="Times New Roman" pitchFamily="18" charset="0"/>
            </a:endParaRPr>
          </a:p>
        </p:txBody>
      </p:sp>
    </p:spTree>
    <p:extLst>
      <p:ext uri="{BB962C8B-B14F-4D97-AF65-F5344CB8AC3E}">
        <p14:creationId xmlns:p14="http://schemas.microsoft.com/office/powerpoint/2010/main" val="366650891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579" y="-84302"/>
            <a:ext cx="2681621" cy="6858000"/>
          </a:xfrm>
        </p:spPr>
      </p:pic>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723250" y="304800"/>
            <a:ext cx="8115950" cy="1274195"/>
          </a:xfrm>
          <a:prstGeom prst="rect">
            <a:avLst/>
          </a:prstGeom>
        </p:spPr>
        <p:txBody>
          <a:bodyPr wrap="square">
            <a:spAutoFit/>
          </a:bodyPr>
          <a:lstStyle/>
          <a:p>
            <a:pPr algn="just">
              <a:lnSpc>
                <a:spcPct val="120000"/>
              </a:lnSpc>
              <a:spcAft>
                <a:spcPts val="0"/>
              </a:spcAft>
              <a:tabLst>
                <a:tab pos="1190625" algn="l"/>
              </a:tabLs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latin typeface="Times New Roman" panose="02020603050405020304" pitchFamily="18" charset="0"/>
                <a:ea typeface="Calibri" panose="020F0502020204030204" pitchFamily="34" charset="0"/>
                <a:cs typeface="Times New Roman" panose="02020603050405020304" pitchFamily="18" charset="0"/>
              </a:rPr>
              <a:t> 2 :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latin typeface="Times New Roman" panose="02020603050405020304" pitchFamily="18" charset="0"/>
                <a:ea typeface="Calibri" panose="020F0502020204030204" pitchFamily="34" charset="0"/>
                <a:cs typeface="Times New Roman" panose="02020603050405020304" pitchFamily="18" charset="0"/>
              </a:rPr>
              <a:t> 3 – 4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đồ</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vật</a:t>
            </a:r>
            <a:endParaRPr lang="en-US" sz="32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1190625" algn="l"/>
              </a:tabLst>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dùng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vẽ</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633211" y="1578995"/>
            <a:ext cx="6296025" cy="3943300"/>
          </a:xfrm>
          <a:prstGeom prst="rect">
            <a:avLst/>
          </a:prstGeom>
        </p:spPr>
      </p:pic>
      <p:sp>
        <p:nvSpPr>
          <p:cNvPr id="8" name="Rectangle 24"/>
          <p:cNvSpPr>
            <a:spLocks noChangeArrowheads="1"/>
          </p:cNvSpPr>
          <p:nvPr/>
        </p:nvSpPr>
        <p:spPr bwMode="auto">
          <a:xfrm>
            <a:off x="5651626" y="1045023"/>
            <a:ext cx="27175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smtClean="0">
                <a:solidFill>
                  <a:srgbClr val="0000FF"/>
                </a:solidFill>
                <a:latin typeface="Times New Roman" panose="02020603050405020304" pitchFamily="18" charset="0"/>
                <a:cs typeface="Times New Roman" panose="02020603050405020304" pitchFamily="18" charset="0"/>
              </a:rPr>
              <a:t>Chia sẻ</a:t>
            </a:r>
            <a:endParaRPr lang="en-US" altLang="en-US" sz="4400" b="1" dirty="0">
              <a:solidFill>
                <a:srgbClr val="0000FF"/>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2106706" y="914400"/>
            <a:ext cx="1703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705600" y="914400"/>
            <a:ext cx="1828800" cy="134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52600" y="144780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53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04800" y="10910"/>
            <a:ext cx="2947568" cy="6858001"/>
          </a:xfrm>
          <a:prstGeom prst="rect">
            <a:avLst/>
          </a:prstGeom>
        </p:spPr>
      </p:pic>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609600" y="0"/>
            <a:ext cx="495950" cy="683264"/>
          </a:xfrm>
          <a:prstGeom prst="rect">
            <a:avLst/>
          </a:prstGeom>
        </p:spPr>
        <p:txBody>
          <a:bodyPr wrap="square">
            <a:spAutoFit/>
          </a:bodyPr>
          <a:lstStyle/>
          <a:p>
            <a:pPr algn="just">
              <a:lnSpc>
                <a:spcPct val="120000"/>
              </a:lnSpc>
              <a:spcAft>
                <a:spcPts val="0"/>
              </a:spcAft>
              <a:tabLst>
                <a:tab pos="1190625" algn="l"/>
              </a:tabLst>
            </a:pPr>
            <a:r>
              <a:rPr lang="en-US" sz="3200" b="1" smtClean="0">
                <a:latin typeface="Times New Roman" panose="02020603050405020304" pitchFamily="18" charset="0"/>
                <a:ea typeface="Calibri" panose="020F0502020204030204" pitchFamily="34" charset="0"/>
                <a:cs typeface="Times New Roman" panose="02020603050405020304" pitchFamily="18" charset="0"/>
              </a:rPr>
              <a:t>2</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ounded Rectangle 1"/>
          <p:cNvSpPr/>
          <p:nvPr/>
        </p:nvSpPr>
        <p:spPr>
          <a:xfrm>
            <a:off x="279942" y="1752600"/>
            <a:ext cx="1828800" cy="2364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Giới thiệu một đồ vật dùng để vẽ</a:t>
            </a:r>
            <a:endParaRPr lang="en-US" sz="2800" b="1">
              <a:latin typeface="Times New Roman" panose="02020603050405020304" pitchFamily="18" charset="0"/>
              <a:cs typeface="Times New Roman" panose="02020603050405020304" pitchFamily="18" charset="0"/>
            </a:endParaRPr>
          </a:p>
        </p:txBody>
      </p:sp>
      <p:sp>
        <p:nvSpPr>
          <p:cNvPr id="10" name="Rounded Rectangle 9"/>
          <p:cNvSpPr/>
          <p:nvPr/>
        </p:nvSpPr>
        <p:spPr>
          <a:xfrm>
            <a:off x="2642768" y="1752600"/>
            <a:ext cx="1793291" cy="236473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Em muốn giới thiệu đồ vật nào?</a:t>
            </a:r>
            <a:endParaRPr lang="en-US" sz="2800" b="1">
              <a:latin typeface="Times New Roman" panose="02020603050405020304" pitchFamily="18" charset="0"/>
              <a:cs typeface="Times New Roman" panose="02020603050405020304" pitchFamily="18" charset="0"/>
            </a:endParaRPr>
          </a:p>
        </p:txBody>
      </p:sp>
      <p:sp>
        <p:nvSpPr>
          <p:cNvPr id="11" name="Rounded Rectangle 10"/>
          <p:cNvSpPr/>
          <p:nvPr/>
        </p:nvSpPr>
        <p:spPr>
          <a:xfrm>
            <a:off x="5130053" y="4343400"/>
            <a:ext cx="3238500" cy="155120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Nó giúp ích gì cho em trong việc vẽ tranh?</a:t>
            </a:r>
            <a:endParaRPr lang="en-US" sz="2800" b="1">
              <a:solidFill>
                <a:srgbClr val="7030A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5181600" y="213870"/>
            <a:ext cx="3238500" cy="1752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Đồ vật đó có đặc điểm gì</a:t>
            </a:r>
            <a:r>
              <a:rPr lang="en-US" sz="2800" b="1" smtClean="0">
                <a:solidFill>
                  <a:srgbClr val="7030A0"/>
                </a:solidFill>
                <a:latin typeface="Times New Roman" panose="02020603050405020304" pitchFamily="18" charset="0"/>
                <a:cs typeface="Times New Roman" panose="02020603050405020304" pitchFamily="18" charset="0"/>
              </a:rPr>
              <a:t>?</a:t>
            </a:r>
            <a:endParaRPr lang="en-US" sz="2800" b="1">
              <a:solidFill>
                <a:srgbClr val="7030A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5143500" y="2286000"/>
            <a:ext cx="3238500" cy="163156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Em dùng đồ vật đó như thế nào?</a:t>
            </a:r>
            <a:endParaRPr lang="en-US" sz="2800" b="1">
              <a:solidFill>
                <a:srgbClr val="7030A0"/>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019950" y="3048000"/>
            <a:ext cx="6761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36059" y="2934968"/>
            <a:ext cx="74554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p:cNvCxnSpPr>
          <p:nvPr/>
        </p:nvCxnSpPr>
        <p:spPr>
          <a:xfrm flipV="1">
            <a:off x="4436059" y="1482405"/>
            <a:ext cx="668220" cy="14525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36059" y="2934969"/>
            <a:ext cx="745541" cy="16370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6511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heel(1)">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1113"/>
            <a:ext cx="2947988" cy="6858000"/>
          </a:xfrm>
          <a:prstGeom prst="rect">
            <a:avLst/>
          </a:prstGeom>
        </p:spPr>
      </p:pic>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609600" y="0"/>
            <a:ext cx="495950" cy="683264"/>
          </a:xfrm>
          <a:prstGeom prst="rect">
            <a:avLst/>
          </a:prstGeom>
        </p:spPr>
        <p:txBody>
          <a:bodyPr wrap="square">
            <a:spAutoFit/>
          </a:bodyPr>
          <a:lstStyle/>
          <a:p>
            <a:pPr algn="just">
              <a:lnSpc>
                <a:spcPct val="120000"/>
              </a:lnSpc>
              <a:spcAft>
                <a:spcPts val="0"/>
              </a:spcAft>
              <a:tabLst>
                <a:tab pos="1190625" algn="l"/>
              </a:tabLst>
            </a:pPr>
            <a:r>
              <a:rPr lang="en-US" sz="3200" b="1" smtClean="0">
                <a:latin typeface="Times New Roman" panose="02020603050405020304" pitchFamily="18" charset="0"/>
                <a:ea typeface="Calibri" panose="020F0502020204030204" pitchFamily="34" charset="0"/>
                <a:cs typeface="Times New Roman" panose="02020603050405020304" pitchFamily="18" charset="0"/>
              </a:rPr>
              <a:t>2</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ounded Rectangle 1"/>
          <p:cNvSpPr/>
          <p:nvPr/>
        </p:nvSpPr>
        <p:spPr>
          <a:xfrm>
            <a:off x="279942" y="1752600"/>
            <a:ext cx="1828800" cy="2364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Giới thiệu một đồ vật dùng để vẽ</a:t>
            </a:r>
            <a:endParaRPr lang="en-US" sz="2800" b="1">
              <a:latin typeface="Times New Roman" panose="02020603050405020304" pitchFamily="18" charset="0"/>
              <a:cs typeface="Times New Roman" panose="02020603050405020304" pitchFamily="18" charset="0"/>
            </a:endParaRPr>
          </a:p>
        </p:txBody>
      </p:sp>
      <p:sp>
        <p:nvSpPr>
          <p:cNvPr id="10" name="Rounded Rectangle 9"/>
          <p:cNvSpPr/>
          <p:nvPr/>
        </p:nvSpPr>
        <p:spPr>
          <a:xfrm>
            <a:off x="2642768" y="1752600"/>
            <a:ext cx="1793291" cy="236473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latin typeface="Times New Roman" panose="02020603050405020304" pitchFamily="18" charset="0"/>
                <a:cs typeface="Times New Roman" panose="02020603050405020304" pitchFamily="18" charset="0"/>
              </a:rPr>
              <a:t>bút chì, thước kẻ, tẩy, hộp màu, bút dạ, ... </a:t>
            </a:r>
          </a:p>
        </p:txBody>
      </p:sp>
      <p:sp>
        <p:nvSpPr>
          <p:cNvPr id="11" name="Rounded Rectangle 10"/>
          <p:cNvSpPr/>
          <p:nvPr/>
        </p:nvSpPr>
        <p:spPr>
          <a:xfrm>
            <a:off x="5130053" y="4117335"/>
            <a:ext cx="3238500" cy="19024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vẽ đẹp hơn, nét vẽ đều, đẹp mắt, phong phú, yêu quý, giữ gìn... </a:t>
            </a:r>
            <a:endParaRPr lang="en-US" sz="2800" b="1">
              <a:solidFill>
                <a:srgbClr val="7030A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5181600" y="213870"/>
            <a:ext cx="3238500" cy="1752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dài, ngắn, </a:t>
            </a:r>
            <a:r>
              <a:rPr lang="en-US" sz="2800" b="1" smtClean="0">
                <a:solidFill>
                  <a:srgbClr val="7030A0"/>
                </a:solidFill>
                <a:latin typeface="Times New Roman" panose="02020603050405020304" pitchFamily="18" charset="0"/>
                <a:cs typeface="Times New Roman" panose="02020603050405020304" pitchFamily="18" charset="0"/>
              </a:rPr>
              <a:t>tròqqqqqqqqqqqqqqqqqqqqqqqqqqqqqqqqqqqqqqqqqqqqqqqqqqqqqqqqqn </a:t>
            </a:r>
            <a:r>
              <a:rPr lang="en-US" sz="2800" b="1" smtClean="0">
                <a:solidFill>
                  <a:srgbClr val="7030A0"/>
                </a:solidFill>
                <a:latin typeface="Times New Roman" panose="02020603050405020304" pitchFamily="18" charset="0"/>
                <a:cs typeface="Times New Roman" panose="02020603050405020304" pitchFamily="18" charset="0"/>
              </a:rPr>
              <a:t>màu sắc,</a:t>
            </a:r>
          </a:p>
        </p:txBody>
      </p:sp>
      <p:sp>
        <p:nvSpPr>
          <p:cNvPr id="13" name="Rounded Rectangle 12"/>
          <p:cNvSpPr/>
          <p:nvPr/>
        </p:nvSpPr>
        <p:spPr>
          <a:xfrm>
            <a:off x="5134535" y="2232219"/>
            <a:ext cx="3238500" cy="163156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vẽ, tô màu, phác hoạ,...</a:t>
            </a:r>
          </a:p>
          <a:p>
            <a:pPr algn="ctr"/>
            <a:endParaRPr lang="en-US" sz="2800" b="1">
              <a:solidFill>
                <a:srgbClr val="7030A0"/>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019950" y="3048000"/>
            <a:ext cx="6761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36059" y="2934968"/>
            <a:ext cx="642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p:cNvCxnSpPr>
          <p:nvPr/>
        </p:nvCxnSpPr>
        <p:spPr>
          <a:xfrm flipV="1">
            <a:off x="4436059" y="1482405"/>
            <a:ext cx="668220" cy="14525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36059" y="2934969"/>
            <a:ext cx="745541" cy="16370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0153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heel(1)">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762000"/>
            <a:ext cx="8077200" cy="3108543"/>
          </a:xfrm>
          <a:prstGeom prst="rect">
            <a:avLst/>
          </a:prstGeom>
          <a:noFill/>
        </p:spPr>
        <p:txBody>
          <a:bodyPr wrap="square" rtlCol="0">
            <a:spAutoFit/>
          </a:bodyPr>
          <a:lstStyle/>
          <a:p>
            <a:r>
              <a:rPr lang="en-US" sz="2800" b="1" smtClean="0">
                <a:latin typeface="HP001 4 hàng" panose="020B0603050302020204" pitchFamily="34" charset="0"/>
              </a:rPr>
              <a:t>                     </a:t>
            </a:r>
            <a:r>
              <a:rPr lang="en-US" sz="2800" b="1" smtClean="0">
                <a:solidFill>
                  <a:srgbClr val="7030A0"/>
                </a:solidFill>
                <a:latin typeface="HP001 4 hàng" panose="020B0603050302020204" pitchFamily="34" charset="0"/>
              </a:rPr>
              <a:t>Bài làm  </a:t>
            </a:r>
          </a:p>
          <a:p>
            <a:r>
              <a:rPr lang="en-US" sz="2800" b="1">
                <a:solidFill>
                  <a:srgbClr val="7030A0"/>
                </a:solidFill>
                <a:latin typeface="HP001 4 hàng" panose="020B0603050302020204" pitchFamily="34" charset="0"/>
              </a:rPr>
              <a:t> </a:t>
            </a:r>
            <a:r>
              <a:rPr lang="en-US" sz="2800" b="1" smtClean="0">
                <a:solidFill>
                  <a:srgbClr val="7030A0"/>
                </a:solidFill>
                <a:latin typeface="HP001 4 hàng" panose="020B0603050302020204" pitchFamily="34" charset="0"/>
              </a:rPr>
              <a:t>    Mỗi khi vẽ tranh, em đều sử dụng chiếc bút chì. Chiếc bút chì của em có màu vàng, dài khoảng một gang tay, rất nhỏ gọn. Em dùng nó để vẽ nên các chi tiết cho bức tranh của mình. Nhờ có bút chì, em được thoải mái phát huy trí tưởng tượng lúc sáng tạo tranh vẽ. </a:t>
            </a:r>
            <a:endParaRPr lang="en-US" sz="2800" b="1">
              <a:solidFill>
                <a:srgbClr val="7030A0"/>
              </a:solidFill>
              <a:latin typeface="HP001 4 hàng" panose="020B0603050302020204" pitchFamily="34" charset="0"/>
            </a:endParaRPr>
          </a:p>
        </p:txBody>
      </p:sp>
      <p:sp>
        <p:nvSpPr>
          <p:cNvPr id="4" name="Oval 3"/>
          <p:cNvSpPr/>
          <p:nvPr/>
        </p:nvSpPr>
        <p:spPr>
          <a:xfrm>
            <a:off x="304800" y="1524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2</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74019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0"/>
            <a:ext cx="5922818"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3000"/>
            <a:ext cx="7962899" cy="5715000"/>
          </a:xfrm>
          <a:prstGeom prst="rect">
            <a:avLst/>
          </a:prstGeom>
        </p:spPr>
      </p:pic>
      <p:sp>
        <p:nvSpPr>
          <p:cNvPr id="7" name="Rectangle 6"/>
          <p:cNvSpPr/>
          <p:nvPr/>
        </p:nvSpPr>
        <p:spPr>
          <a:xfrm>
            <a:off x="1828800" y="304800"/>
            <a:ext cx="5486400" cy="1676400"/>
          </a:xfrm>
          <a:prstGeom prst="rect">
            <a:avLst/>
          </a:prstGeom>
          <a:noFill/>
        </p:spPr>
        <p:txBody>
          <a:bodyPr wrap="none" lIns="91440" tIns="45720" rIns="91440" bIns="45720">
            <a:prstTxWarp prst="textCascade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err="1" smtClean="0">
                <a:ln/>
                <a:solidFill>
                  <a:schemeClr val="accent6">
                    <a:lumMod val="75000"/>
                  </a:schemeClr>
                </a:solidFill>
              </a:rPr>
              <a:t>Lưu</a:t>
            </a:r>
            <a:r>
              <a:rPr lang="en-US" sz="5400" b="1" smtClean="0">
                <a:ln/>
                <a:solidFill>
                  <a:schemeClr val="accent6">
                    <a:lumMod val="75000"/>
                  </a:schemeClr>
                </a:solidFill>
              </a:rPr>
              <a:t> ý khi viết đoạn văn</a:t>
            </a:r>
            <a:endParaRPr lang="en-US" sz="5400" b="1" dirty="0">
              <a:ln/>
              <a:solidFill>
                <a:schemeClr val="accent6">
                  <a:lumMod val="75000"/>
                </a:schemeClr>
              </a:solidFill>
            </a:endParaRPr>
          </a:p>
        </p:txBody>
      </p:sp>
      <p:sp>
        <p:nvSpPr>
          <p:cNvPr id="2" name="TextBox 1"/>
          <p:cNvSpPr txBox="1"/>
          <p:nvPr/>
        </p:nvSpPr>
        <p:spPr>
          <a:xfrm rot="21412779">
            <a:off x="2465043" y="2939152"/>
            <a:ext cx="5418770" cy="1126462"/>
          </a:xfrm>
          <a:prstGeom prst="rect">
            <a:avLst/>
          </a:prstGeom>
          <a:noFill/>
        </p:spPr>
        <p:txBody>
          <a:bodyPr wrap="square" rtlCol="0">
            <a:spAutoFit/>
          </a:bodyPr>
          <a:lstStyle/>
          <a:p>
            <a:pPr algn="just">
              <a:lnSpc>
                <a:spcPct val="120000"/>
              </a:lnSpc>
            </a:pPr>
            <a:r>
              <a:rPr lang="en-US" sz="2800" smtClean="0">
                <a:latin typeface="HP001 5H" panose="020B0603050302020204" pitchFamily="34" charset="0"/>
                <a:cs typeface="HP001 5H" panose="020B0603050302020204" pitchFamily="34" charset="0"/>
              </a:rPr>
              <a:t>Đầu đoạn viết lùi vào một ô li.</a:t>
            </a:r>
          </a:p>
          <a:p>
            <a:pPr algn="just">
              <a:lnSpc>
                <a:spcPct val="120000"/>
              </a:lnSpc>
            </a:pPr>
            <a:r>
              <a:rPr lang="en-US" sz="2800" smtClean="0">
                <a:latin typeface="HP001 5H" panose="020B0603050302020204" pitchFamily="34" charset="0"/>
                <a:cs typeface="HP001 5H" panose="020B0603050302020204" pitchFamily="34" charset="0"/>
              </a:rPr>
              <a:t>Các câu viết liền nhau.</a:t>
            </a:r>
            <a:endParaRPr lang="en-US" sz="28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8215858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0"/>
            <a:ext cx="741218"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90600"/>
            <a:ext cx="9448800" cy="5715000"/>
          </a:xfrm>
          <a:prstGeom prst="rect">
            <a:avLst/>
          </a:prstGeom>
        </p:spPr>
      </p:pic>
      <p:sp>
        <p:nvSpPr>
          <p:cNvPr id="7" name="Rectangle 6"/>
          <p:cNvSpPr/>
          <p:nvPr/>
        </p:nvSpPr>
        <p:spPr>
          <a:xfrm>
            <a:off x="2954482" y="304800"/>
            <a:ext cx="2546274" cy="1676400"/>
          </a:xfrm>
          <a:prstGeom prst="rect">
            <a:avLst/>
          </a:prstGeom>
          <a:noFill/>
        </p:spPr>
        <p:txBody>
          <a:bodyPr wrap="none" lIns="91440" tIns="45720" rIns="91440" bIns="45720">
            <a:prstTxWarp prst="textCascade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smtClean="0">
                <a:ln/>
                <a:solidFill>
                  <a:schemeClr val="accent6">
                    <a:lumMod val="75000"/>
                  </a:schemeClr>
                </a:solidFill>
              </a:rPr>
              <a:t>Nhận xét</a:t>
            </a:r>
            <a:endParaRPr lang="en-US" sz="5400" b="1" dirty="0">
              <a:ln/>
              <a:solidFill>
                <a:schemeClr val="accent6">
                  <a:lumMod val="75000"/>
                </a:schemeClr>
              </a:solidFill>
            </a:endParaRPr>
          </a:p>
        </p:txBody>
      </p:sp>
      <p:sp>
        <p:nvSpPr>
          <p:cNvPr id="2" name="TextBox 1"/>
          <p:cNvSpPr txBox="1"/>
          <p:nvPr/>
        </p:nvSpPr>
        <p:spPr>
          <a:xfrm rot="21412779">
            <a:off x="2093911" y="2682763"/>
            <a:ext cx="6251579" cy="2677656"/>
          </a:xfrm>
          <a:prstGeom prst="rect">
            <a:avLst/>
          </a:prstGeom>
          <a:noFill/>
        </p:spPr>
        <p:txBody>
          <a:bodyPr wrap="square" rtlCol="0">
            <a:spAutoFit/>
          </a:bodyPr>
          <a:lstStyle/>
          <a:p>
            <a:pPr algn="just">
              <a:lnSpc>
                <a:spcPct val="120000"/>
              </a:lnSpc>
            </a:pPr>
            <a:r>
              <a:rPr lang="en-US" sz="2800" smtClean="0">
                <a:latin typeface="HP001 5H" panose="020B0603050302020204" pitchFamily="34" charset="0"/>
                <a:cs typeface="HP001 5H" panose="020B0603050302020204" pitchFamily="34" charset="0"/>
              </a:rPr>
              <a:t>- Đoạn </a:t>
            </a:r>
            <a:r>
              <a:rPr lang="en-US" sz="2800" dirty="0" err="1" smtClean="0">
                <a:latin typeface="HP001 5H" panose="020B0603050302020204" pitchFamily="34" charset="0"/>
                <a:cs typeface="HP001 5H" panose="020B0603050302020204" pitchFamily="34" charset="0"/>
              </a:rPr>
              <a:t>văn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cần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đủ</a:t>
            </a:r>
            <a:r>
              <a:rPr lang="en-US" sz="2800" dirty="0" smtClean="0">
                <a:latin typeface="HP001 5H" panose="020B0603050302020204" pitchFamily="34" charset="0"/>
                <a:cs typeface="HP001 5H" panose="020B0603050302020204" pitchFamily="34" charset="0"/>
              </a:rPr>
              <a:t> </a:t>
            </a:r>
            <a:r>
              <a:rPr lang="en-US" sz="2800" err="1" smtClean="0">
                <a:latin typeface="HP001 5H" panose="020B0603050302020204" pitchFamily="34" charset="0"/>
                <a:cs typeface="HP001 5H" panose="020B0603050302020204" pitchFamily="34" charset="0"/>
              </a:rPr>
              <a:t>số</a:t>
            </a:r>
            <a:r>
              <a:rPr lang="en-US" sz="2800" smtClean="0">
                <a:latin typeface="HP001 5H" panose="020B0603050302020204" pitchFamily="34" charset="0"/>
                <a:cs typeface="HP001 5H" panose="020B0603050302020204" pitchFamily="34" charset="0"/>
              </a:rPr>
              <a:t> câu</a:t>
            </a:r>
            <a:r>
              <a:rPr lang="en-US" sz="2800">
                <a:latin typeface="HP001 5H" panose="020B0603050302020204" pitchFamily="34" charset="0"/>
                <a:cs typeface="HP001 5H" panose="020B0603050302020204" pitchFamily="34" charset="0"/>
              </a:rPr>
              <a:t>.</a:t>
            </a:r>
            <a:endParaRPr lang="en-US" sz="2800" smtClean="0">
              <a:latin typeface="HP001 5H" panose="020B0603050302020204" pitchFamily="34" charset="0"/>
              <a:cs typeface="HP001 5H" panose="020B0603050302020204" pitchFamily="34" charset="0"/>
            </a:endParaRPr>
          </a:p>
          <a:p>
            <a:pPr algn="just">
              <a:lnSpc>
                <a:spcPct val="120000"/>
              </a:lnSpc>
            </a:pPr>
            <a:r>
              <a:rPr lang="en-US" sz="2800" smtClean="0">
                <a:latin typeface="HP001 5H" panose="020B0603050302020204" pitchFamily="34" charset="0"/>
                <a:cs typeface="HP001 5H" panose="020B0603050302020204" pitchFamily="34" charset="0"/>
              </a:rPr>
              <a:t>- Câu </a:t>
            </a:r>
            <a:r>
              <a:rPr lang="en-US" sz="2800" dirty="0" err="1" smtClean="0">
                <a:latin typeface="HP001 5H" panose="020B0603050302020204" pitchFamily="34" charset="0"/>
                <a:cs typeface="HP001 5H" panose="020B0603050302020204" pitchFamily="34" charset="0"/>
              </a:rPr>
              <a:t>văn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cần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diễn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đạt</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rõ</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nội</a:t>
            </a:r>
            <a:r>
              <a:rPr lang="en-US" sz="2800" dirty="0" smtClean="0">
                <a:latin typeface="HP001 5H" panose="020B0603050302020204" pitchFamily="34" charset="0"/>
                <a:cs typeface="HP001 5H" panose="020B0603050302020204" pitchFamily="34" charset="0"/>
              </a:rPr>
              <a:t> dung </a:t>
            </a:r>
            <a:r>
              <a:rPr lang="en-US" sz="2800" dirty="0" err="1" smtClean="0">
                <a:latin typeface="HP001 5H" panose="020B0603050302020204" pitchFamily="34" charset="0"/>
                <a:cs typeface="HP001 5H" panose="020B0603050302020204" pitchFamily="34" charset="0"/>
              </a:rPr>
              <a:t>và</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sử</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dụng</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đúng</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dấu</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câu</a:t>
            </a:r>
            <a:r>
              <a:rPr lang="en-US" sz="2800" smtClean="0">
                <a:latin typeface="HP001 5H" panose="020B0603050302020204" pitchFamily="34" charset="0"/>
                <a:cs typeface="HP001 5H" panose="020B0603050302020204" pitchFamily="34" charset="0"/>
              </a:rPr>
              <a:t>. </a:t>
            </a:r>
          </a:p>
          <a:p>
            <a:pPr algn="just">
              <a:lnSpc>
                <a:spcPct val="120000"/>
              </a:lnSpc>
            </a:pPr>
            <a:r>
              <a:rPr lang="en-US" sz="2800">
                <a:latin typeface="HP001 5H" panose="020B0603050302020204" pitchFamily="34" charset="0"/>
                <a:cs typeface="HP001 5H" panose="020B0603050302020204" pitchFamily="34" charset="0"/>
              </a:rPr>
              <a:t>-</a:t>
            </a:r>
            <a:r>
              <a:rPr lang="en-US" sz="2800" smtClean="0">
                <a:latin typeface="HP001 5H" panose="020B0603050302020204" pitchFamily="34" charset="0"/>
                <a:cs typeface="HP001 5H" panose="020B0603050302020204" pitchFamily="34" charset="0"/>
              </a:rPr>
              <a:t>Các </a:t>
            </a:r>
            <a:r>
              <a:rPr lang="en-US" sz="2800" dirty="0" err="1" smtClean="0">
                <a:latin typeface="HP001 5H" panose="020B0603050302020204" pitchFamily="34" charset="0"/>
                <a:cs typeface="HP001 5H" panose="020B0603050302020204" pitchFamily="34" charset="0"/>
              </a:rPr>
              <a:t>câu</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văn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cần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có</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sự</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liên</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kết</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về</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nội</a:t>
            </a:r>
            <a:r>
              <a:rPr lang="en-US" sz="2800" dirty="0" smtClean="0">
                <a:latin typeface="HP001 5H" panose="020B0603050302020204" pitchFamily="34" charset="0"/>
                <a:cs typeface="HP001 5H" panose="020B0603050302020204" pitchFamily="34" charset="0"/>
              </a:rPr>
              <a:t> dung </a:t>
            </a:r>
            <a:r>
              <a:rPr lang="en-US" sz="2800" dirty="0" err="1" smtClean="0">
                <a:latin typeface="HP001 5H" panose="020B0603050302020204" pitchFamily="34" charset="0"/>
                <a:cs typeface="HP001 5H" panose="020B0603050302020204" pitchFamily="34" charset="0"/>
              </a:rPr>
              <a:t>và</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có</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hình</a:t>
            </a:r>
            <a:r>
              <a:rPr lang="en-US" sz="2800" dirty="0" smtClean="0">
                <a:latin typeface="HP001 5H" panose="020B0603050302020204" pitchFamily="34" charset="0"/>
                <a:cs typeface="HP001 5H" panose="020B0603050302020204" pitchFamily="34" charset="0"/>
              </a:rPr>
              <a:t> </a:t>
            </a:r>
            <a:r>
              <a:rPr lang="en-US" sz="2800" dirty="0" err="1" smtClean="0">
                <a:latin typeface="HP001 5H" panose="020B0603050302020204" pitchFamily="34" charset="0"/>
                <a:cs typeface="HP001 5H" panose="020B0603050302020204" pitchFamily="34" charset="0"/>
              </a:rPr>
              <a:t>ảnh</a:t>
            </a:r>
            <a:r>
              <a:rPr lang="en-US" sz="2800" dirty="0" smtClean="0">
                <a:latin typeface="HP001 5H" panose="020B0603050302020204" pitchFamily="34" charset="0"/>
                <a:cs typeface="HP001 5H" panose="020B0603050302020204" pitchFamily="34" charset="0"/>
              </a:rPr>
              <a:t>.</a:t>
            </a:r>
            <a:endParaRPr lang="en-US" sz="28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4216451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7" name="Rectangle 6"/>
          <p:cNvSpPr/>
          <p:nvPr/>
        </p:nvSpPr>
        <p:spPr>
          <a:xfrm>
            <a:off x="2670463" y="857250"/>
            <a:ext cx="3605240" cy="1589313"/>
          </a:xfrm>
          <a:prstGeom prst="rect">
            <a:avLst/>
          </a:prstGeom>
          <a:noFill/>
        </p:spPr>
        <p:txBody>
          <a:bodyPr wrap="none" lIns="68580" tIns="34290" rIns="68580" bIns="34290" numCol="1">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4050" b="1" dirty="0" err="1">
                <a:ln/>
                <a:solidFill>
                  <a:schemeClr val="accent4"/>
                </a:solidFill>
                <a:effectLst>
                  <a:reflection blurRad="6350" stA="55000" endA="300" endPos="45500" dir="5400000" sy="-100000" algn="bl" rotWithShape="0"/>
                </a:effectLst>
              </a:rPr>
              <a:t>Vận</a:t>
            </a:r>
            <a:r>
              <a:rPr lang="en-US" sz="4050" b="1" dirty="0">
                <a:ln/>
                <a:solidFill>
                  <a:schemeClr val="accent4"/>
                </a:solidFill>
                <a:effectLst>
                  <a:reflection blurRad="6350" stA="55000" endA="300" endPos="45500" dir="5400000" sy="-100000" algn="bl" rotWithShape="0"/>
                </a:effectLst>
              </a:rPr>
              <a:t> </a:t>
            </a:r>
            <a:r>
              <a:rPr lang="en-US" sz="4050" b="1" dirty="0" err="1">
                <a:ln/>
                <a:solidFill>
                  <a:schemeClr val="accent4"/>
                </a:solidFill>
                <a:effectLst>
                  <a:reflection blurRad="6350" stA="55000" endA="300" endPos="45500" dir="5400000" sy="-100000" algn="bl" rotWithShape="0"/>
                </a:effectLst>
              </a:rPr>
              <a:t>dụng</a:t>
            </a:r>
            <a:endParaRPr lang="en-US" sz="4050" b="1" dirty="0">
              <a:ln/>
              <a:solidFill>
                <a:schemeClr val="accent4"/>
              </a:solidFill>
              <a:effectLst>
                <a:reflection blurRad="6350" stA="55000" endA="300" endPos="45500" dir="5400000" sy="-100000" algn="bl" rotWithShape="0"/>
              </a:effectLst>
            </a:endParaRPr>
          </a:p>
        </p:txBody>
      </p:sp>
      <p:sp>
        <p:nvSpPr>
          <p:cNvPr id="3" name="Rectangle 2"/>
          <p:cNvSpPr/>
          <p:nvPr/>
        </p:nvSpPr>
        <p:spPr>
          <a:xfrm>
            <a:off x="930473" y="3581400"/>
            <a:ext cx="728305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700" dirty="0" err="1" smtClean="0">
                <a:latin typeface="HP001 5H" panose="020B0603050302020204" pitchFamily="34" charset="0"/>
                <a:cs typeface="HP001 5H" panose="020B0603050302020204" pitchFamily="34" charset="0"/>
              </a:rPr>
              <a:t>Viết</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bài</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văn</a:t>
            </a:r>
            <a:r>
              <a:rPr lang="en-US" sz="2700" dirty="0" smtClean="0">
                <a:latin typeface="HP001 5H" panose="020B0603050302020204" pitchFamily="34" charset="0"/>
                <a:cs typeface="HP001 5H" panose="020B0603050302020204" pitchFamily="34" charset="0"/>
              </a:rPr>
              <a:t> 3 – 4 </a:t>
            </a:r>
            <a:r>
              <a:rPr lang="en-US" sz="2700" dirty="0" err="1" smtClean="0">
                <a:latin typeface="HP001 5H" panose="020B0603050302020204" pitchFamily="34" charset="0"/>
                <a:cs typeface="HP001 5H" panose="020B0603050302020204" pitchFamily="34" charset="0"/>
              </a:rPr>
              <a:t>câu</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giới</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thiệu</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một</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đồ</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vật</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và</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nhờ</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người</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thân</a:t>
            </a:r>
            <a:r>
              <a:rPr lang="en-US" sz="2700" dirty="0" smtClean="0">
                <a:latin typeface="HP001 5H" panose="020B0603050302020204" pitchFamily="34" charset="0"/>
                <a:cs typeface="HP001 5H" panose="020B0603050302020204" pitchFamily="34" charset="0"/>
              </a:rPr>
              <a:t> </a:t>
            </a:r>
            <a:r>
              <a:rPr lang="en-US" sz="2700" dirty="0" err="1" smtClean="0">
                <a:latin typeface="HP001 5H" panose="020B0603050302020204" pitchFamily="34" charset="0"/>
                <a:cs typeface="HP001 5H" panose="020B0603050302020204" pitchFamily="34" charset="0"/>
              </a:rPr>
              <a:t>góp</a:t>
            </a:r>
            <a:r>
              <a:rPr lang="en-US" sz="2700" dirty="0" smtClean="0">
                <a:latin typeface="HP001 5H" panose="020B0603050302020204" pitchFamily="34" charset="0"/>
                <a:cs typeface="HP001 5H" panose="020B0603050302020204" pitchFamily="34" charset="0"/>
              </a:rPr>
              <a:t> ý.</a:t>
            </a:r>
            <a:endParaRPr lang="en-US" sz="270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11788200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801982" y="-1485900"/>
            <a:ext cx="6858000" cy="9829800"/>
          </a:xfrm>
          <a:prstGeom prst="rect">
            <a:avLst/>
          </a:prstGeom>
        </p:spPr>
      </p:pic>
      <p:sp>
        <p:nvSpPr>
          <p:cNvPr id="21" name="20"/>
          <p:cNvSpPr/>
          <p:nvPr/>
        </p:nvSpPr>
        <p:spPr>
          <a:xfrm>
            <a:off x="3206543" y="2505670"/>
            <a:ext cx="3999032" cy="1846659"/>
          </a:xfrm>
          <a:prstGeom prst="rect">
            <a:avLst/>
          </a:prstGeom>
          <a:noFill/>
          <a:ln>
            <a:noFill/>
          </a:ln>
        </p:spPr>
        <p:txBody>
          <a:bodyPr vert="horz" wrap="square" lIns="0" tIns="0" rIns="0" bIns="0" numCol="1" anchor="t" anchorCtr="0" compatLnSpc="1">
            <a:spAutoFit/>
          </a:bodyPr>
          <a:lstStyle/>
          <a:p>
            <a:pPr algn="ctr" defTabSz="685800">
              <a:defRPr/>
            </a:pPr>
            <a:r>
              <a:rPr lang="en-US"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CỦNG CỐ BÀI HỌC</a:t>
            </a:r>
          </a:p>
        </p:txBody>
      </p:sp>
      <p:pic>
        <p:nvPicPr>
          <p:cNvPr id="18"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177" y="836393"/>
            <a:ext cx="10668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86098" y="3429000"/>
            <a:ext cx="1697471" cy="2870947"/>
          </a:xfrm>
          <a:prstGeom prst="rect">
            <a:avLst/>
          </a:prstGeom>
        </p:spPr>
      </p:pic>
    </p:spTree>
    <p:extLst>
      <p:ext uri="{BB962C8B-B14F-4D97-AF65-F5344CB8AC3E}">
        <p14:creationId xmlns:p14="http://schemas.microsoft.com/office/powerpoint/2010/main" val="3621142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69240"/>
            <a:ext cx="9254530" cy="3356139"/>
          </a:xfrm>
          <a:prstGeom prst="rect">
            <a:avLst/>
          </a:prstGeom>
        </p:spPr>
      </p:pic>
      <p:pic>
        <p:nvPicPr>
          <p:cNvPr id="6" name="Picture 5"/>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88472" y="2439649"/>
            <a:ext cx="4094018" cy="2622654"/>
          </a:xfrm>
          <a:prstGeom prst="rect">
            <a:avLst/>
          </a:prstGeom>
        </p:spPr>
      </p:pic>
      <p:sp>
        <p:nvSpPr>
          <p:cNvPr id="7" name="Rectangle 6"/>
          <p:cNvSpPr/>
          <p:nvPr/>
        </p:nvSpPr>
        <p:spPr>
          <a:xfrm>
            <a:off x="2645251" y="2994334"/>
            <a:ext cx="3698369" cy="1397424"/>
          </a:xfrm>
          <a:prstGeom prst="rect">
            <a:avLst/>
          </a:prstGeom>
        </p:spPr>
        <p:txBody>
          <a:bodyPr wrap="none">
            <a:prstTxWarp prst="textDeflate">
              <a:avLst>
                <a:gd name="adj" fmla="val 12475"/>
              </a:avLst>
            </a:prstTxWarp>
            <a:spAutoFit/>
          </a:bodyPr>
          <a:lstStyle/>
          <a:p>
            <a:r>
              <a:rPr lang="en-US" sz="3300" dirty="0" err="1">
                <a:solidFill>
                  <a:srgbClr val="FF0000"/>
                </a:solidFill>
                <a:latin typeface="HP001 5H" panose="020B0603050302020204" pitchFamily="34" charset="0"/>
                <a:cs typeface="HP001 5H" panose="020B0603050302020204" pitchFamily="34" charset="0"/>
              </a:rPr>
              <a:t>Tiếng</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Việt</a:t>
            </a:r>
            <a:endParaRPr lang="en-US" sz="3300" dirty="0">
              <a:solidFill>
                <a:srgbClr val="FF0000"/>
              </a:solidFill>
              <a:latin typeface="HP001 5H" panose="020B0603050302020204" pitchFamily="34" charset="0"/>
              <a:cs typeface="HP001 5H" panose="020B0603050302020204" pitchFamily="34" charset="0"/>
            </a:endParaRPr>
          </a:p>
        </p:txBody>
      </p:sp>
      <p:sp>
        <p:nvSpPr>
          <p:cNvPr id="10" name="Rectangle 9"/>
          <p:cNvSpPr/>
          <p:nvPr/>
        </p:nvSpPr>
        <p:spPr>
          <a:xfrm>
            <a:off x="883227" y="929678"/>
            <a:ext cx="7325591" cy="1397424"/>
          </a:xfrm>
          <a:prstGeom prst="rect">
            <a:avLst/>
          </a:prstGeom>
        </p:spPr>
        <p:txBody>
          <a:bodyPr wrap="none">
            <a:prstTxWarp prst="textDeflate">
              <a:avLst>
                <a:gd name="adj" fmla="val 12475"/>
              </a:avLst>
            </a:prstTxWarp>
            <a:spAutoFit/>
          </a:bodyPr>
          <a:lstStyle/>
          <a:p>
            <a:r>
              <a:rPr lang="en-US" sz="3300" dirty="0" err="1">
                <a:solidFill>
                  <a:srgbClr val="FF0000"/>
                </a:solidFill>
                <a:latin typeface="HP001 5H" panose="020B0603050302020204" pitchFamily="34" charset="0"/>
                <a:cs typeface="HP001 5H" panose="020B0603050302020204" pitchFamily="34" charset="0"/>
              </a:rPr>
              <a:t>Chào</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mừng</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các</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em</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đến</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với</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tiết</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học</a:t>
            </a:r>
            <a:endParaRPr lang="en-US" sz="3300" dirty="0">
              <a:solidFill>
                <a:srgbClr val="FF0000"/>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248224492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142174" y="5489197"/>
            <a:ext cx="1287031" cy="128703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613079" y="5625352"/>
            <a:ext cx="1183843" cy="1183843"/>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rot="10800000">
            <a:off x="7194117" y="4841497"/>
            <a:ext cx="1441862" cy="1295399"/>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0" name="椭圆 9"/>
          <p:cNvSpPr/>
          <p:nvPr/>
        </p:nvSpPr>
        <p:spPr>
          <a:xfrm>
            <a:off x="5778921" y="5011753"/>
            <a:ext cx="929518" cy="92951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6440733" y="1465387"/>
            <a:ext cx="1319997" cy="550821"/>
          </a:xfrm>
          <a:prstGeom prst="rect">
            <a:avLst/>
          </a:prstGeom>
        </p:spPr>
      </p:pic>
      <p:sp>
        <p:nvSpPr>
          <p:cNvPr id="22" name="椭圆 21"/>
          <p:cNvSpPr/>
          <p:nvPr/>
        </p:nvSpPr>
        <p:spPr>
          <a:xfrm>
            <a:off x="84499" y="4363936"/>
            <a:ext cx="665736" cy="66573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262692" y="4855827"/>
            <a:ext cx="403607" cy="403607"/>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200400" y="0"/>
            <a:ext cx="3118996" cy="813649"/>
          </a:xfrm>
          <a:prstGeom prst="rect">
            <a:avLst/>
          </a:prstGeom>
          <a:noFill/>
        </p:spPr>
        <p:txBody>
          <a:bodyPr wrap="non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025190"/>
            <a:ext cx="5863916" cy="2215046"/>
          </a:xfrm>
          <a:prstGeom prst="rect">
            <a:avLst/>
          </a:prstGeom>
          <a:noFill/>
          <a:extLst>
            <a:ext uri="{909E8E84-426E-40DD-AFC4-6F175D3DCCD1}">
              <a14:hiddenFill xmlns:a14="http://schemas.microsoft.com/office/drawing/2010/main">
                <a:solidFill>
                  <a:srgbClr val="FFFFFF"/>
                </a:solidFill>
              </a14:hiddenFill>
            </a:ext>
          </a:extLst>
        </p:spPr>
      </p:pic>
      <p:pic>
        <p:nvPicPr>
          <p:cNvPr id="2" name="Em yeu truong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1000" y="813649"/>
            <a:ext cx="8458200" cy="4211540"/>
          </a:xfrm>
          <a:prstGeom prst="rect">
            <a:avLst/>
          </a:prstGeom>
        </p:spPr>
      </p:pic>
    </p:spTree>
    <p:extLst>
      <p:ext uri="{BB962C8B-B14F-4D97-AF65-F5344CB8AC3E}">
        <p14:creationId xmlns:p14="http://schemas.microsoft.com/office/powerpoint/2010/main" val="38234253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073;p48"/>
          <p:cNvSpPr/>
          <p:nvPr/>
        </p:nvSpPr>
        <p:spPr>
          <a:xfrm>
            <a:off x="3363994" y="2897361"/>
            <a:ext cx="2792357" cy="2670544"/>
          </a:xfrm>
          <a:custGeom>
            <a:avLst/>
            <a:gdLst/>
            <a:ahLst/>
            <a:cxnLst/>
            <a:rect l="l" t="t" r="r" b="b"/>
            <a:pathLst>
              <a:path w="148142" h="149951" extrusionOk="0">
                <a:moveTo>
                  <a:pt x="30520" y="10390"/>
                </a:moveTo>
                <a:cubicBezTo>
                  <a:pt x="13674" y="24049"/>
                  <a:pt x="2090" y="67255"/>
                  <a:pt x="230" y="87875"/>
                </a:cubicBezTo>
                <a:cubicBezTo>
                  <a:pt x="-1630" y="108496"/>
                  <a:pt x="8066" y="123774"/>
                  <a:pt x="19362" y="134113"/>
                </a:cubicBezTo>
                <a:cubicBezTo>
                  <a:pt x="30658" y="144452"/>
                  <a:pt x="52649" y="149324"/>
                  <a:pt x="68007" y="149909"/>
                </a:cubicBezTo>
                <a:cubicBezTo>
                  <a:pt x="83366" y="150494"/>
                  <a:pt x="99054" y="144877"/>
                  <a:pt x="111513" y="137621"/>
                </a:cubicBezTo>
                <a:cubicBezTo>
                  <a:pt x="123972" y="130365"/>
                  <a:pt x="137341" y="119607"/>
                  <a:pt x="142761" y="106373"/>
                </a:cubicBezTo>
                <a:cubicBezTo>
                  <a:pt x="148182" y="93140"/>
                  <a:pt x="150945" y="74962"/>
                  <a:pt x="144036" y="58220"/>
                </a:cubicBezTo>
                <a:cubicBezTo>
                  <a:pt x="137127" y="41479"/>
                  <a:pt x="120225" y="13896"/>
                  <a:pt x="101306" y="5924"/>
                </a:cubicBezTo>
                <a:cubicBezTo>
                  <a:pt x="82387" y="-2048"/>
                  <a:pt x="47366" y="-3268"/>
                  <a:pt x="30520" y="10390"/>
                </a:cubicBezTo>
                <a:close/>
              </a:path>
            </a:pathLst>
          </a:custGeom>
          <a:solidFill>
            <a:srgbClr val="CDBBFC"/>
          </a:solidFill>
          <a:ln>
            <a:noFill/>
          </a:ln>
        </p:spPr>
      </p:sp>
      <p:pic>
        <p:nvPicPr>
          <p:cNvPr id="5" name="Google Shape;2076;p48"/>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236668" y="3027946"/>
            <a:ext cx="2584677" cy="2502956"/>
          </a:xfrm>
          <a:prstGeom prst="ellipse">
            <a:avLst/>
          </a:prstGeom>
          <a:noFill/>
          <a:ln>
            <a:noFill/>
          </a:ln>
        </p:spPr>
      </p:pic>
      <p:sp>
        <p:nvSpPr>
          <p:cNvPr id="6" name="Google Shape;2077;p48"/>
          <p:cNvSpPr/>
          <p:nvPr/>
        </p:nvSpPr>
        <p:spPr>
          <a:xfrm>
            <a:off x="3034262" y="3027945"/>
            <a:ext cx="2737280" cy="2502957"/>
          </a:xfrm>
          <a:custGeom>
            <a:avLst/>
            <a:gdLst/>
            <a:ahLst/>
            <a:cxnLst/>
            <a:rect l="l" t="t" r="r" b="b"/>
            <a:pathLst>
              <a:path w="145220" h="140541" extrusionOk="0">
                <a:moveTo>
                  <a:pt x="31568" y="8951"/>
                </a:moveTo>
                <a:cubicBezTo>
                  <a:pt x="14941" y="18725"/>
                  <a:pt x="2001" y="43307"/>
                  <a:pt x="204" y="63270"/>
                </a:cubicBezTo>
                <a:cubicBezTo>
                  <a:pt x="-1593" y="83234"/>
                  <a:pt x="8730" y="115867"/>
                  <a:pt x="20787" y="128732"/>
                </a:cubicBezTo>
                <a:cubicBezTo>
                  <a:pt x="32844" y="141597"/>
                  <a:pt x="57708" y="139896"/>
                  <a:pt x="72548" y="140462"/>
                </a:cubicBezTo>
                <a:cubicBezTo>
                  <a:pt x="87388" y="141028"/>
                  <a:pt x="98582" y="138559"/>
                  <a:pt x="109827" y="132128"/>
                </a:cubicBezTo>
                <a:cubicBezTo>
                  <a:pt x="121072" y="125697"/>
                  <a:pt x="134783" y="114688"/>
                  <a:pt x="140020" y="101876"/>
                </a:cubicBezTo>
                <a:cubicBezTo>
                  <a:pt x="145258" y="89064"/>
                  <a:pt x="147928" y="71465"/>
                  <a:pt x="141252" y="55257"/>
                </a:cubicBezTo>
                <a:cubicBezTo>
                  <a:pt x="134576" y="39049"/>
                  <a:pt x="118246" y="12346"/>
                  <a:pt x="99965" y="4628"/>
                </a:cubicBezTo>
                <a:cubicBezTo>
                  <a:pt x="81684" y="-3090"/>
                  <a:pt x="48195" y="-823"/>
                  <a:pt x="31568" y="8951"/>
                </a:cubicBezTo>
                <a:close/>
              </a:path>
            </a:pathLst>
          </a:custGeom>
          <a:noFill/>
          <a:ln w="19050" cap="flat" cmpd="sng">
            <a:solidFill>
              <a:srgbClr val="000000"/>
            </a:solidFill>
            <a:prstDash val="solid"/>
            <a:round/>
            <a:headEnd type="none" w="med" len="med"/>
            <a:tailEnd type="none" w="med" len="med"/>
          </a:ln>
        </p:spPr>
      </p:sp>
      <p:sp>
        <p:nvSpPr>
          <p:cNvPr id="7" name="Rectangle 6"/>
          <p:cNvSpPr/>
          <p:nvPr/>
        </p:nvSpPr>
        <p:spPr>
          <a:xfrm>
            <a:off x="3358747" y="4780294"/>
            <a:ext cx="2340518" cy="900246"/>
          </a:xfrm>
          <a:prstGeom prst="rect">
            <a:avLst/>
          </a:prstGeom>
          <a:noFill/>
        </p:spPr>
        <p:txBody>
          <a:bodyPr wrap="square" lIns="68580" tIns="34290" rIns="68580" bIns="34290">
            <a:spAutoFit/>
          </a:bodyPr>
          <a:lstStyle/>
          <a:p>
            <a:pPr algn="ctr" defTabSz="685800"/>
            <a:r>
              <a:rPr lang="en-US" sz="5400" b="1" dirty="0">
                <a:ln w="9525">
                  <a:solidFill>
                    <a:srgbClr val="FFFFFF"/>
                  </a:solidFill>
                  <a:prstDash val="solid"/>
                </a:ln>
                <a:solidFill>
                  <a:srgbClr val="CDBBFC">
                    <a:lumMod val="75000"/>
                  </a:srgbClr>
                </a:solidFill>
                <a:effectLst>
                  <a:outerShdw blurRad="12700" dist="38100" dir="2700000" algn="tl" rotWithShape="0">
                    <a:srgbClr val="D17D92">
                      <a:lumMod val="60000"/>
                      <a:lumOff val="40000"/>
                    </a:srgbClr>
                  </a:outerShdw>
                </a:effectLst>
                <a:latin typeface="#9Slide03 IcielUni Sans Heavy" panose="00000500000000000000" pitchFamily="2" charset="0"/>
                <a:ea typeface="微软雅黑"/>
              </a:rPr>
              <a:t>T H Đ G</a:t>
            </a:r>
          </a:p>
        </p:txBody>
      </p:sp>
      <p:sp>
        <p:nvSpPr>
          <p:cNvPr id="8" name="Rectangle 7"/>
          <p:cNvSpPr/>
          <p:nvPr/>
        </p:nvSpPr>
        <p:spPr>
          <a:xfrm>
            <a:off x="1859888" y="2489763"/>
            <a:ext cx="5591915" cy="1938992"/>
          </a:xfrm>
          <a:prstGeom prst="rect">
            <a:avLst/>
          </a:prstGeom>
          <a:noFill/>
        </p:spPr>
        <p:txBody>
          <a:bodyPr spcFirstLastPara="1" wrap="none" lIns="68580" tIns="34290" rIns="68580" bIns="34290" numCol="1">
            <a:prstTxWarp prst="textArchUp">
              <a:avLst>
                <a:gd name="adj" fmla="val 10865585"/>
              </a:avLst>
            </a:prstTxWarp>
            <a:spAutoFit/>
          </a:bodyPr>
          <a:lstStyle/>
          <a:p>
            <a:pPr algn="ctr" defTabSz="685800"/>
            <a:r>
              <a:rPr lang="en-US" sz="37200" b="1" dirty="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rPr>
              <a:t>CHÀO MỪNG CÁC EM </a:t>
            </a:r>
          </a:p>
          <a:p>
            <a:pPr algn="ctr" defTabSz="685800"/>
            <a:r>
              <a:rPr lang="en-US" sz="37200" b="1" dirty="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rPr>
              <a:t>ĐẾN VỚI TIẾT </a:t>
            </a:r>
            <a:r>
              <a:rPr lang="en-US" sz="37200" b="1"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rPr>
              <a:t>TẬP LÀM VĂN</a:t>
            </a:r>
            <a:endParaRPr lang="en-US" sz="37200" b="1" dirty="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818889766"/>
      </p:ext>
    </p:extLst>
  </p:cSld>
  <p:clrMapOvr>
    <a:masterClrMapping/>
  </p:clrMapOvr>
  <p:transition spd="med" advClick="0">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6077"/>
            <a:ext cx="9071264" cy="5174673"/>
          </a:xfrm>
          <a:prstGeom prst="rect">
            <a:avLst/>
          </a:prstGeom>
        </p:spPr>
      </p:pic>
      <p:sp>
        <p:nvSpPr>
          <p:cNvPr id="3" name="Rectangle 2"/>
          <p:cNvSpPr/>
          <p:nvPr/>
        </p:nvSpPr>
        <p:spPr>
          <a:xfrm>
            <a:off x="179823" y="1676400"/>
            <a:ext cx="8944373" cy="692497"/>
          </a:xfrm>
          <a:prstGeom prst="rect">
            <a:avLst/>
          </a:prstGeom>
          <a:noFill/>
        </p:spPr>
        <p:txBody>
          <a:bodyPr wrap="none" lIns="68580" tIns="34290" rIns="68580" bIns="34290">
            <a:spAutoFit/>
          </a:bodyPr>
          <a:lstStyle/>
          <a:p>
            <a:pPr algn="ctr"/>
            <a:r>
              <a:rPr lang="en-US" sz="4050" b="1" smtClean="0">
                <a:ln w="6600">
                  <a:solidFill>
                    <a:schemeClr val="accent2"/>
                  </a:solidFill>
                  <a:prstDash val="solid"/>
                </a:ln>
                <a:solidFill>
                  <a:srgbClr val="FF0000"/>
                </a:solidFill>
                <a:effectLst>
                  <a:outerShdw dist="38100" dir="2700000" algn="tl" rotWithShape="0">
                    <a:schemeClr val="accent2"/>
                  </a:outerShdw>
                </a:effectLst>
              </a:rPr>
              <a:t>1.Bài hát "Em yêu trường em" nói về ai? </a:t>
            </a:r>
            <a:endParaRPr lang="en-US" sz="405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4" name="Rectangle 3"/>
          <p:cNvSpPr/>
          <p:nvPr/>
        </p:nvSpPr>
        <p:spPr>
          <a:xfrm>
            <a:off x="179823" y="2561347"/>
            <a:ext cx="8418651" cy="1315745"/>
          </a:xfrm>
          <a:prstGeom prst="rect">
            <a:avLst/>
          </a:prstGeom>
          <a:noFill/>
        </p:spPr>
        <p:txBody>
          <a:bodyPr wrap="none" lIns="68580" tIns="34290" rIns="68580" bIns="34290">
            <a:spAutoFit/>
          </a:bodyPr>
          <a:lstStyle/>
          <a:p>
            <a:pPr algn="ctr"/>
            <a:r>
              <a:rPr lang="en-US" sz="4050" b="1" smtClean="0">
                <a:ln w="6600">
                  <a:solidFill>
                    <a:schemeClr val="accent2"/>
                  </a:solidFill>
                  <a:prstDash val="solid"/>
                </a:ln>
                <a:solidFill>
                  <a:srgbClr val="FF0000"/>
                </a:solidFill>
                <a:effectLst>
                  <a:outerShdw dist="38100" dir="2700000" algn="tl" rotWithShape="0">
                    <a:schemeClr val="accent2"/>
                  </a:outerShdw>
                </a:effectLst>
              </a:rPr>
              <a:t>2. Ở trường con được tham gia những</a:t>
            </a:r>
          </a:p>
          <a:p>
            <a:pPr algn="ctr"/>
            <a:r>
              <a:rPr lang="en-US" sz="4050" b="1" smtClean="0">
                <a:ln w="6600">
                  <a:solidFill>
                    <a:schemeClr val="accent2"/>
                  </a:solidFill>
                  <a:prstDash val="solid"/>
                </a:ln>
                <a:solidFill>
                  <a:srgbClr val="FF0000"/>
                </a:solidFill>
                <a:effectLst>
                  <a:outerShdw dist="38100" dir="2700000" algn="tl" rotWithShape="0">
                    <a:schemeClr val="accent2"/>
                  </a:outerShdw>
                </a:effectLst>
              </a:rPr>
              <a:t> hoạt động nào?</a:t>
            </a:r>
            <a:endParaRPr lang="en-US" sz="4050" b="1"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52374930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50+ Hình nền Powerpoint ngộ nghĩnh, đáng yêu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 y="0"/>
            <a:ext cx="9144000" cy="6728247"/>
          </a:xfrm>
          <a:prstGeom prst="rect">
            <a:avLst/>
          </a:prstGeom>
        </p:spPr>
      </p:pic>
      <p:sp>
        <p:nvSpPr>
          <p:cNvPr id="8" name="Rectangle 7"/>
          <p:cNvSpPr/>
          <p:nvPr/>
        </p:nvSpPr>
        <p:spPr>
          <a:xfrm>
            <a:off x="2722816" y="1447800"/>
            <a:ext cx="3698369" cy="1397424"/>
          </a:xfrm>
          <a:prstGeom prst="rect">
            <a:avLst/>
          </a:prstGeom>
        </p:spPr>
        <p:txBody>
          <a:bodyPr wrap="none">
            <a:prstTxWarp prst="textDeflate">
              <a:avLst>
                <a:gd name="adj" fmla="val 12475"/>
              </a:avLst>
            </a:prstTxWarp>
            <a:spAutoFit/>
          </a:bodyPr>
          <a:lstStyle/>
          <a:p>
            <a:r>
              <a:rPr lang="en-US" sz="3300" dirty="0" err="1">
                <a:solidFill>
                  <a:srgbClr val="FF0000"/>
                </a:solidFill>
                <a:latin typeface="HP001 5H" panose="020B0603050302020204" pitchFamily="34" charset="0"/>
                <a:cs typeface="HP001 5H" panose="020B0603050302020204" pitchFamily="34" charset="0"/>
              </a:rPr>
              <a:t>Đọc</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mở</a:t>
            </a:r>
            <a:r>
              <a:rPr lang="en-US" sz="3300" dirty="0">
                <a:solidFill>
                  <a:srgbClr val="FF0000"/>
                </a:solidFill>
                <a:latin typeface="HP001 5H" panose="020B0603050302020204" pitchFamily="34" charset="0"/>
                <a:cs typeface="HP001 5H" panose="020B0603050302020204" pitchFamily="34" charset="0"/>
              </a:rPr>
              <a:t> </a:t>
            </a:r>
            <a:r>
              <a:rPr lang="en-US" sz="3300" dirty="0" err="1">
                <a:solidFill>
                  <a:srgbClr val="FF0000"/>
                </a:solidFill>
                <a:latin typeface="HP001 5H" panose="020B0603050302020204" pitchFamily="34" charset="0"/>
                <a:cs typeface="HP001 5H" panose="020B0603050302020204" pitchFamily="34" charset="0"/>
              </a:rPr>
              <a:t>rộng</a:t>
            </a:r>
            <a:endParaRPr lang="en-US" sz="3300" dirty="0">
              <a:solidFill>
                <a:srgbClr val="FF0000"/>
              </a:solidFill>
              <a:latin typeface="HP001 5H" panose="020B0603050302020204" pitchFamily="34" charset="0"/>
              <a:cs typeface="HP001 5H" panose="020B06030503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28" y="160338"/>
            <a:ext cx="1582080" cy="145622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798" y="160338"/>
            <a:ext cx="4758396" cy="835936"/>
          </a:xfrm>
          <a:prstGeom prst="rect">
            <a:avLst/>
          </a:prstGeom>
        </p:spPr>
      </p:pic>
    </p:spTree>
    <p:extLst>
      <p:ext uri="{BB962C8B-B14F-4D97-AF65-F5344CB8AC3E}">
        <p14:creationId xmlns:p14="http://schemas.microsoft.com/office/powerpoint/2010/main" val="2091182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228600"/>
            <a:ext cx="8763000" cy="6221333"/>
          </a:xfrm>
          <a:prstGeom prst="rect">
            <a:avLst/>
          </a:prstGeom>
        </p:spPr>
      </p:pic>
      <p:sp>
        <p:nvSpPr>
          <p:cNvPr id="4" name="Rectangle 3"/>
          <p:cNvSpPr/>
          <p:nvPr/>
        </p:nvSpPr>
        <p:spPr>
          <a:xfrm>
            <a:off x="1981201" y="1524000"/>
            <a:ext cx="6172200" cy="1421928"/>
          </a:xfrm>
          <a:prstGeom prst="rect">
            <a:avLst/>
          </a:prstGeom>
        </p:spPr>
        <p:txBody>
          <a:bodyPr wrap="square">
            <a:spAutoFit/>
          </a:bodyPr>
          <a:lstStyle/>
          <a:p>
            <a:pPr algn="just">
              <a:lnSpc>
                <a:spcPct val="120000"/>
              </a:lnSpc>
            </a:pPr>
            <a:r>
              <a:rPr lang="vi-VN" sz="2400" b="1" dirty="0">
                <a:solidFill>
                  <a:srgbClr val="000000"/>
                </a:solidFill>
                <a:latin typeface="Times New Roman" panose="02020603050405020304" pitchFamily="18" charset="0"/>
                <a:ea typeface="Times New Roman" panose="02020603050405020304" pitchFamily="18" charset="0"/>
              </a:rPr>
              <a:t>1. </a:t>
            </a:r>
            <a:r>
              <a:rPr lang="en-US" sz="2400" b="1" i="1" dirty="0" err="1">
                <a:solidFill>
                  <a:srgbClr val="000000"/>
                </a:solidFill>
                <a:latin typeface="Times New Roman" panose="02020603050405020304" pitchFamily="18" charset="0"/>
                <a:ea typeface="Times New Roman" panose="02020603050405020304" pitchFamily="18" charset="0"/>
              </a:rPr>
              <a:t>Tìm</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đọc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một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câu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chuyện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về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trường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học</a:t>
            </a:r>
            <a:r>
              <a:rPr lang="en-US" sz="2400" b="1" i="1" dirty="0">
                <a:solidFill>
                  <a:srgbClr val="000000"/>
                </a:solidFill>
                <a:latin typeface="Times New Roman" panose="02020603050405020304" pitchFamily="18" charset="0"/>
                <a:ea typeface="Times New Roman" panose="02020603050405020304" pitchFamily="18" charset="0"/>
              </a:rPr>
              <a:t>. Chia </a:t>
            </a:r>
            <a:r>
              <a:rPr lang="en-US" sz="2400" b="1" i="1" dirty="0" err="1">
                <a:solidFill>
                  <a:srgbClr val="000000"/>
                </a:solidFill>
                <a:latin typeface="Times New Roman" panose="02020603050405020304" pitchFamily="18" charset="0"/>
                <a:ea typeface="Times New Roman" panose="02020603050405020304" pitchFamily="18" charset="0"/>
              </a:rPr>
              <a:t>sẻ</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thông</a:t>
            </a:r>
            <a:r>
              <a:rPr lang="en-US" sz="2400" b="1" i="1" dirty="0">
                <a:solidFill>
                  <a:srgbClr val="000000"/>
                </a:solidFill>
                <a:latin typeface="Times New Roman" panose="02020603050405020304" pitchFamily="18" charset="0"/>
                <a:ea typeface="Times New Roman" panose="02020603050405020304" pitchFamily="18" charset="0"/>
              </a:rPr>
              <a:t> tin </a:t>
            </a:r>
            <a:r>
              <a:rPr lang="en-US" sz="2400" b="1" i="1" dirty="0" err="1">
                <a:solidFill>
                  <a:srgbClr val="000000"/>
                </a:solidFill>
                <a:latin typeface="Times New Roman" panose="02020603050405020304" pitchFamily="18" charset="0"/>
                <a:ea typeface="Times New Roman" panose="02020603050405020304" pitchFamily="18" charset="0"/>
              </a:rPr>
              <a:t>về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câu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chuyện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dựa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trên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gợi</a:t>
            </a:r>
            <a:r>
              <a:rPr lang="en-US" sz="2400" b="1" i="1" dirty="0">
                <a:solidFill>
                  <a:srgbClr val="000000"/>
                </a:solidFill>
                <a:latin typeface="Times New Roman" panose="02020603050405020304" pitchFamily="18" charset="0"/>
                <a:ea typeface="Times New Roman" panose="02020603050405020304" pitchFamily="18" charset="0"/>
              </a:rPr>
              <a:t> ý </a:t>
            </a:r>
            <a:r>
              <a:rPr lang="en-US" sz="2400" b="1" i="1" dirty="0" err="1">
                <a:solidFill>
                  <a:srgbClr val="000000"/>
                </a:solidFill>
                <a:latin typeface="Times New Roman" panose="02020603050405020304" pitchFamily="18" charset="0"/>
                <a:ea typeface="Times New Roman" panose="02020603050405020304" pitchFamily="18" charset="0"/>
              </a:rPr>
              <a:t>sau</a:t>
            </a:r>
            <a:r>
              <a:rPr lang="en-US" sz="2400" b="1" i="1" dirty="0">
                <a:solidFill>
                  <a:srgbClr val="000000"/>
                </a:solidFill>
                <a:latin typeface="Times New Roman" panose="02020603050405020304" pitchFamily="18" charset="0"/>
                <a:ea typeface="Times New Roman" panose="02020603050405020304" pitchFamily="18" charset="0"/>
              </a:rPr>
              <a:t>:</a:t>
            </a:r>
            <a:endParaRPr lang="en-US" sz="2100" b="1" dirty="0">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390925" y="2743200"/>
            <a:ext cx="5352752" cy="2773920"/>
          </a:xfrm>
          <a:prstGeom prst="rect">
            <a:avLst/>
          </a:prstGeom>
        </p:spPr>
      </p:pic>
      <p:pic>
        <p:nvPicPr>
          <p:cNvPr id="6" name="Picture 5"/>
          <p:cNvPicPr>
            <a:picLocks noChangeAspect="1"/>
          </p:cNvPicPr>
          <p:nvPr/>
        </p:nvPicPr>
        <p:blipFill>
          <a:blip r:embed="rId4"/>
          <a:stretch>
            <a:fillRect/>
          </a:stretch>
        </p:blipFill>
        <p:spPr>
          <a:xfrm>
            <a:off x="204863" y="5445644"/>
            <a:ext cx="3962400" cy="1030941"/>
          </a:xfrm>
          <a:prstGeom prst="rect">
            <a:avLst/>
          </a:prstGeom>
        </p:spPr>
      </p:pic>
    </p:spTree>
    <p:extLst>
      <p:ext uri="{BB962C8B-B14F-4D97-AF65-F5344CB8AC3E}">
        <p14:creationId xmlns:p14="http://schemas.microsoft.com/office/powerpoint/2010/main" val="109435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mầm non cute, dễ thương, sinh độ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9067800" cy="5546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1840573"/>
            <a:ext cx="4042064" cy="1865126"/>
          </a:xfrm>
          <a:prstGeom prst="rect">
            <a:avLst/>
          </a:prstGeom>
        </p:spPr>
        <p:txBody>
          <a:bodyPr wrap="square">
            <a:spAutoFit/>
          </a:bodyPr>
          <a:lstStyle/>
          <a:p>
            <a:pPr algn="just">
              <a:lnSpc>
                <a:spcPct val="120000"/>
              </a:lnSpc>
            </a:pPr>
            <a:r>
              <a:rPr lang="vi-VN" sz="2400" b="1" dirty="0">
                <a:solidFill>
                  <a:srgbClr val="000000"/>
                </a:solidFill>
                <a:latin typeface="Times New Roman" panose="02020603050405020304" pitchFamily="18" charset="0"/>
                <a:ea typeface="Times New Roman" panose="02020603050405020304" pitchFamily="18" charset="0"/>
              </a:rPr>
              <a:t>1. </a:t>
            </a:r>
            <a:r>
              <a:rPr lang="en-US" sz="2400" b="1" i="1" dirty="0" err="1">
                <a:solidFill>
                  <a:srgbClr val="000000"/>
                </a:solidFill>
                <a:latin typeface="Times New Roman" panose="02020603050405020304" pitchFamily="18" charset="0"/>
                <a:ea typeface="Times New Roman" panose="02020603050405020304" pitchFamily="18" charset="0"/>
              </a:rPr>
              <a:t>Tìm</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đọc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một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câu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chuyện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về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trường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học</a:t>
            </a:r>
            <a:r>
              <a:rPr lang="en-US" sz="2400" b="1" i="1" dirty="0">
                <a:solidFill>
                  <a:srgbClr val="000000"/>
                </a:solidFill>
                <a:latin typeface="Times New Roman" panose="02020603050405020304" pitchFamily="18" charset="0"/>
                <a:ea typeface="Times New Roman" panose="02020603050405020304" pitchFamily="18" charset="0"/>
              </a:rPr>
              <a:t>. Chia </a:t>
            </a:r>
            <a:r>
              <a:rPr lang="en-US" sz="2400" b="1" i="1" dirty="0" err="1">
                <a:solidFill>
                  <a:srgbClr val="000000"/>
                </a:solidFill>
                <a:latin typeface="Times New Roman" panose="02020603050405020304" pitchFamily="18" charset="0"/>
                <a:ea typeface="Times New Roman" panose="02020603050405020304" pitchFamily="18" charset="0"/>
              </a:rPr>
              <a:t>sẻ</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thông</a:t>
            </a:r>
            <a:r>
              <a:rPr lang="en-US" sz="2400" b="1" i="1" dirty="0">
                <a:solidFill>
                  <a:srgbClr val="000000"/>
                </a:solidFill>
                <a:latin typeface="Times New Roman" panose="02020603050405020304" pitchFamily="18" charset="0"/>
                <a:ea typeface="Times New Roman" panose="02020603050405020304" pitchFamily="18" charset="0"/>
              </a:rPr>
              <a:t> tin </a:t>
            </a:r>
            <a:r>
              <a:rPr lang="en-US" sz="2400" b="1" i="1" dirty="0" err="1">
                <a:solidFill>
                  <a:srgbClr val="000000"/>
                </a:solidFill>
                <a:latin typeface="Times New Roman" panose="02020603050405020304" pitchFamily="18" charset="0"/>
                <a:ea typeface="Times New Roman" panose="02020603050405020304" pitchFamily="18" charset="0"/>
              </a:rPr>
              <a:t>về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câu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chuyện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dựa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trên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gợi</a:t>
            </a:r>
            <a:r>
              <a:rPr lang="en-US" sz="2400" b="1" i="1" dirty="0">
                <a:solidFill>
                  <a:srgbClr val="000000"/>
                </a:solidFill>
                <a:latin typeface="Times New Roman" panose="02020603050405020304" pitchFamily="18" charset="0"/>
                <a:ea typeface="Times New Roman" panose="02020603050405020304" pitchFamily="18" charset="0"/>
              </a:rPr>
              <a:t> ý </a:t>
            </a:r>
            <a:r>
              <a:rPr lang="en-US" sz="2400" b="1" i="1" dirty="0" err="1">
                <a:solidFill>
                  <a:srgbClr val="000000"/>
                </a:solidFill>
                <a:latin typeface="Times New Roman" panose="02020603050405020304" pitchFamily="18" charset="0"/>
                <a:ea typeface="Times New Roman" panose="02020603050405020304" pitchFamily="18" charset="0"/>
              </a:rPr>
              <a:t>sau</a:t>
            </a:r>
            <a:r>
              <a:rPr lang="en-US" sz="2400" b="1" i="1" dirty="0">
                <a:solidFill>
                  <a:srgbClr val="000000"/>
                </a:solidFill>
                <a:latin typeface="Times New Roman" panose="02020603050405020304" pitchFamily="18" charset="0"/>
                <a:ea typeface="Times New Roman" panose="02020603050405020304" pitchFamily="18" charset="0"/>
              </a:rPr>
              <a:t>:</a:t>
            </a:r>
            <a:endParaRPr lang="en-US" sz="2100" b="1" dirty="0">
              <a:latin typeface="Times New Roman" panose="02020603050405020304" pitchFamily="18" charset="0"/>
              <a:ea typeface="Times New Roman" panose="02020603050405020304" pitchFamily="18" charset="0"/>
            </a:endParaRPr>
          </a:p>
        </p:txBody>
      </p:sp>
      <p:sp>
        <p:nvSpPr>
          <p:cNvPr id="7" name="Rectangle 6"/>
          <p:cNvSpPr/>
          <p:nvPr/>
        </p:nvSpPr>
        <p:spPr>
          <a:xfrm>
            <a:off x="610002" y="3886200"/>
            <a:ext cx="2619628" cy="584775"/>
          </a:xfrm>
          <a:prstGeom prst="rect">
            <a:avLst/>
          </a:prstGeom>
        </p:spPr>
        <p:txBody>
          <a:bodyPr wrap="none">
            <a:spAutoFit/>
          </a:bodyPr>
          <a:lstStyle/>
          <a:p>
            <a:pPr algn="ctr"/>
            <a:r>
              <a:rPr lang="en-US" sz="3200" b="1">
                <a:solidFill>
                  <a:schemeClr val="accent2"/>
                </a:solidFill>
                <a:latin typeface="Times New Roman" panose="02020603050405020304" pitchFamily="18" charset="0"/>
                <a:cs typeface="Times New Roman" panose="02020603050405020304" pitchFamily="18" charset="0"/>
              </a:rPr>
              <a:t>Đọc trước lớp</a:t>
            </a:r>
            <a:endParaRPr lang="en-US" sz="32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294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ình Nền Đẹp Nhất 2021 ❤️ Bộ 1001 Ảnh Nền 4K Chất Ngầ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169428" y="1076068"/>
            <a:ext cx="8988425" cy="683264"/>
          </a:xfrm>
          <a:prstGeom prst="rect">
            <a:avLst/>
          </a:prstGeom>
        </p:spPr>
        <p:txBody>
          <a:bodyPr wrap="square">
            <a:spAutoFit/>
          </a:bodyPr>
          <a:lstStyle/>
          <a:p>
            <a:pPr algn="just">
              <a:lnSpc>
                <a:spcPct val="120000"/>
              </a:lnSpc>
            </a:pPr>
            <a:r>
              <a:rPr lang="en-US" sz="3200" b="1" i="1" dirty="0">
                <a:solidFill>
                  <a:srgbClr val="FF0000"/>
                </a:solidFill>
                <a:latin typeface="Times New Roman" panose="02020603050405020304" pitchFamily="18" charset="0"/>
                <a:cs typeface="Times New Roman" panose="02020603050405020304" pitchFamily="18" charset="0"/>
              </a:rPr>
              <a:t>2. </a:t>
            </a:r>
            <a:r>
              <a:rPr lang="en-US" sz="3200" b="1" i="1" dirty="0" err="1">
                <a:solidFill>
                  <a:srgbClr val="FF0000"/>
                </a:solidFill>
                <a:latin typeface="Times New Roman" panose="02020603050405020304" pitchFamily="18" charset="0"/>
                <a:cs typeface="Times New Roman" panose="02020603050405020304" pitchFamily="18" charset="0"/>
              </a:rPr>
              <a:t>Nói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về</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một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nhân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trong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câu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chuyện</a:t>
            </a:r>
            <a:r>
              <a:rPr lang="en-US" sz="3200" b="1" i="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460375" y="2007075"/>
            <a:ext cx="3442854" cy="13359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bg1"/>
                </a:solidFill>
                <a:latin typeface="Times New Roman" panose="02020603050405020304" pitchFamily="18" charset="0"/>
                <a:cs typeface="Times New Roman" panose="02020603050405020304" pitchFamily="18" charset="0"/>
              </a:rPr>
              <a:t>Chia </a:t>
            </a:r>
            <a:r>
              <a:rPr lang="en-US" sz="3300" b="1" dirty="0" err="1">
                <a:solidFill>
                  <a:schemeClr val="bg1"/>
                </a:solidFill>
                <a:latin typeface="Times New Roman" panose="02020603050405020304" pitchFamily="18" charset="0"/>
                <a:cs typeface="Times New Roman" panose="02020603050405020304" pitchFamily="18" charset="0"/>
              </a:rPr>
              <a:t>sẻ</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trong</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err="1">
                <a:solidFill>
                  <a:schemeClr val="bg1"/>
                </a:solidFill>
                <a:latin typeface="Times New Roman" panose="02020603050405020304" pitchFamily="18" charset="0"/>
                <a:cs typeface="Times New Roman" panose="02020603050405020304" pitchFamily="18" charset="0"/>
              </a:rPr>
              <a:t>nhóm</a:t>
            </a:r>
            <a:r>
              <a:rPr lang="en-US" sz="3300" b="1">
                <a:solidFill>
                  <a:schemeClr val="bg1"/>
                </a:solidFill>
                <a:latin typeface="Times New Roman" panose="02020603050405020304" pitchFamily="18" charset="0"/>
                <a:cs typeface="Times New Roman" panose="02020603050405020304" pitchFamily="18" charset="0"/>
              </a:rPr>
              <a:t> </a:t>
            </a:r>
            <a:r>
              <a:rPr lang="en-US" sz="3300" b="1" smtClean="0">
                <a:solidFill>
                  <a:schemeClr val="bg1"/>
                </a:solidFill>
                <a:latin typeface="Times New Roman" panose="02020603050405020304" pitchFamily="18" charset="0"/>
                <a:cs typeface="Times New Roman" panose="02020603050405020304" pitchFamily="18" charset="0"/>
              </a:rPr>
              <a:t>4</a:t>
            </a:r>
            <a:endParaRPr lang="en-US" sz="3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40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819400"/>
            <a:ext cx="7429500" cy="993775"/>
          </a:xfrm>
          <a:prstGeom prst="rect">
            <a:avLst/>
          </a:prstGeom>
        </p:spPr>
        <p:txBody>
          <a:bodyPr>
            <a:noAutofit/>
          </a:bodyPr>
          <a:lstStyle/>
          <a:p>
            <a:pPr algn="ctr"/>
            <a:r>
              <a:rPr lang="en-US" sz="3600" b="1" dirty="0" err="1">
                <a:latin typeface="HP001 5H" panose="020B0603050302020204" pitchFamily="34" charset="0"/>
                <a:cs typeface="HP001 5H" panose="020B0603050302020204" pitchFamily="34" charset="0"/>
              </a:rPr>
              <a:t>Tìm</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đọc</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thêm</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các</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cuốn</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sách</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hoặc</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bài</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thơ</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về</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trường</a:t>
            </a:r>
            <a:r>
              <a:rPr lang="en-US" sz="3600" b="1" dirty="0">
                <a:latin typeface="HP001 5H" panose="020B0603050302020204" pitchFamily="34" charset="0"/>
                <a:cs typeface="HP001 5H" panose="020B0603050302020204" pitchFamily="34" charset="0"/>
              </a:rPr>
              <a:t> </a:t>
            </a:r>
            <a:r>
              <a:rPr lang="en-US" sz="3600" b="1" dirty="0" err="1">
                <a:latin typeface="HP001 5H" panose="020B0603050302020204" pitchFamily="34" charset="0"/>
                <a:cs typeface="HP001 5H" panose="020B0603050302020204" pitchFamily="34" charset="0"/>
              </a:rPr>
              <a:t>học</a:t>
            </a:r>
            <a:r>
              <a:rPr lang="en-US" sz="3600" b="1" dirty="0">
                <a:latin typeface="HP001 5H" panose="020B0603050302020204" pitchFamily="34" charset="0"/>
                <a:cs typeface="HP001 5H" panose="020B0603050302020204" pitchFamily="34" charset="0"/>
              </a:rPr>
              <a:t>.</a:t>
            </a:r>
          </a:p>
        </p:txBody>
      </p:sp>
      <p:sp>
        <p:nvSpPr>
          <p:cNvPr id="4" name="Rectangle 3"/>
          <p:cNvSpPr/>
          <p:nvPr/>
        </p:nvSpPr>
        <p:spPr>
          <a:xfrm>
            <a:off x="3291517" y="1856625"/>
            <a:ext cx="2529795" cy="692497"/>
          </a:xfrm>
          <a:prstGeom prst="rect">
            <a:avLst/>
          </a:prstGeom>
          <a:noFill/>
        </p:spPr>
        <p:txBody>
          <a:bodyPr wrap="none" lIns="68580" tIns="34290" rIns="68580" bIns="34290">
            <a:spAutoFit/>
          </a:bodyPr>
          <a:lstStyle/>
          <a:p>
            <a:pPr algn="ctr"/>
            <a:r>
              <a:rPr lang="en-US" sz="4050" b="1" dirty="0">
                <a:ln w="6600">
                  <a:solidFill>
                    <a:schemeClr val="accent2"/>
                  </a:solidFill>
                  <a:prstDash val="solid"/>
                </a:ln>
                <a:solidFill>
                  <a:schemeClr val="accent2">
                    <a:lumMod val="60000"/>
                    <a:lumOff val="40000"/>
                  </a:schemeClr>
                </a:solidFill>
                <a:effectLst>
                  <a:outerShdw dist="38100" dir="2700000" algn="tl" rotWithShape="0">
                    <a:schemeClr val="accent2"/>
                  </a:outerShdw>
                </a:effectLst>
              </a:rPr>
              <a:t>VẬN DỤNG</a:t>
            </a:r>
          </a:p>
        </p:txBody>
      </p:sp>
      <p:pic>
        <p:nvPicPr>
          <p:cNvPr id="5"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2988" t="21865" r="34023" b="21941"/>
          <a:stretch/>
        </p:blipFill>
        <p:spPr>
          <a:xfrm rot="10476281">
            <a:off x="7461569" y="71266"/>
            <a:ext cx="1587539" cy="1521162"/>
          </a:xfrm>
          <a:prstGeom prst="rect">
            <a:avLst/>
          </a:prstGeom>
        </p:spPr>
      </p:pic>
    </p:spTree>
    <p:extLst>
      <p:ext uri="{BB962C8B-B14F-4D97-AF65-F5344CB8AC3E}">
        <p14:creationId xmlns:p14="http://schemas.microsoft.com/office/powerpoint/2010/main" val="1489125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862231" y="-1651158"/>
            <a:ext cx="5143500" cy="9144000"/>
          </a:xfrm>
          <a:prstGeom prst="rect">
            <a:avLst/>
          </a:prstGeom>
        </p:spPr>
      </p:pic>
      <p:sp>
        <p:nvSpPr>
          <p:cNvPr id="21" name="20"/>
          <p:cNvSpPr/>
          <p:nvPr/>
        </p:nvSpPr>
        <p:spPr>
          <a:xfrm>
            <a:off x="3206543" y="2505670"/>
            <a:ext cx="3999032" cy="1846659"/>
          </a:xfrm>
          <a:prstGeom prst="rect">
            <a:avLst/>
          </a:prstGeom>
          <a:noFill/>
          <a:ln>
            <a:noFill/>
          </a:ln>
        </p:spPr>
        <p:txBody>
          <a:bodyPr vert="horz" wrap="square" lIns="0" tIns="0" rIns="0" bIns="0" numCol="1" anchor="t" anchorCtr="0" compatLnSpc="1">
            <a:spAutoFit/>
          </a:bodyPr>
          <a:lstStyle/>
          <a:p>
            <a:pPr algn="ctr" defTabSz="685800">
              <a:defRPr/>
            </a:pPr>
            <a:r>
              <a:rPr lang="en-US"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CỦNG CỐ BÀI HỌC</a:t>
            </a:r>
          </a:p>
        </p:txBody>
      </p:sp>
      <p:pic>
        <p:nvPicPr>
          <p:cNvPr id="18"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831" y="857250"/>
            <a:ext cx="10668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DBB614EA-B005-4C6A-8BBA-99EE489287FB}"/>
              </a:ext>
            </a:extLst>
          </p:cNvPr>
          <p:cNvGrpSpPr/>
          <p:nvPr/>
        </p:nvGrpSpPr>
        <p:grpSpPr>
          <a:xfrm>
            <a:off x="0" y="5775415"/>
            <a:ext cx="9145882" cy="246191"/>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86098" y="3429000"/>
            <a:ext cx="1697471" cy="2870947"/>
          </a:xfrm>
          <a:prstGeom prst="rect">
            <a:avLst/>
          </a:prstGeom>
        </p:spPr>
      </p:pic>
    </p:spTree>
    <p:extLst>
      <p:ext uri="{BB962C8B-B14F-4D97-AF65-F5344CB8AC3E}">
        <p14:creationId xmlns:p14="http://schemas.microsoft.com/office/powerpoint/2010/main" val="385731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057400" y="685800"/>
            <a:ext cx="5591915" cy="1938992"/>
          </a:xfrm>
          <a:prstGeom prst="rect">
            <a:avLst/>
          </a:prstGeom>
          <a:noFill/>
        </p:spPr>
        <p:txBody>
          <a:bodyPr spcFirstLastPara="1" wrap="none" lIns="68580" tIns="34290" rIns="68580" bIns="34290" numCol="1">
            <a:prstTxWarp prst="textArchUp">
              <a:avLst>
                <a:gd name="adj" fmla="val 10865585"/>
              </a:avLst>
            </a:prstTxWarp>
            <a:spAutoFit/>
          </a:bodyPr>
          <a:lstStyle/>
          <a:p>
            <a:pPr algn="ctr" defTabSz="685800"/>
            <a:r>
              <a:rPr lang="en-US" sz="37200" b="1" smtClean="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rPr>
              <a:t>KHỞI ĐỘNG</a:t>
            </a:r>
            <a:endParaRPr lang="en-US" sz="37200" b="1" dirty="0">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Arial" panose="020B0604020202020204" pitchFamily="34" charset="0"/>
              <a:ea typeface="微软雅黑"/>
              <a:cs typeface="Arial" panose="020B0604020202020204" pitchFamily="34" charset="0"/>
            </a:endParaRPr>
          </a:p>
        </p:txBody>
      </p:sp>
      <p:pic>
        <p:nvPicPr>
          <p:cNvPr id="3" name="HOP BUT CHI MÀ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655296"/>
            <a:ext cx="7081785" cy="3983504"/>
          </a:xfrm>
          <a:prstGeom prst="rect">
            <a:avLst/>
          </a:prstGeom>
        </p:spPr>
      </p:pic>
    </p:spTree>
    <p:extLst>
      <p:ext uri="{BB962C8B-B14F-4D97-AF65-F5344CB8AC3E}">
        <p14:creationId xmlns:p14="http://schemas.microsoft.com/office/powerpoint/2010/main" val="3754838869"/>
      </p:ext>
    </p:extLst>
  </p:cSld>
  <p:clrMapOvr>
    <a:masterClrMapping/>
  </p:clrMapOvr>
  <p:transition spd="med" advClick="0">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482" y="1054387"/>
            <a:ext cx="6083717" cy="584775"/>
          </a:xfrm>
          <a:prstGeom prst="rect">
            <a:avLst/>
          </a:prstGeom>
          <a:noFill/>
        </p:spPr>
        <p:txBody>
          <a:bodyPr wrap="non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Bài hát vừa rồi nói về đồ vật nào?</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18277" y="1828800"/>
            <a:ext cx="4764446" cy="584775"/>
          </a:xfrm>
          <a:prstGeom prst="rect">
            <a:avLst/>
          </a:prstGeom>
          <a:noFill/>
        </p:spPr>
        <p:txBody>
          <a:bodyPr wrap="non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Đồ vật đó dùng để làm gì?</a:t>
            </a:r>
            <a:endParaRPr lang="en-US" sz="3200" b="1">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199" y="0"/>
            <a:ext cx="1447801"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10150"/>
            <a:ext cx="8001000" cy="1847850"/>
          </a:xfrm>
          <a:prstGeom prst="rect">
            <a:avLst/>
          </a:prstGeom>
        </p:spPr>
      </p:pic>
    </p:spTree>
    <p:extLst>
      <p:ext uri="{BB962C8B-B14F-4D97-AF65-F5344CB8AC3E}">
        <p14:creationId xmlns:p14="http://schemas.microsoft.com/office/powerpoint/2010/main" val="10372992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95800" cy="6858000"/>
          </a:xfrm>
          <a:prstGeom prst="rect">
            <a:avLst/>
          </a:prstGeom>
        </p:spPr>
      </p:pic>
      <p:pic>
        <p:nvPicPr>
          <p:cNvPr id="5" name="Picture 4"/>
          <p:cNvPicPr>
            <a:picLocks noChangeAspect="1"/>
          </p:cNvPicPr>
          <p:nvPr/>
        </p:nvPicPr>
        <p:blipFill>
          <a:blip r:embed="rId4">
            <a:clrChange>
              <a:clrFrom>
                <a:srgbClr val="FBF7EE"/>
              </a:clrFrom>
              <a:clrTo>
                <a:srgbClr val="FBF7EE">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921577" y="-217485"/>
            <a:ext cx="5222424" cy="2512858"/>
          </a:xfrm>
          <a:prstGeom prst="rect">
            <a:avLst/>
          </a:prstGeom>
        </p:spPr>
      </p:pic>
      <p:sp>
        <p:nvSpPr>
          <p:cNvPr id="8" name="Rectangle 7"/>
          <p:cNvSpPr/>
          <p:nvPr/>
        </p:nvSpPr>
        <p:spPr>
          <a:xfrm>
            <a:off x="978477" y="2323082"/>
            <a:ext cx="7678882" cy="3365485"/>
          </a:xfrm>
          <a:prstGeom prst="rect">
            <a:avLst/>
          </a:prstGeom>
          <a:noFill/>
        </p:spPr>
        <p:txBody>
          <a:bodyPr wrap="none" lIns="91440" tIns="45720" rIns="91440" bIns="45720">
            <a:prstTxWarp prst="textArchUp">
              <a:avLst/>
            </a:prstTxWarp>
            <a:spAutoFit/>
          </a:bodyPr>
          <a:lstStyle/>
          <a:p>
            <a:pPr algn="ctr"/>
            <a:r>
              <a:rPr lang="en-US" sz="5400" b="1" dirty="0" err="1"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Bài</a:t>
            </a:r>
            <a:r>
              <a:rPr lang="en-US" sz="5400" b="1" dirty="0"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 14: </a:t>
            </a:r>
            <a:r>
              <a:rPr lang="en-US" sz="5400" b="1" dirty="0" err="1"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Em</a:t>
            </a:r>
            <a:r>
              <a:rPr lang="en-US" sz="5400" b="1" dirty="0"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 </a:t>
            </a:r>
            <a:r>
              <a:rPr lang="en-US" sz="5400" b="1" dirty="0" err="1"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học</a:t>
            </a:r>
            <a:r>
              <a:rPr lang="en-US" sz="5400" b="1" dirty="0"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 </a:t>
            </a:r>
            <a:r>
              <a:rPr lang="en-US" sz="5400" b="1" dirty="0" err="1" smtClean="0">
                <a:ln w="6600">
                  <a:solidFill>
                    <a:srgbClr val="FF0000"/>
                  </a:solidFill>
                  <a:prstDash val="solid"/>
                </a:ln>
                <a:solidFill>
                  <a:schemeClr val="accent6">
                    <a:lumMod val="40000"/>
                    <a:lumOff val="60000"/>
                  </a:schemeClr>
                </a:solidFill>
                <a:effectLst>
                  <a:outerShdw dist="38100" dir="2700000" algn="tl" rotWithShape="0">
                    <a:schemeClr val="accent2"/>
                  </a:outerShdw>
                </a:effectLst>
              </a:rPr>
              <a:t>vẽ</a:t>
            </a:r>
            <a:endParaRPr lang="en-US" sz="5400" b="1" dirty="0">
              <a:ln w="6600">
                <a:solidFill>
                  <a:srgbClr val="FF0000"/>
                </a:solidFill>
                <a:prstDash val="solid"/>
              </a:ln>
              <a:solidFill>
                <a:schemeClr val="accent6">
                  <a:lumMod val="40000"/>
                  <a:lumOff val="60000"/>
                </a:schemeClr>
              </a:solidFill>
              <a:effectLst>
                <a:outerShdw dist="38100" dir="2700000" algn="tl" rotWithShape="0">
                  <a:schemeClr val="accent2"/>
                </a:outerShdw>
              </a:effectLst>
            </a:endParaRPr>
          </a:p>
        </p:txBody>
      </p:sp>
      <p:sp>
        <p:nvSpPr>
          <p:cNvPr id="9" name="TextBox 8"/>
          <p:cNvSpPr txBox="1"/>
          <p:nvPr/>
        </p:nvSpPr>
        <p:spPr>
          <a:xfrm>
            <a:off x="3547011" y="2669542"/>
            <a:ext cx="2853789" cy="646331"/>
          </a:xfrm>
          <a:prstGeom prst="rect">
            <a:avLst/>
          </a:prstGeom>
          <a:noFill/>
        </p:spPr>
        <p:txBody>
          <a:bodyPr wrap="square" rtlCol="0">
            <a:spAutoFit/>
          </a:bodyPr>
          <a:lstStyle/>
          <a:p>
            <a:r>
              <a:rPr lang="en-US" sz="3600" b="1" dirty="0" err="1" smtClean="0">
                <a:solidFill>
                  <a:srgbClr val="0000FF"/>
                </a:solidFill>
                <a:latin typeface="Lato Black" panose="020F0A02020204030203" pitchFamily="34" charset="0"/>
              </a:rPr>
              <a:t>Tập</a:t>
            </a:r>
            <a:r>
              <a:rPr lang="en-US" sz="3600" b="1" dirty="0" smtClean="0">
                <a:solidFill>
                  <a:srgbClr val="0000FF"/>
                </a:solidFill>
                <a:latin typeface="Lato Black" panose="020F0A02020204030203" pitchFamily="34" charset="0"/>
              </a:rPr>
              <a:t> </a:t>
            </a:r>
            <a:r>
              <a:rPr lang="en-US" sz="3600" b="1" dirty="0" err="1" smtClean="0">
                <a:solidFill>
                  <a:srgbClr val="0000FF"/>
                </a:solidFill>
                <a:latin typeface="Lato Black" panose="020F0A02020204030203" pitchFamily="34" charset="0"/>
              </a:rPr>
              <a:t>làm</a:t>
            </a:r>
            <a:r>
              <a:rPr lang="en-US" sz="3600" b="1" dirty="0" smtClean="0">
                <a:solidFill>
                  <a:srgbClr val="0000FF"/>
                </a:solidFill>
                <a:latin typeface="Lato Black" panose="020F0A02020204030203" pitchFamily="34" charset="0"/>
              </a:rPr>
              <a:t> </a:t>
            </a:r>
            <a:r>
              <a:rPr lang="en-US" sz="3600" b="1" dirty="0" err="1" smtClean="0">
                <a:solidFill>
                  <a:srgbClr val="0000FF"/>
                </a:solidFill>
                <a:latin typeface="Lato Black" panose="020F0A02020204030203" pitchFamily="34" charset="0"/>
              </a:rPr>
              <a:t>văn</a:t>
            </a:r>
            <a:endParaRPr lang="en-US" sz="3600" b="1" dirty="0">
              <a:solidFill>
                <a:srgbClr val="0000FF"/>
              </a:solidFill>
              <a:latin typeface="Lato Black" panose="020F0A02020204030203" pitchFamily="34" charset="0"/>
            </a:endParaRPr>
          </a:p>
        </p:txBody>
      </p:sp>
      <p:sp>
        <p:nvSpPr>
          <p:cNvPr id="10" name="TextBox 9"/>
          <p:cNvSpPr txBox="1"/>
          <p:nvPr/>
        </p:nvSpPr>
        <p:spPr>
          <a:xfrm>
            <a:off x="4114800" y="3740271"/>
            <a:ext cx="1981200" cy="769441"/>
          </a:xfrm>
          <a:prstGeom prst="rect">
            <a:avLst/>
          </a:prstGeom>
          <a:noFill/>
        </p:spPr>
        <p:txBody>
          <a:bodyPr wrap="square" rtlCol="0">
            <a:spAutoFit/>
          </a:bodyPr>
          <a:lstStyle/>
          <a:p>
            <a:r>
              <a:rPr lang="en-US" sz="4400" b="1" dirty="0" err="1" smtClean="0">
                <a:solidFill>
                  <a:srgbClr val="7030A0"/>
                </a:solidFill>
                <a:latin typeface="Bodoni MT Poster Compressed" panose="02070706080601050204" pitchFamily="18" charset="0"/>
              </a:rPr>
              <a:t>Tiết</a:t>
            </a:r>
            <a:r>
              <a:rPr lang="en-US" sz="4400" b="1" dirty="0" smtClean="0">
                <a:solidFill>
                  <a:srgbClr val="7030A0"/>
                </a:solidFill>
                <a:latin typeface="Bodoni MT Poster Compressed" panose="02070706080601050204" pitchFamily="18" charset="0"/>
              </a:rPr>
              <a:t> 9</a:t>
            </a:r>
            <a:endParaRPr lang="en-US" sz="4400" b="1" dirty="0">
              <a:solidFill>
                <a:srgbClr val="7030A0"/>
              </a:solidFill>
              <a:latin typeface="Bodoni MT Poster Compressed" panose="02070706080601050204" pitchFamily="18" charset="0"/>
            </a:endParaRPr>
          </a:p>
        </p:txBody>
      </p:sp>
      <p:sp>
        <p:nvSpPr>
          <p:cNvPr id="11" name="WordArt 45"/>
          <p:cNvSpPr>
            <a:spLocks noChangeArrowheads="1" noChangeShapeType="1" noTextEdit="1"/>
          </p:cNvSpPr>
          <p:nvPr/>
        </p:nvSpPr>
        <p:spPr bwMode="auto">
          <a:xfrm>
            <a:off x="1655618" y="4618455"/>
            <a:ext cx="6324600" cy="1062129"/>
          </a:xfrm>
          <a:prstGeom prst="rect">
            <a:avLst/>
          </a:prstGeom>
        </p:spPr>
        <p:txBody>
          <a:bodyPr wrap="none" fromWordArt="1">
            <a:prstTxWarp prst="textPlain">
              <a:avLst>
                <a:gd name="adj" fmla="val 48128"/>
              </a:avLst>
            </a:prstTxWarp>
          </a:bodyPr>
          <a:lstStyle/>
          <a:p>
            <a:pPr algn="ctr"/>
            <a:r>
              <a:rPr lang="vi-VN" sz="3600" b="1" dirty="0"/>
              <a:t>Viết đoạn văn </a:t>
            </a:r>
            <a:r>
              <a:rPr lang="en-US" sz="3600" b="1" dirty="0" err="1"/>
              <a:t>giới</a:t>
            </a:r>
            <a:r>
              <a:rPr lang="en-US" sz="3600" b="1" dirty="0"/>
              <a:t> </a:t>
            </a:r>
            <a:r>
              <a:rPr lang="en-US" sz="3600" b="1" dirty="0" err="1"/>
              <a:t>thiệu</a:t>
            </a:r>
            <a:r>
              <a:rPr lang="en-US" sz="3600" b="1" dirty="0"/>
              <a:t> </a:t>
            </a:r>
            <a:r>
              <a:rPr lang="en-US" sz="3600" b="1" dirty="0" err="1"/>
              <a:t>một</a:t>
            </a:r>
            <a:r>
              <a:rPr lang="en-US" sz="3600" b="1" dirty="0"/>
              <a:t> </a:t>
            </a:r>
            <a:r>
              <a:rPr lang="en-US" sz="3600" b="1" dirty="0" err="1"/>
              <a:t>đồ</a:t>
            </a:r>
            <a:r>
              <a:rPr lang="en-US" sz="3600" b="1" dirty="0"/>
              <a:t> </a:t>
            </a:r>
            <a:r>
              <a:rPr lang="en-US" sz="3600" b="1" dirty="0" err="1"/>
              <a:t>vật</a:t>
            </a:r>
            <a:endPar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083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8">
                                            <p:txEl>
                                              <p:pRg st="0" end="0"/>
                                            </p:txEl>
                                          </p:spTgt>
                                        </p:tgtEl>
                                        <p:attrNameLst>
                                          <p:attrName>style.color</p:attrName>
                                        </p:attrNameLst>
                                      </p:cBhvr>
                                      <p:to>
                                        <a:schemeClr val="bg1"/>
                                      </p:to>
                                    </p:animClr>
                                    <p:animClr clrSpc="rgb" dir="cw">
                                      <p:cBhvr>
                                        <p:cTn id="7" dur="250" autoRev="1" fill="remove"/>
                                        <p:tgtEl>
                                          <p:spTgt spid="8">
                                            <p:txEl>
                                              <p:pRg st="0" end="0"/>
                                            </p:txEl>
                                          </p:spTgt>
                                        </p:tgtEl>
                                        <p:attrNameLst>
                                          <p:attrName>fillcolor</p:attrName>
                                        </p:attrNameLst>
                                      </p:cBhvr>
                                      <p:to>
                                        <a:schemeClr val="bg1"/>
                                      </p:to>
                                    </p:animClr>
                                    <p:set>
                                      <p:cBhvr>
                                        <p:cTn id="8" dur="250" autoRev="1" fill="remove"/>
                                        <p:tgtEl>
                                          <p:spTgt spid="8">
                                            <p:txEl>
                                              <p:pRg st="0" end="0"/>
                                            </p:txEl>
                                          </p:spTgt>
                                        </p:tgtEl>
                                        <p:attrNameLst>
                                          <p:attrName>fill.type</p:attrName>
                                        </p:attrNameLst>
                                      </p:cBhvr>
                                      <p:to>
                                        <p:strVal val="solid"/>
                                      </p:to>
                                    </p:set>
                                    <p:set>
                                      <p:cBhvr>
                                        <p:cTn id="9" dur="250" autoRev="1" fill="remove"/>
                                        <p:tgtEl>
                                          <p:spTgt spid="8">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77000" cy="6858000"/>
          </a:xfrm>
          <a:prstGeom prst="rect">
            <a:avLst/>
          </a:prstGeom>
        </p:spPr>
      </p:pic>
      <p:pic>
        <p:nvPicPr>
          <p:cNvPr id="8" name="Picture 7"/>
          <p:cNvPicPr>
            <a:picLocks noChangeAspect="1"/>
          </p:cNvPicPr>
          <p:nvPr/>
        </p:nvPicPr>
        <p:blipFill>
          <a:blip r:embed="rId3">
            <a:clrChange>
              <a:clrFrom>
                <a:srgbClr val="FBF7EE"/>
              </a:clrFrom>
              <a:clrTo>
                <a:srgbClr val="FBF7EE">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5105400" y="-41565"/>
            <a:ext cx="4038600" cy="1943241"/>
          </a:xfrm>
          <a:prstGeom prst="rect">
            <a:avLst/>
          </a:prstGeom>
        </p:spPr>
      </p:pic>
      <p:sp>
        <p:nvSpPr>
          <p:cNvPr id="9" name="Text Box 20"/>
          <p:cNvSpPr txBox="1">
            <a:spLocks noChangeArrowheads="1"/>
          </p:cNvSpPr>
          <p:nvPr/>
        </p:nvSpPr>
        <p:spPr bwMode="auto">
          <a:xfrm>
            <a:off x="1524000" y="2667000"/>
            <a:ext cx="6477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6000" dirty="0" smtClean="0">
                <a:solidFill>
                  <a:srgbClr val="FF0000"/>
                </a:solidFill>
                <a:latin typeface="Times New Roman" panose="02020603050405020304" pitchFamily="18" charset="0"/>
                <a:cs typeface="Times New Roman" panose="02020603050405020304" pitchFamily="18" charset="0"/>
              </a:rPr>
              <a:t>THỰC HÀNH</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649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5730"/>
            <a:ext cx="2057399" cy="6858000"/>
          </a:xfrm>
        </p:spPr>
      </p:pic>
      <p:sp>
        <p:nvSpPr>
          <p:cNvPr id="5" name="Rectangle 23"/>
          <p:cNvSpPr>
            <a:spLocks noChangeArrowheads="1"/>
          </p:cNvSpPr>
          <p:nvPr/>
        </p:nvSpPr>
        <p:spPr bwMode="auto">
          <a:xfrm>
            <a:off x="304800" y="25730"/>
            <a:ext cx="883920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buNone/>
            </a:pPr>
            <a:r>
              <a:rPr lang="en-US" b="1" i="1" dirty="0" err="1" smtClean="0">
                <a:latin typeface="Times New Roman" panose="02020603050405020304" pitchFamily="18" charset="0"/>
                <a:cs typeface="Times New Roman" panose="02020603050405020304" pitchFamily="18" charset="0"/>
              </a:rPr>
              <a:t>Bài</a:t>
            </a:r>
            <a:r>
              <a:rPr lang="en-US" b="1" i="1"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1: </a:t>
            </a:r>
            <a:r>
              <a:rPr lang="en-US" b="1" i="1" dirty="0" err="1" smtClean="0">
                <a:latin typeface="Times New Roman" panose="02020603050405020304" pitchFamily="18" charset="0"/>
                <a:cs typeface="Times New Roman" panose="02020603050405020304" pitchFamily="18" charset="0"/>
              </a:rPr>
              <a:t>Nhìn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tranh</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nói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tên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đồ</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vật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và</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nêu</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công</a:t>
            </a:r>
            <a:r>
              <a:rPr lang="en-US" b="1" i="1" dirty="0" smtClean="0">
                <a:latin typeface="Times New Roman" panose="02020603050405020304" pitchFamily="18" charset="0"/>
                <a:cs typeface="Times New Roman" panose="02020603050405020304" pitchFamily="18" charset="0"/>
              </a:rPr>
              <a:t> </a:t>
            </a:r>
          </a:p>
          <a:p>
            <a:pPr marL="0" indent="0">
              <a:buNone/>
            </a:pPr>
            <a:r>
              <a:rPr lang="en-US" b="1" i="1" dirty="0" err="1">
                <a:latin typeface="Times New Roman" panose="02020603050405020304" pitchFamily="18" charset="0"/>
                <a:cs typeface="Times New Roman" panose="02020603050405020304" pitchFamily="18" charset="0"/>
              </a:rPr>
              <a:t>d</a:t>
            </a:r>
            <a:r>
              <a:rPr lang="en-US" b="1" i="1" dirty="0" err="1" smtClean="0">
                <a:latin typeface="Times New Roman" panose="02020603050405020304" pitchFamily="18" charset="0"/>
                <a:cs typeface="Times New Roman" panose="02020603050405020304" pitchFamily="18" charset="0"/>
              </a:rPr>
              <a:t>ụng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chúng</a:t>
            </a:r>
            <a:r>
              <a:rPr lang="en-US" b="1" i="1" dirty="0" smtClean="0">
                <a:latin typeface="Times New Roman" panose="02020603050405020304" pitchFamily="18" charset="0"/>
                <a:cs typeface="Times New Roman" panose="02020603050405020304" pitchFamily="18" charset="0"/>
              </a:rPr>
              <a:t>. </a:t>
            </a:r>
            <a:endParaRPr lang="en-US" b="1" i="1" dirty="0">
              <a:latin typeface="Times New Roman" panose="02020603050405020304" pitchFamily="18" charset="0"/>
              <a:cs typeface="Times New Roman" panose="02020603050405020304" pitchFamily="18" charset="0"/>
            </a:endParaRPr>
          </a:p>
        </p:txBody>
      </p:sp>
      <p:sp>
        <p:nvSpPr>
          <p:cNvPr id="6" name="Rectangle 24"/>
          <p:cNvSpPr>
            <a:spLocks noChangeArrowheads="1"/>
          </p:cNvSpPr>
          <p:nvPr/>
        </p:nvSpPr>
        <p:spPr bwMode="auto">
          <a:xfrm>
            <a:off x="4114801" y="961529"/>
            <a:ext cx="403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err="1" smtClean="0">
                <a:solidFill>
                  <a:srgbClr val="0000FF"/>
                </a:solidFill>
                <a:latin typeface="Times New Roman" panose="02020603050405020304" pitchFamily="18" charset="0"/>
                <a:cs typeface="Times New Roman" panose="02020603050405020304" pitchFamily="18" charset="0"/>
              </a:rPr>
              <a:t>Thảo</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luận</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err="1" smtClean="0">
                <a:solidFill>
                  <a:srgbClr val="0000FF"/>
                </a:solidFill>
                <a:latin typeface="Times New Roman" panose="02020603050405020304" pitchFamily="18" charset="0"/>
                <a:cs typeface="Times New Roman" panose="02020603050405020304" pitchFamily="18" charset="0"/>
              </a:rPr>
              <a:t>nhóm</a:t>
            </a:r>
            <a:r>
              <a:rPr lang="en-US" altLang="en-US" sz="3600" b="1" smtClean="0">
                <a:solidFill>
                  <a:srgbClr val="0000FF"/>
                </a:solidFill>
                <a:latin typeface="Times New Roman" panose="02020603050405020304" pitchFamily="18" charset="0"/>
                <a:cs typeface="Times New Roman" panose="02020603050405020304" pitchFamily="18" charset="0"/>
              </a:rPr>
              <a:t> 4</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52400" y="1585448"/>
            <a:ext cx="8991600" cy="5201115"/>
          </a:xfrm>
          <a:prstGeom prst="rect">
            <a:avLst/>
          </a:prstGeom>
        </p:spPr>
      </p:pic>
    </p:spTree>
    <p:extLst>
      <p:ext uri="{BB962C8B-B14F-4D97-AF65-F5344CB8AC3E}">
        <p14:creationId xmlns:p14="http://schemas.microsoft.com/office/powerpoint/2010/main" val="100214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5400"/>
            <a:ext cx="2057400" cy="6858000"/>
          </a:xfrm>
          <a:prstGeom prst="rect">
            <a:avLst/>
          </a:prstGeom>
        </p:spPr>
      </p:pic>
      <p:sp>
        <p:nvSpPr>
          <p:cNvPr id="5" name="Rectangle 23"/>
          <p:cNvSpPr>
            <a:spLocks noChangeArrowheads="1"/>
          </p:cNvSpPr>
          <p:nvPr/>
        </p:nvSpPr>
        <p:spPr bwMode="auto">
          <a:xfrm>
            <a:off x="304800" y="25730"/>
            <a:ext cx="883920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buNone/>
            </a:pPr>
            <a:r>
              <a:rPr lang="en-US" b="1" i="1" dirty="0" err="1" smtClean="0">
                <a:latin typeface="Times New Roman" panose="02020603050405020304" pitchFamily="18" charset="0"/>
                <a:cs typeface="Times New Roman" panose="02020603050405020304" pitchFamily="18" charset="0"/>
              </a:rPr>
              <a:t>Bài</a:t>
            </a:r>
            <a:r>
              <a:rPr lang="en-US" b="1" i="1"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1: </a:t>
            </a:r>
            <a:r>
              <a:rPr lang="en-US" b="1" i="1" dirty="0" err="1" smtClean="0">
                <a:latin typeface="Times New Roman" panose="02020603050405020304" pitchFamily="18" charset="0"/>
                <a:cs typeface="Times New Roman" panose="02020603050405020304" pitchFamily="18" charset="0"/>
              </a:rPr>
              <a:t>Nhìn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tranh</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nói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tên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đồ</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vật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và</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nêu</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công</a:t>
            </a:r>
            <a:r>
              <a:rPr lang="en-US" b="1" i="1" dirty="0" smtClean="0">
                <a:latin typeface="Times New Roman" panose="02020603050405020304" pitchFamily="18" charset="0"/>
                <a:cs typeface="Times New Roman" panose="02020603050405020304" pitchFamily="18" charset="0"/>
              </a:rPr>
              <a:t> </a:t>
            </a:r>
          </a:p>
          <a:p>
            <a:pPr marL="0" indent="0">
              <a:buNone/>
            </a:pPr>
            <a:r>
              <a:rPr lang="en-US" b="1" i="1" dirty="0" err="1">
                <a:latin typeface="Times New Roman" panose="02020603050405020304" pitchFamily="18" charset="0"/>
                <a:cs typeface="Times New Roman" panose="02020603050405020304" pitchFamily="18" charset="0"/>
              </a:rPr>
              <a:t>d</a:t>
            </a:r>
            <a:r>
              <a:rPr lang="en-US" b="1" i="1" dirty="0" err="1" smtClean="0">
                <a:latin typeface="Times New Roman" panose="02020603050405020304" pitchFamily="18" charset="0"/>
                <a:cs typeface="Times New Roman" panose="02020603050405020304" pitchFamily="18" charset="0"/>
              </a:rPr>
              <a:t>ụng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chúng</a:t>
            </a:r>
            <a:r>
              <a:rPr lang="en-US" b="1" i="1" dirty="0" smtClean="0">
                <a:latin typeface="Times New Roman" panose="02020603050405020304" pitchFamily="18" charset="0"/>
                <a:cs typeface="Times New Roman" panose="02020603050405020304" pitchFamily="18" charset="0"/>
              </a:rPr>
              <a:t>. </a:t>
            </a:r>
            <a:endParaRPr lang="en-US" b="1" i="1" dirty="0">
              <a:latin typeface="Times New Roman" panose="02020603050405020304" pitchFamily="18" charset="0"/>
              <a:cs typeface="Times New Roman" panose="02020603050405020304" pitchFamily="18" charset="0"/>
            </a:endParaRPr>
          </a:p>
        </p:txBody>
      </p:sp>
      <p:sp>
        <p:nvSpPr>
          <p:cNvPr id="6" name="Rectangle 24"/>
          <p:cNvSpPr>
            <a:spLocks noChangeArrowheads="1"/>
          </p:cNvSpPr>
          <p:nvPr/>
        </p:nvSpPr>
        <p:spPr bwMode="auto">
          <a:xfrm>
            <a:off x="4038600" y="731423"/>
            <a:ext cx="47867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err="1" smtClean="0">
                <a:solidFill>
                  <a:srgbClr val="0000FF"/>
                </a:solidFill>
                <a:latin typeface="Times New Roman" panose="02020603050405020304" pitchFamily="18" charset="0"/>
                <a:cs typeface="Times New Roman" panose="02020603050405020304" pitchFamily="18" charset="0"/>
              </a:rPr>
              <a:t>Thảo</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dirty="0" err="1" smtClean="0">
                <a:solidFill>
                  <a:srgbClr val="0000FF"/>
                </a:solidFill>
                <a:latin typeface="Times New Roman" panose="02020603050405020304" pitchFamily="18" charset="0"/>
                <a:cs typeface="Times New Roman" panose="02020603050405020304" pitchFamily="18" charset="0"/>
              </a:rPr>
              <a:t>luận</a:t>
            </a:r>
            <a:r>
              <a:rPr lang="en-US" altLang="en-US" sz="3600" b="1" dirty="0" smtClean="0">
                <a:solidFill>
                  <a:srgbClr val="0000FF"/>
                </a:solidFill>
                <a:latin typeface="Times New Roman" panose="02020603050405020304" pitchFamily="18" charset="0"/>
                <a:cs typeface="Times New Roman" panose="02020603050405020304" pitchFamily="18" charset="0"/>
              </a:rPr>
              <a:t> </a:t>
            </a:r>
            <a:r>
              <a:rPr lang="en-US" altLang="en-US" sz="3600" b="1" err="1" smtClean="0">
                <a:solidFill>
                  <a:srgbClr val="0000FF"/>
                </a:solidFill>
                <a:latin typeface="Times New Roman" panose="02020603050405020304" pitchFamily="18" charset="0"/>
                <a:cs typeface="Times New Roman" panose="02020603050405020304" pitchFamily="18" charset="0"/>
              </a:rPr>
              <a:t>nhóm</a:t>
            </a:r>
            <a:r>
              <a:rPr lang="en-US" altLang="en-US" sz="3600" b="1" smtClean="0">
                <a:solidFill>
                  <a:srgbClr val="0000FF"/>
                </a:solidFill>
                <a:latin typeface="Times New Roman" panose="02020603050405020304" pitchFamily="18" charset="0"/>
                <a:cs typeface="Times New Roman" panose="02020603050405020304" pitchFamily="18" charset="0"/>
              </a:rPr>
              <a:t> 2</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53000" y="6329363"/>
            <a:ext cx="20574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191001" y="1554072"/>
            <a:ext cx="4921260" cy="474391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074273701"/>
              </p:ext>
            </p:extLst>
          </p:nvPr>
        </p:nvGraphicFramePr>
        <p:xfrm>
          <a:off x="30924" y="1589931"/>
          <a:ext cx="3810002" cy="4411980"/>
        </p:xfrm>
        <a:graphic>
          <a:graphicData uri="http://schemas.openxmlformats.org/drawingml/2006/table">
            <a:tbl>
              <a:tblPr firstRow="1" bandRow="1">
                <a:tableStyleId>{5C22544A-7EE6-4342-B048-85BDC9FD1C3A}</a:tableStyleId>
              </a:tblPr>
              <a:tblGrid>
                <a:gridCol w="1905001"/>
                <a:gridCol w="1905001"/>
              </a:tblGrid>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b="1" smtClean="0">
                          <a:solidFill>
                            <a:schemeClr val="bg1"/>
                          </a:solidFill>
                          <a:latin typeface="Times New Roman" panose="02020603050405020304" pitchFamily="18" charset="0"/>
                          <a:cs typeface="Times New Roman" panose="02020603050405020304" pitchFamily="18" charset="0"/>
                        </a:rPr>
                        <a:t>  Tên</a:t>
                      </a:r>
                      <a:r>
                        <a:rPr lang="en-US" sz="2400" b="1" baseline="0" smtClean="0">
                          <a:solidFill>
                            <a:schemeClr val="bg1"/>
                          </a:solidFill>
                          <a:latin typeface="Times New Roman" panose="02020603050405020304" pitchFamily="18" charset="0"/>
                          <a:cs typeface="Times New Roman" panose="02020603050405020304" pitchFamily="18" charset="0"/>
                        </a:rPr>
                        <a:t> đồ vật</a:t>
                      </a:r>
                      <a:endParaRPr lang="en-US" sz="2400" b="1" smtClean="0">
                        <a:solidFill>
                          <a:schemeClr val="bg1"/>
                        </a:solidFill>
                        <a:latin typeface="Times New Roman" panose="02020603050405020304" pitchFamily="18" charset="0"/>
                        <a:cs typeface="Times New Roman" panose="02020603050405020304" pitchFamily="18" charset="0"/>
                      </a:endParaRPr>
                    </a:p>
                    <a:p>
                      <a:endParaRPr lang="en-US"/>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b="1" smtClean="0">
                          <a:latin typeface="Times New Roman" panose="02020603050405020304" pitchFamily="18" charset="0"/>
                          <a:cs typeface="Times New Roman" panose="02020603050405020304" pitchFamily="18" charset="0"/>
                        </a:rPr>
                        <a:t>Công</a:t>
                      </a:r>
                      <a:r>
                        <a:rPr lang="en-US" sz="2400" b="1" baseline="0" smtClean="0">
                          <a:latin typeface="Times New Roman" panose="02020603050405020304" pitchFamily="18" charset="0"/>
                          <a:cs typeface="Times New Roman" panose="02020603050405020304" pitchFamily="18" charset="0"/>
                        </a:rPr>
                        <a:t> dụng</a:t>
                      </a:r>
                      <a:endParaRPr lang="en-US" sz="2400" b="1" smtClean="0">
                        <a:latin typeface="Times New Roman" panose="02020603050405020304" pitchFamily="18" charset="0"/>
                        <a:cs typeface="Times New Roman" panose="02020603050405020304" pitchFamily="18" charset="0"/>
                      </a:endParaRPr>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r h="370840">
                <a:tc>
                  <a:txBody>
                    <a:bodyPr/>
                    <a:lstStyle/>
                    <a:p>
                      <a:endParaRPr lang="en-US"/>
                    </a:p>
                  </a:txBody>
                  <a:tcPr/>
                </a:tc>
                <a:tc>
                  <a:txBody>
                    <a:bodyPr/>
                    <a:lstStyle/>
                    <a:p>
                      <a:endParaRPr lang="en-US" smtClean="0"/>
                    </a:p>
                    <a:p>
                      <a:endParaRPr lang="en-US" smtClean="0"/>
                    </a:p>
                    <a:p>
                      <a:endParaRPr lang="en-US"/>
                    </a:p>
                  </a:txBody>
                  <a:tcPr/>
                </a:tc>
              </a:tr>
            </a:tbl>
          </a:graphicData>
        </a:graphic>
      </p:graphicFrame>
      <p:sp>
        <p:nvSpPr>
          <p:cNvPr id="11" name="Rectangle 10"/>
          <p:cNvSpPr/>
          <p:nvPr/>
        </p:nvSpPr>
        <p:spPr>
          <a:xfrm>
            <a:off x="248248" y="2543737"/>
            <a:ext cx="1390124" cy="461665"/>
          </a:xfrm>
          <a:prstGeom prst="rect">
            <a:avLst/>
          </a:prstGeom>
        </p:spPr>
        <p:txBody>
          <a:bodyPr wrap="none">
            <a:spAutoFit/>
          </a:bodyPr>
          <a:lstStyle/>
          <a:p>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giấy màu</a:t>
            </a:r>
            <a:endParaRPr lang="en-US" sz="2400"/>
          </a:p>
        </p:txBody>
      </p:sp>
      <p:sp>
        <p:nvSpPr>
          <p:cNvPr id="13" name="Rectangle 12"/>
          <p:cNvSpPr/>
          <p:nvPr/>
        </p:nvSpPr>
        <p:spPr>
          <a:xfrm>
            <a:off x="353030" y="5396202"/>
            <a:ext cx="1382110" cy="461665"/>
          </a:xfrm>
          <a:prstGeom prst="rect">
            <a:avLst/>
          </a:prstGeom>
        </p:spPr>
        <p:txBody>
          <a:bodyPr wrap="none">
            <a:spAutoFit/>
          </a:bodyPr>
          <a:lstStyle/>
          <a:p>
            <a:r>
              <a:rPr lang="en-US" sz="24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hộp màu </a:t>
            </a:r>
            <a:endParaRPr lang="en-US" sz="2400"/>
          </a:p>
        </p:txBody>
      </p:sp>
      <p:sp>
        <p:nvSpPr>
          <p:cNvPr id="14" name="Rectangle 13"/>
          <p:cNvSpPr/>
          <p:nvPr/>
        </p:nvSpPr>
        <p:spPr>
          <a:xfrm>
            <a:off x="511728" y="4740002"/>
            <a:ext cx="1064715" cy="461665"/>
          </a:xfrm>
          <a:prstGeom prst="rect">
            <a:avLst/>
          </a:prstGeom>
        </p:spPr>
        <p:txBody>
          <a:bodyPr wrap="none">
            <a:spAutoFit/>
          </a:bodyPr>
          <a:lstStyle/>
          <a:p>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bút chì</a:t>
            </a:r>
            <a:endParaRPr lang="en-US" sz="2400"/>
          </a:p>
        </p:txBody>
      </p:sp>
      <p:sp>
        <p:nvSpPr>
          <p:cNvPr id="15" name="Rectangle 14"/>
          <p:cNvSpPr/>
          <p:nvPr/>
        </p:nvSpPr>
        <p:spPr>
          <a:xfrm>
            <a:off x="432378" y="3928011"/>
            <a:ext cx="1003801" cy="487506"/>
          </a:xfrm>
          <a:prstGeom prst="rect">
            <a:avLst/>
          </a:prstGeom>
        </p:spPr>
        <p:txBody>
          <a:bodyPr wrap="none">
            <a:spAutoFit/>
          </a:bodyPr>
          <a:lstStyle/>
          <a:p>
            <a:pPr>
              <a:lnSpc>
                <a:spcPct val="107000"/>
              </a:lnSpc>
              <a:spcAft>
                <a:spcPts val="500"/>
              </a:spcAft>
            </a:pP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thước </a:t>
            </a:r>
            <a:endPar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p:cNvSpPr/>
          <p:nvPr/>
        </p:nvSpPr>
        <p:spPr>
          <a:xfrm>
            <a:off x="611865" y="3223567"/>
            <a:ext cx="595035" cy="461665"/>
          </a:xfrm>
          <a:prstGeom prst="rect">
            <a:avLst/>
          </a:prstGeom>
        </p:spPr>
        <p:txBody>
          <a:bodyPr wrap="none">
            <a:spAutoFit/>
          </a:bodyPr>
          <a:lstStyle/>
          <a:p>
            <a:r>
              <a:rPr lang="en-US" sz="24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tẩy</a:t>
            </a:r>
            <a:endParaRPr lang="en-US" sz="2400"/>
          </a:p>
        </p:txBody>
      </p:sp>
      <p:sp>
        <p:nvSpPr>
          <p:cNvPr id="17" name="Rectangle 16"/>
          <p:cNvSpPr/>
          <p:nvPr/>
        </p:nvSpPr>
        <p:spPr>
          <a:xfrm>
            <a:off x="2388621" y="5396202"/>
            <a:ext cx="790601" cy="461665"/>
          </a:xfrm>
          <a:prstGeom prst="rect">
            <a:avLst/>
          </a:prstGeom>
        </p:spPr>
        <p:txBody>
          <a:bodyPr wrap="none">
            <a:spAutoFit/>
          </a:bodyPr>
          <a:lstStyle/>
          <a:p>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 tô</a:t>
            </a:r>
            <a:endParaRPr lang="en-US" sz="2400"/>
          </a:p>
        </p:txBody>
      </p:sp>
      <p:sp>
        <p:nvSpPr>
          <p:cNvPr id="18" name="Rectangle 17"/>
          <p:cNvSpPr/>
          <p:nvPr/>
        </p:nvSpPr>
        <p:spPr>
          <a:xfrm>
            <a:off x="2255580" y="4693276"/>
            <a:ext cx="1249620" cy="461665"/>
          </a:xfrm>
          <a:prstGeom prst="rect">
            <a:avLst/>
          </a:prstGeom>
        </p:spPr>
        <p:txBody>
          <a:bodyPr wrap="square">
            <a:spAutoFit/>
          </a:bodyPr>
          <a:lstStyle/>
          <a:p>
            <a:r>
              <a:rPr lang="en-US" sz="24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vẽ</a:t>
            </a:r>
            <a:endParaRPr lang="en-US" sz="2400"/>
          </a:p>
        </p:txBody>
      </p:sp>
      <p:sp>
        <p:nvSpPr>
          <p:cNvPr id="19" name="Rectangle 18"/>
          <p:cNvSpPr/>
          <p:nvPr/>
        </p:nvSpPr>
        <p:spPr>
          <a:xfrm>
            <a:off x="2147657" y="3257394"/>
            <a:ext cx="1530997" cy="461665"/>
          </a:xfrm>
          <a:prstGeom prst="rect">
            <a:avLst/>
          </a:prstGeom>
        </p:spPr>
        <p:txBody>
          <a:bodyPr wrap="none">
            <a:spAutoFit/>
          </a:bodyPr>
          <a:lstStyle/>
          <a:p>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 </a:t>
            </a:r>
            <a:r>
              <a:rPr lang="en-US" sz="24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tẩy, </a:t>
            </a: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xoá</a:t>
            </a:r>
            <a:endParaRPr lang="en-US" sz="2400"/>
          </a:p>
        </p:txBody>
      </p:sp>
      <p:sp>
        <p:nvSpPr>
          <p:cNvPr id="20" name="Rectangle 19"/>
          <p:cNvSpPr/>
          <p:nvPr/>
        </p:nvSpPr>
        <p:spPr>
          <a:xfrm>
            <a:off x="2057400" y="3983922"/>
            <a:ext cx="2209800" cy="461665"/>
          </a:xfrm>
          <a:prstGeom prst="rect">
            <a:avLst/>
          </a:prstGeom>
        </p:spPr>
        <p:txBody>
          <a:bodyPr wrap="square">
            <a:spAutoFit/>
          </a:bodyPr>
          <a:lstStyle/>
          <a:p>
            <a:r>
              <a:rPr lang="en-US"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dùng để kẻ</a:t>
            </a:r>
            <a:endParaRPr lang="en-US" sz="2400"/>
          </a:p>
        </p:txBody>
      </p:sp>
      <p:sp>
        <p:nvSpPr>
          <p:cNvPr id="21" name="Rectangle 20"/>
          <p:cNvSpPr/>
          <p:nvPr/>
        </p:nvSpPr>
        <p:spPr>
          <a:xfrm>
            <a:off x="2340506" y="2497890"/>
            <a:ext cx="930063" cy="553357"/>
          </a:xfrm>
          <a:prstGeom prst="rect">
            <a:avLst/>
          </a:prstGeom>
        </p:spPr>
        <p:txBody>
          <a:bodyPr wrap="none">
            <a:spAutoFit/>
          </a:bodyPr>
          <a:lstStyle/>
          <a:p>
            <a:pPr>
              <a:lnSpc>
                <a:spcPct val="107000"/>
              </a:lnSpc>
              <a:spcAft>
                <a:spcPts val="500"/>
              </a:spcAft>
            </a:pPr>
            <a:r>
              <a:rPr lang="en-US" sz="2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 vẽ</a:t>
            </a:r>
          </a:p>
        </p:txBody>
      </p:sp>
    </p:spTree>
    <p:extLst>
      <p:ext uri="{BB962C8B-B14F-4D97-AF65-F5344CB8AC3E}">
        <p14:creationId xmlns:p14="http://schemas.microsoft.com/office/powerpoint/2010/main" val="19495433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ppt_w</p:attrName>
                                        </p:attrNameLst>
                                      </p:cBhvr>
                                      <p:tavLst>
                                        <p:tav tm="0" fmla="#ppt_w*sin(2.5*pi*$)">
                                          <p:val>
                                            <p:fltVal val="0"/>
                                          </p:val>
                                        </p:tav>
                                        <p:tav tm="100000">
                                          <p:val>
                                            <p:fltVal val="1"/>
                                          </p:val>
                                        </p:tav>
                                      </p:tavLst>
                                    </p:anim>
                                    <p:anim calcmode="lin" valueType="num">
                                      <p:cBhvr>
                                        <p:cTn id="29" dur="2000" fill="hold"/>
                                        <p:tgtEl>
                                          <p:spTgt spid="11"/>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ppt_w</p:attrName>
                                        </p:attrNameLst>
                                      </p:cBhvr>
                                      <p:tavLst>
                                        <p:tav tm="0" fmla="#ppt_w*sin(2.5*pi*$)">
                                          <p:val>
                                            <p:fltVal val="0"/>
                                          </p:val>
                                        </p:tav>
                                        <p:tav tm="100000">
                                          <p:val>
                                            <p:fltVal val="1"/>
                                          </p:val>
                                        </p:tav>
                                      </p:tavLst>
                                    </p:anim>
                                    <p:anim calcmode="lin" valueType="num">
                                      <p:cBhvr>
                                        <p:cTn id="34" dur="2000" fill="hold"/>
                                        <p:tgtEl>
                                          <p:spTgt spid="21"/>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ppt_w</p:attrName>
                                        </p:attrNameLst>
                                      </p:cBhvr>
                                      <p:tavLst>
                                        <p:tav tm="0" fmla="#ppt_w*sin(2.5*pi*$)">
                                          <p:val>
                                            <p:fltVal val="0"/>
                                          </p:val>
                                        </p:tav>
                                        <p:tav tm="100000">
                                          <p:val>
                                            <p:fltVal val="1"/>
                                          </p:val>
                                        </p:tav>
                                      </p:tavLst>
                                    </p:anim>
                                    <p:anim calcmode="lin" valueType="num">
                                      <p:cBhvr>
                                        <p:cTn id="39" dur="2000" fill="hold"/>
                                        <p:tgtEl>
                                          <p:spTgt spid="16"/>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000"/>
                                        <p:tgtEl>
                                          <p:spTgt spid="19"/>
                                        </p:tgtEl>
                                      </p:cBhvr>
                                    </p:animEffect>
                                    <p:anim calcmode="lin" valueType="num">
                                      <p:cBhvr>
                                        <p:cTn id="43" dur="2000" fill="hold"/>
                                        <p:tgtEl>
                                          <p:spTgt spid="19"/>
                                        </p:tgtEl>
                                        <p:attrNameLst>
                                          <p:attrName>ppt_w</p:attrName>
                                        </p:attrNameLst>
                                      </p:cBhvr>
                                      <p:tavLst>
                                        <p:tav tm="0" fmla="#ppt_w*sin(2.5*pi*$)">
                                          <p:val>
                                            <p:fltVal val="0"/>
                                          </p:val>
                                        </p:tav>
                                        <p:tav tm="100000">
                                          <p:val>
                                            <p:fltVal val="1"/>
                                          </p:val>
                                        </p:tav>
                                      </p:tavLst>
                                    </p:anim>
                                    <p:anim calcmode="lin" valueType="num">
                                      <p:cBhvr>
                                        <p:cTn id="44" dur="2000" fill="hold"/>
                                        <p:tgtEl>
                                          <p:spTgt spid="19"/>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anim calcmode="lin" valueType="num">
                                      <p:cBhvr>
                                        <p:cTn id="48" dur="2000" fill="hold"/>
                                        <p:tgtEl>
                                          <p:spTgt spid="15"/>
                                        </p:tgtEl>
                                        <p:attrNameLst>
                                          <p:attrName>ppt_w</p:attrName>
                                        </p:attrNameLst>
                                      </p:cBhvr>
                                      <p:tavLst>
                                        <p:tav tm="0" fmla="#ppt_w*sin(2.5*pi*$)">
                                          <p:val>
                                            <p:fltVal val="0"/>
                                          </p:val>
                                        </p:tav>
                                        <p:tav tm="100000">
                                          <p:val>
                                            <p:fltVal val="1"/>
                                          </p:val>
                                        </p:tav>
                                      </p:tavLst>
                                    </p:anim>
                                    <p:anim calcmode="lin" valueType="num">
                                      <p:cBhvr>
                                        <p:cTn id="49" dur="2000" fill="hold"/>
                                        <p:tgtEl>
                                          <p:spTgt spid="15"/>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000"/>
                                        <p:tgtEl>
                                          <p:spTgt spid="20"/>
                                        </p:tgtEl>
                                      </p:cBhvr>
                                    </p:animEffect>
                                    <p:anim calcmode="lin" valueType="num">
                                      <p:cBhvr>
                                        <p:cTn id="53" dur="2000" fill="hold"/>
                                        <p:tgtEl>
                                          <p:spTgt spid="20"/>
                                        </p:tgtEl>
                                        <p:attrNameLst>
                                          <p:attrName>ppt_w</p:attrName>
                                        </p:attrNameLst>
                                      </p:cBhvr>
                                      <p:tavLst>
                                        <p:tav tm="0" fmla="#ppt_w*sin(2.5*pi*$)">
                                          <p:val>
                                            <p:fltVal val="0"/>
                                          </p:val>
                                        </p:tav>
                                        <p:tav tm="100000">
                                          <p:val>
                                            <p:fltVal val="1"/>
                                          </p:val>
                                        </p:tav>
                                      </p:tavLst>
                                    </p:anim>
                                    <p:anim calcmode="lin" valueType="num">
                                      <p:cBhvr>
                                        <p:cTn id="54" dur="2000" fill="hold"/>
                                        <p:tgtEl>
                                          <p:spTgt spid="20"/>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0"/>
                                        <p:tgtEl>
                                          <p:spTgt spid="14"/>
                                        </p:tgtEl>
                                      </p:cBhvr>
                                    </p:animEffect>
                                    <p:anim calcmode="lin" valueType="num">
                                      <p:cBhvr>
                                        <p:cTn id="58" dur="2000" fill="hold"/>
                                        <p:tgtEl>
                                          <p:spTgt spid="14"/>
                                        </p:tgtEl>
                                        <p:attrNameLst>
                                          <p:attrName>ppt_w</p:attrName>
                                        </p:attrNameLst>
                                      </p:cBhvr>
                                      <p:tavLst>
                                        <p:tav tm="0" fmla="#ppt_w*sin(2.5*pi*$)">
                                          <p:val>
                                            <p:fltVal val="0"/>
                                          </p:val>
                                        </p:tav>
                                        <p:tav tm="100000">
                                          <p:val>
                                            <p:fltVal val="1"/>
                                          </p:val>
                                        </p:tav>
                                      </p:tavLst>
                                    </p:anim>
                                    <p:anim calcmode="lin" valueType="num">
                                      <p:cBhvr>
                                        <p:cTn id="59" dur="2000" fill="hold"/>
                                        <p:tgtEl>
                                          <p:spTgt spid="14"/>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2000"/>
                                        <p:tgtEl>
                                          <p:spTgt spid="13"/>
                                        </p:tgtEl>
                                      </p:cBhvr>
                                    </p:animEffect>
                                    <p:anim calcmode="lin" valueType="num">
                                      <p:cBhvr>
                                        <p:cTn id="63" dur="2000" fill="hold"/>
                                        <p:tgtEl>
                                          <p:spTgt spid="13"/>
                                        </p:tgtEl>
                                        <p:attrNameLst>
                                          <p:attrName>ppt_w</p:attrName>
                                        </p:attrNameLst>
                                      </p:cBhvr>
                                      <p:tavLst>
                                        <p:tav tm="0" fmla="#ppt_w*sin(2.5*pi*$)">
                                          <p:val>
                                            <p:fltVal val="0"/>
                                          </p:val>
                                        </p:tav>
                                        <p:tav tm="100000">
                                          <p:val>
                                            <p:fltVal val="1"/>
                                          </p:val>
                                        </p:tav>
                                      </p:tavLst>
                                    </p:anim>
                                    <p:anim calcmode="lin" valueType="num">
                                      <p:cBhvr>
                                        <p:cTn id="64" dur="2000" fill="hold"/>
                                        <p:tgtEl>
                                          <p:spTgt spid="13"/>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000"/>
                                        <p:tgtEl>
                                          <p:spTgt spid="18"/>
                                        </p:tgtEl>
                                      </p:cBhvr>
                                    </p:animEffect>
                                    <p:anim calcmode="lin" valueType="num">
                                      <p:cBhvr>
                                        <p:cTn id="68" dur="2000" fill="hold"/>
                                        <p:tgtEl>
                                          <p:spTgt spid="18"/>
                                        </p:tgtEl>
                                        <p:attrNameLst>
                                          <p:attrName>ppt_w</p:attrName>
                                        </p:attrNameLst>
                                      </p:cBhvr>
                                      <p:tavLst>
                                        <p:tav tm="0" fmla="#ppt_w*sin(2.5*pi*$)">
                                          <p:val>
                                            <p:fltVal val="0"/>
                                          </p:val>
                                        </p:tav>
                                        <p:tav tm="100000">
                                          <p:val>
                                            <p:fltVal val="1"/>
                                          </p:val>
                                        </p:tav>
                                      </p:tavLst>
                                    </p:anim>
                                    <p:anim calcmode="lin" valueType="num">
                                      <p:cBhvr>
                                        <p:cTn id="69" dur="2000" fill="hold"/>
                                        <p:tgtEl>
                                          <p:spTgt spid="18"/>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2000"/>
                                        <p:tgtEl>
                                          <p:spTgt spid="17"/>
                                        </p:tgtEl>
                                      </p:cBhvr>
                                    </p:animEffect>
                                    <p:anim calcmode="lin" valueType="num">
                                      <p:cBhvr>
                                        <p:cTn id="73" dur="2000" fill="hold"/>
                                        <p:tgtEl>
                                          <p:spTgt spid="17"/>
                                        </p:tgtEl>
                                        <p:attrNameLst>
                                          <p:attrName>ppt_w</p:attrName>
                                        </p:attrNameLst>
                                      </p:cBhvr>
                                      <p:tavLst>
                                        <p:tav tm="0" fmla="#ppt_w*sin(2.5*pi*$)">
                                          <p:val>
                                            <p:fltVal val="0"/>
                                          </p:val>
                                        </p:tav>
                                        <p:tav tm="100000">
                                          <p:val>
                                            <p:fltVal val="1"/>
                                          </p:val>
                                        </p:tav>
                                      </p:tavLst>
                                    </p:anim>
                                    <p:anim calcmode="lin" valueType="num">
                                      <p:cBhvr>
                                        <p:cTn id="7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3" grpId="0"/>
      <p:bldP spid="14" grpId="0"/>
      <p:bldP spid="15" grpId="0"/>
      <p:bldP spid="16"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71437"/>
            <a:ext cx="609600" cy="6858000"/>
          </a:xfrm>
          <a:prstGeom prst="rect">
            <a:avLst/>
          </a:prstGeom>
        </p:spPr>
      </p:pic>
      <p:sp>
        <p:nvSpPr>
          <p:cNvPr id="5" name="Rectangle 23"/>
          <p:cNvSpPr>
            <a:spLocks noChangeArrowheads="1"/>
          </p:cNvSpPr>
          <p:nvPr/>
        </p:nvSpPr>
        <p:spPr bwMode="auto">
          <a:xfrm>
            <a:off x="881903" y="409553"/>
            <a:ext cx="883920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buNone/>
            </a:pPr>
            <a:r>
              <a:rPr lang="en-US" b="1" i="1" dirty="0" err="1" smtClean="0">
                <a:latin typeface="Times New Roman" panose="02020603050405020304" pitchFamily="18" charset="0"/>
                <a:cs typeface="Times New Roman" panose="02020603050405020304" pitchFamily="18" charset="0"/>
              </a:rPr>
              <a:t>Bài</a:t>
            </a:r>
            <a:r>
              <a:rPr lang="en-US" b="1" i="1"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1: </a:t>
            </a:r>
            <a:r>
              <a:rPr lang="en-US" b="1" i="1" dirty="0" err="1" smtClean="0">
                <a:latin typeface="Times New Roman" panose="02020603050405020304" pitchFamily="18" charset="0"/>
                <a:cs typeface="Times New Roman" panose="02020603050405020304" pitchFamily="18" charset="0"/>
              </a:rPr>
              <a:t>Nhìn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tranh</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nói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tên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đồ</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vật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và</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nêu</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công</a:t>
            </a:r>
            <a:r>
              <a:rPr lang="en-US" b="1" i="1" dirty="0" smtClean="0">
                <a:latin typeface="Times New Roman" panose="02020603050405020304" pitchFamily="18" charset="0"/>
                <a:cs typeface="Times New Roman" panose="02020603050405020304" pitchFamily="18" charset="0"/>
              </a:rPr>
              <a:t> </a:t>
            </a:r>
          </a:p>
          <a:p>
            <a:pPr marL="0" indent="0">
              <a:buNone/>
            </a:pPr>
            <a:r>
              <a:rPr lang="en-US" b="1" i="1" dirty="0" err="1">
                <a:latin typeface="Times New Roman" panose="02020603050405020304" pitchFamily="18" charset="0"/>
                <a:cs typeface="Times New Roman" panose="02020603050405020304" pitchFamily="18" charset="0"/>
              </a:rPr>
              <a:t>d</a:t>
            </a:r>
            <a:r>
              <a:rPr lang="en-US" b="1" i="1" dirty="0" err="1" smtClean="0">
                <a:latin typeface="Times New Roman" panose="02020603050405020304" pitchFamily="18" charset="0"/>
                <a:cs typeface="Times New Roman" panose="02020603050405020304" pitchFamily="18" charset="0"/>
              </a:rPr>
              <a:t>ụng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chúng</a:t>
            </a:r>
            <a:r>
              <a:rPr lang="en-US" b="1" i="1" dirty="0" smtClean="0">
                <a:latin typeface="Times New Roman" panose="02020603050405020304" pitchFamily="18" charset="0"/>
                <a:cs typeface="Times New Roman" panose="02020603050405020304" pitchFamily="18" charset="0"/>
              </a:rPr>
              <a:t>. </a:t>
            </a:r>
            <a:endParaRPr lang="en-US" b="1" i="1" dirty="0">
              <a:latin typeface="Times New Roman" panose="02020603050405020304" pitchFamily="18" charset="0"/>
              <a:cs typeface="Times New Roman" panose="02020603050405020304" pitchFamily="18" charset="0"/>
            </a:endParaRPr>
          </a:p>
        </p:txBody>
      </p:sp>
      <p:sp>
        <p:nvSpPr>
          <p:cNvPr id="6" name="Rectangle 24"/>
          <p:cNvSpPr>
            <a:spLocks noChangeArrowheads="1"/>
          </p:cNvSpPr>
          <p:nvPr/>
        </p:nvSpPr>
        <p:spPr bwMode="auto">
          <a:xfrm>
            <a:off x="762000" y="2432342"/>
            <a:ext cx="81421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smtClean="0">
                <a:solidFill>
                  <a:srgbClr val="0000FF"/>
                </a:solidFill>
                <a:latin typeface="Times New Roman" panose="02020603050405020304" pitchFamily="18" charset="0"/>
                <a:cs typeface="Times New Roman" panose="02020603050405020304" pitchFamily="18" charset="0"/>
              </a:rPr>
              <a:t>Kể thêm tên các đồ vật khác và nêu công dụng của chúng.</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198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2428</TotalTime>
  <Words>605</Words>
  <Application>Microsoft Office PowerPoint</Application>
  <PresentationFormat>On-screen Show (4:3)</PresentationFormat>
  <Paragraphs>89</Paragraphs>
  <Slides>26</Slides>
  <Notes>5</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微软雅黑</vt:lpstr>
      <vt:lpstr>宋体</vt:lpstr>
      <vt:lpstr>#9Slide03 IcielUni Sans Heavy</vt:lpstr>
      <vt:lpstr>Arial</vt:lpstr>
      <vt:lpstr>Arial-Rounded</vt:lpstr>
      <vt:lpstr>Bodoni MT Poster Compressed</vt:lpstr>
      <vt:lpstr>Calibri</vt:lpstr>
      <vt:lpstr>Calibri Light</vt:lpstr>
      <vt:lpstr>HP001 4 hàng</vt:lpstr>
      <vt:lpstr>HP001 5H</vt:lpstr>
      <vt:lpstr>Lato Black</vt:lpstr>
      <vt:lpstr>Times New Roman</vt:lpstr>
      <vt:lpstr>等线</vt:lpstr>
      <vt:lpstr>等线 Light</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đọc thêm các cuốn sách hoặc bài thơ về trường học.</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Administrator</dc:creator>
  <dc:description>9Slide.vn</dc:description>
  <cp:lastModifiedBy>9Slide</cp:lastModifiedBy>
  <cp:revision>188</cp:revision>
  <dcterms:created xsi:type="dcterms:W3CDTF">2021-03-04T08:30:59Z</dcterms:created>
  <dcterms:modified xsi:type="dcterms:W3CDTF">2021-10-24T08:29:10Z</dcterms:modified>
  <cp:category>9Slide.vn</cp:category>
</cp:coreProperties>
</file>