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8" r:id="rId3"/>
    <p:sldId id="263" r:id="rId4"/>
    <p:sldId id="269" r:id="rId5"/>
    <p:sldId id="259" r:id="rId6"/>
    <p:sldId id="264" r:id="rId7"/>
    <p:sldId id="270" r:id="rId8"/>
    <p:sldId id="26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63" autoAdjust="0"/>
  </p:normalViewPr>
  <p:slideViewPr>
    <p:cSldViewPr snapToGrid="0">
      <p:cViewPr varScale="1">
        <p:scale>
          <a:sx n="58" d="100"/>
          <a:sy n="58" d="100"/>
        </p:scale>
        <p:origin x="7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E04AF-E94B-4D5D-BE0C-5ECDD7B1840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6C367-26B5-4F2E-BA46-88F8E25C4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4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3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4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27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29512-74BC-4BA1-AFFA-B1889E183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30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1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0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2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59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81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31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5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0C3A-68DB-4385-AA66-6BA9D283A5D2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9257D-8D02-4721-AB2B-117B95ADE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2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4319" y="3969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68" y="5090318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04236" y="5086349"/>
            <a:ext cx="17716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158783" y="676894"/>
            <a:ext cx="9882373" cy="796042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7672"/>
              </a:avLst>
            </a:prstTxWarp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pt-BR" sz="105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  <a:r>
              <a:rPr lang="pt-BR" sz="1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9901" y="3321768"/>
            <a:ext cx="494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 (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664" y="5104156"/>
            <a:ext cx="993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32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TRÒN, TÂM, ĐƯỜNG KÍNH, BÁN KÍNH</a:t>
            </a:r>
            <a:endParaRPr lang="en-US" sz="32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87" y="1629322"/>
            <a:ext cx="2145961" cy="135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2366" y="1904630"/>
            <a:ext cx="143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 3 tuan 22 Hinh tro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8"/>
          <p:cNvGrpSpPr>
            <a:grpSpLocks/>
          </p:cNvGrpSpPr>
          <p:nvPr/>
        </p:nvGrpSpPr>
        <p:grpSpPr bwMode="auto">
          <a:xfrm>
            <a:off x="1966913" y="2814639"/>
            <a:ext cx="2468562" cy="2657475"/>
            <a:chOff x="3264" y="2448"/>
            <a:chExt cx="1555" cy="1674"/>
          </a:xfrm>
        </p:grpSpPr>
        <p:pic>
          <p:nvPicPr>
            <p:cNvPr id="13332" name="Picture 9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10"/>
            <p:cNvSpPr txBox="1">
              <a:spLocks noChangeArrowheads="1"/>
            </p:cNvSpPr>
            <p:nvPr/>
          </p:nvSpPr>
          <p:spPr bwMode="auto">
            <a:xfrm>
              <a:off x="4032" y="331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3315" name="Group 30"/>
          <p:cNvGrpSpPr>
            <a:grpSpLocks/>
          </p:cNvGrpSpPr>
          <p:nvPr/>
        </p:nvGrpSpPr>
        <p:grpSpPr bwMode="auto">
          <a:xfrm>
            <a:off x="1600200" y="2468564"/>
            <a:ext cx="3276600" cy="3475037"/>
            <a:chOff x="288" y="1488"/>
            <a:chExt cx="2064" cy="2189"/>
          </a:xfrm>
        </p:grpSpPr>
        <p:grpSp>
          <p:nvGrpSpPr>
            <p:cNvPr id="13325" name="Group 29"/>
            <p:cNvGrpSpPr>
              <a:grpSpLocks/>
            </p:cNvGrpSpPr>
            <p:nvPr/>
          </p:nvGrpSpPr>
          <p:grpSpPr bwMode="auto">
            <a:xfrm>
              <a:off x="288" y="2323"/>
              <a:ext cx="2064" cy="394"/>
              <a:chOff x="288" y="2323"/>
              <a:chExt cx="2064" cy="394"/>
            </a:xfrm>
          </p:grpSpPr>
          <p:sp>
            <p:nvSpPr>
              <p:cNvPr id="13329" name="Line 14"/>
              <p:cNvSpPr>
                <a:spLocks noChangeShapeType="1"/>
              </p:cNvSpPr>
              <p:nvPr/>
            </p:nvSpPr>
            <p:spPr bwMode="auto">
              <a:xfrm flipV="1">
                <a:off x="576" y="2580"/>
                <a:ext cx="14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Text Box 15"/>
              <p:cNvSpPr txBox="1">
                <a:spLocks noChangeArrowheads="1"/>
              </p:cNvSpPr>
              <p:nvPr/>
            </p:nvSpPr>
            <p:spPr bwMode="auto">
              <a:xfrm>
                <a:off x="288" y="2323"/>
                <a:ext cx="19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M</a:t>
                </a:r>
              </a:p>
            </p:txBody>
          </p:sp>
          <p:sp>
            <p:nvSpPr>
              <p:cNvPr id="13331" name="Text Box 16"/>
              <p:cNvSpPr txBox="1">
                <a:spLocks noChangeArrowheads="1"/>
              </p:cNvSpPr>
              <p:nvPr/>
            </p:nvSpPr>
            <p:spPr bwMode="auto">
              <a:xfrm>
                <a:off x="2064" y="2352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  <p:sp>
          <p:nvSpPr>
            <p:cNvPr id="13326" name="Line 17"/>
            <p:cNvSpPr>
              <a:spLocks noChangeShapeType="1"/>
            </p:cNvSpPr>
            <p:nvPr/>
          </p:nvSpPr>
          <p:spPr bwMode="auto">
            <a:xfrm>
              <a:off x="1296" y="1872"/>
              <a:ext cx="0" cy="14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Text Box 18"/>
            <p:cNvSpPr txBox="1">
              <a:spLocks noChangeArrowheads="1"/>
            </p:cNvSpPr>
            <p:nvPr/>
          </p:nvSpPr>
          <p:spPr bwMode="auto">
            <a:xfrm>
              <a:off x="1200" y="1488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chemeClr val="hlink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3328" name="Text Box 19"/>
            <p:cNvSpPr txBox="1">
              <a:spLocks noChangeArrowheads="1"/>
            </p:cNvSpPr>
            <p:nvPr/>
          </p:nvSpPr>
          <p:spPr bwMode="auto">
            <a:xfrm>
              <a:off x="1200" y="3312"/>
              <a:ext cx="19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chemeClr val="hlink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13316" name="Rectangle 20"/>
          <p:cNvSpPr>
            <a:spLocks noChangeArrowheads="1"/>
          </p:cNvSpPr>
          <p:nvPr/>
        </p:nvSpPr>
        <p:spPr bwMode="auto">
          <a:xfrm>
            <a:off x="1981200" y="1066800"/>
            <a:ext cx="838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a/</a:t>
            </a:r>
          </a:p>
        </p:txBody>
      </p:sp>
      <p:sp>
        <p:nvSpPr>
          <p:cNvPr id="13317" name="Text Box 25"/>
          <p:cNvSpPr txBox="1">
            <a:spLocks noChangeArrowheads="1"/>
          </p:cNvSpPr>
          <p:nvPr/>
        </p:nvSpPr>
        <p:spPr bwMode="auto">
          <a:xfrm>
            <a:off x="2895599" y="304800"/>
            <a:ext cx="43314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u="sng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THỰC HÀNH:</a:t>
            </a:r>
            <a:endParaRPr lang="en-US" altLang="en-US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514" name="Text Box 26"/>
          <p:cNvSpPr txBox="1">
            <a:spLocks noChangeArrowheads="1"/>
          </p:cNvSpPr>
          <p:nvPr/>
        </p:nvSpPr>
        <p:spPr bwMode="auto">
          <a:xfrm>
            <a:off x="5029200" y="3138488"/>
            <a:ext cx="495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Bán kính :OM, ON, OP, OQ</a:t>
            </a:r>
          </a:p>
        </p:txBody>
      </p:sp>
      <p:sp>
        <p:nvSpPr>
          <p:cNvPr id="63515" name="Text Box 27"/>
          <p:cNvSpPr txBox="1">
            <a:spLocks noChangeArrowheads="1"/>
          </p:cNvSpPr>
          <p:nvPr/>
        </p:nvSpPr>
        <p:spPr bwMode="auto">
          <a:xfrm>
            <a:off x="5029200" y="4953001"/>
            <a:ext cx="388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Đường kính : PQ, MN</a:t>
            </a:r>
          </a:p>
        </p:txBody>
      </p:sp>
      <p:sp>
        <p:nvSpPr>
          <p:cNvPr id="13320" name="TextBox 3"/>
          <p:cNvSpPr txBox="1">
            <a:spLocks noChangeArrowheads="1"/>
          </p:cNvSpPr>
          <p:nvPr/>
        </p:nvSpPr>
        <p:spPr bwMode="auto">
          <a:xfrm>
            <a:off x="2997201" y="3314700"/>
            <a:ext cx="4413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/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29200" y="2152651"/>
            <a:ext cx="5334000" cy="830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/>
              <a:t>Trên hình vẽ thể hiện mấy bán kính của hình tròn?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29200" y="4075113"/>
            <a:ext cx="50292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/>
              <a:t>Trên hình vẽ thể hiện mấy đường kính của hình tròn?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648200" y="1600200"/>
            <a:ext cx="15240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1600200"/>
            <a:ext cx="15240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7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4" grpId="0"/>
      <p:bldP spid="63515" grpId="0"/>
      <p:bldP spid="4" grpId="0" build="allAtOnce" animBg="1"/>
      <p:bldP spid="19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4"/>
          <p:cNvGrpSpPr>
            <a:grpSpLocks/>
          </p:cNvGrpSpPr>
          <p:nvPr/>
        </p:nvGrpSpPr>
        <p:grpSpPr bwMode="auto">
          <a:xfrm>
            <a:off x="2057401" y="1981201"/>
            <a:ext cx="2468563" cy="2657475"/>
            <a:chOff x="3264" y="2448"/>
            <a:chExt cx="1555" cy="1674"/>
          </a:xfrm>
        </p:grpSpPr>
        <p:pic>
          <p:nvPicPr>
            <p:cNvPr id="14357" name="Picture 5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Text Box 6"/>
            <p:cNvSpPr txBox="1">
              <a:spLocks noChangeArrowheads="1"/>
            </p:cNvSpPr>
            <p:nvPr/>
          </p:nvSpPr>
          <p:spPr bwMode="auto">
            <a:xfrm>
              <a:off x="3936" y="3024"/>
              <a:ext cx="33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4339" name="Group 17"/>
          <p:cNvGrpSpPr>
            <a:grpSpLocks/>
          </p:cNvGrpSpPr>
          <p:nvPr/>
        </p:nvGrpSpPr>
        <p:grpSpPr bwMode="auto">
          <a:xfrm>
            <a:off x="1676400" y="3048000"/>
            <a:ext cx="3276600" cy="579438"/>
            <a:chOff x="96" y="1296"/>
            <a:chExt cx="2064" cy="365"/>
          </a:xfrm>
        </p:grpSpPr>
        <p:sp>
          <p:nvSpPr>
            <p:cNvPr id="14354" name="Line 8"/>
            <p:cNvSpPr>
              <a:spLocks noChangeShapeType="1"/>
            </p:cNvSpPr>
            <p:nvPr/>
          </p:nvSpPr>
          <p:spPr bwMode="auto">
            <a:xfrm>
              <a:off x="384" y="1488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Text Box 9"/>
            <p:cNvSpPr txBox="1">
              <a:spLocks noChangeArrowheads="1"/>
            </p:cNvSpPr>
            <p:nvPr/>
          </p:nvSpPr>
          <p:spPr bwMode="auto">
            <a:xfrm>
              <a:off x="96" y="1296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4356" name="Text Box 10"/>
            <p:cNvSpPr txBox="1">
              <a:spLocks noChangeArrowheads="1"/>
            </p:cNvSpPr>
            <p:nvPr/>
          </p:nvSpPr>
          <p:spPr bwMode="auto">
            <a:xfrm>
              <a:off x="1872" y="129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4340" name="Group 19"/>
          <p:cNvGrpSpPr>
            <a:grpSpLocks/>
          </p:cNvGrpSpPr>
          <p:nvPr/>
        </p:nvGrpSpPr>
        <p:grpSpPr bwMode="auto">
          <a:xfrm>
            <a:off x="2438400" y="1935164"/>
            <a:ext cx="838200" cy="3170237"/>
            <a:chOff x="576" y="576"/>
            <a:chExt cx="528" cy="1997"/>
          </a:xfrm>
        </p:grpSpPr>
        <p:grpSp>
          <p:nvGrpSpPr>
            <p:cNvPr id="14349" name="Group 18"/>
            <p:cNvGrpSpPr>
              <a:grpSpLocks/>
            </p:cNvGrpSpPr>
            <p:nvPr/>
          </p:nvGrpSpPr>
          <p:grpSpPr bwMode="auto">
            <a:xfrm>
              <a:off x="576" y="576"/>
              <a:ext cx="528" cy="1997"/>
              <a:chOff x="576" y="576"/>
              <a:chExt cx="528" cy="1997"/>
            </a:xfrm>
          </p:grpSpPr>
          <p:sp>
            <p:nvSpPr>
              <p:cNvPr id="14351" name="Line 11"/>
              <p:cNvSpPr>
                <a:spLocks noChangeShapeType="1"/>
              </p:cNvSpPr>
              <p:nvPr/>
            </p:nvSpPr>
            <p:spPr bwMode="auto">
              <a:xfrm>
                <a:off x="720" y="912"/>
                <a:ext cx="240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2" name="Text Box 12"/>
              <p:cNvSpPr txBox="1">
                <a:spLocks noChangeArrowheads="1"/>
              </p:cNvSpPr>
              <p:nvPr/>
            </p:nvSpPr>
            <p:spPr bwMode="auto">
              <a:xfrm>
                <a:off x="576" y="576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4353" name="Text Box 13"/>
              <p:cNvSpPr txBox="1">
                <a:spLocks noChangeArrowheads="1"/>
              </p:cNvSpPr>
              <p:nvPr/>
            </p:nvSpPr>
            <p:spPr bwMode="auto">
              <a:xfrm>
                <a:off x="816" y="2208"/>
                <a:ext cx="28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624" y="1440"/>
              <a:ext cx="14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5257800" y="2468564"/>
            <a:ext cx="4953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Bán kính :OA, OB.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5334000" y="4114801"/>
            <a:ext cx="3886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Đường kính : AB</a:t>
            </a:r>
          </a:p>
        </p:txBody>
      </p:sp>
      <p:sp>
        <p:nvSpPr>
          <p:cNvPr id="14343" name="Rectangle 32"/>
          <p:cNvSpPr>
            <a:spLocks noChangeArrowheads="1"/>
          </p:cNvSpPr>
          <p:nvPr/>
        </p:nvSpPr>
        <p:spPr bwMode="auto">
          <a:xfrm>
            <a:off x="1828800" y="838200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b/</a:t>
            </a:r>
          </a:p>
        </p:txBody>
      </p:sp>
      <p:sp>
        <p:nvSpPr>
          <p:cNvPr id="14344" name="TextBox 18"/>
          <p:cNvSpPr txBox="1">
            <a:spLocks noChangeArrowheads="1"/>
          </p:cNvSpPr>
          <p:nvPr/>
        </p:nvSpPr>
        <p:spPr bwMode="auto">
          <a:xfrm>
            <a:off x="3062289" y="2443164"/>
            <a:ext cx="4413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34000" y="1531938"/>
            <a:ext cx="48768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/>
              <a:t>Trên hình vẽ thể hiện mấy bán kính của hình tròn? 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34000" y="3208338"/>
            <a:ext cx="4953000" cy="830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/>
              <a:t>Trên hình vẽ thể hiện mấy đường kính của hình tròn?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62200" y="5189538"/>
            <a:ext cx="7848600" cy="4619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/>
              <a:t>CD là đường kính hay bán kính của hình tròn này?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51088" y="5722938"/>
            <a:ext cx="6411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CD </a:t>
            </a:r>
            <a:r>
              <a:rPr lang="en-US" altLang="en-US" sz="2400" b="1">
                <a:solidFill>
                  <a:srgbClr val="002060"/>
                </a:solidFill>
              </a:rPr>
              <a:t>không phải </a:t>
            </a:r>
            <a:r>
              <a:rPr lang="en-US" altLang="en-US" sz="2400">
                <a:solidFill>
                  <a:srgbClr val="FF0000"/>
                </a:solidFill>
              </a:rPr>
              <a:t>là đường kính và cũng </a:t>
            </a:r>
            <a:r>
              <a:rPr lang="en-US" altLang="en-US" sz="2400" b="1">
                <a:solidFill>
                  <a:srgbClr val="002060"/>
                </a:solidFill>
              </a:rPr>
              <a:t>không phải</a:t>
            </a:r>
            <a:r>
              <a:rPr lang="en-US" altLang="en-US" sz="2400">
                <a:solidFill>
                  <a:srgbClr val="FF0000"/>
                </a:solidFill>
              </a:rPr>
              <a:t> bán kính của hình tròn này</a:t>
            </a:r>
          </a:p>
        </p:txBody>
      </p:sp>
    </p:spTree>
    <p:extLst>
      <p:ext uri="{BB962C8B-B14F-4D97-AF65-F5344CB8AC3E}">
        <p14:creationId xmlns:p14="http://schemas.microsoft.com/office/powerpoint/2010/main" val="31356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7" grpId="0"/>
      <p:bldP spid="64528" grpId="0"/>
      <p:bldP spid="19" grpId="0" build="allAtOnce" animBg="1"/>
      <p:bldP spid="20" grpId="0" build="allAtOnce" animBg="1"/>
      <p:bldP spid="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Group 1"/>
          <p:cNvGrpSpPr>
            <a:grpSpLocks/>
          </p:cNvGrpSpPr>
          <p:nvPr/>
        </p:nvGrpSpPr>
        <p:grpSpPr bwMode="auto">
          <a:xfrm>
            <a:off x="2611438" y="1916113"/>
            <a:ext cx="2286000" cy="2286000"/>
            <a:chOff x="1869869" y="1486413"/>
            <a:chExt cx="2286000" cy="2286000"/>
          </a:xfrm>
        </p:grpSpPr>
        <p:sp>
          <p:nvSpPr>
            <p:cNvPr id="15393" name="Line 14"/>
            <p:cNvSpPr>
              <a:spLocks noChangeShapeType="1"/>
            </p:cNvSpPr>
            <p:nvPr/>
          </p:nvSpPr>
          <p:spPr bwMode="auto">
            <a:xfrm flipV="1">
              <a:off x="1869869" y="2589008"/>
              <a:ext cx="22860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Line 17"/>
            <p:cNvSpPr>
              <a:spLocks noChangeShapeType="1"/>
            </p:cNvSpPr>
            <p:nvPr/>
          </p:nvSpPr>
          <p:spPr bwMode="auto">
            <a:xfrm>
              <a:off x="2996827" y="1486413"/>
              <a:ext cx="0" cy="228600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2076450" y="1323976"/>
            <a:ext cx="3386138" cy="3222625"/>
            <a:chOff x="1303180" y="878309"/>
            <a:chExt cx="3385128" cy="3223123"/>
          </a:xfrm>
        </p:grpSpPr>
        <p:grpSp>
          <p:nvGrpSpPr>
            <p:cNvPr id="15386" name="Group 8"/>
            <p:cNvGrpSpPr>
              <a:grpSpLocks/>
            </p:cNvGrpSpPr>
            <p:nvPr/>
          </p:nvGrpSpPr>
          <p:grpSpPr bwMode="auto">
            <a:xfrm>
              <a:off x="1762546" y="1184706"/>
              <a:ext cx="2468562" cy="2657475"/>
              <a:chOff x="3264" y="2449"/>
              <a:chExt cx="1555" cy="1674"/>
            </a:xfrm>
          </p:grpSpPr>
          <p:pic>
            <p:nvPicPr>
              <p:cNvPr id="15391" name="Picture 9" descr="hinhtron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49"/>
                <a:ext cx="1555" cy="1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92" name="Text Box 10"/>
              <p:cNvSpPr txBox="1">
                <a:spLocks noChangeArrowheads="1"/>
              </p:cNvSpPr>
              <p:nvPr/>
            </p:nvSpPr>
            <p:spPr bwMode="auto">
              <a:xfrm>
                <a:off x="4032" y="3332"/>
                <a:ext cx="33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400" b="1">
                    <a:latin typeface="Times New Roman" panose="02020603050405020304" pitchFamily="18" charset="0"/>
                  </a:rPr>
                  <a:t>O</a:t>
                </a:r>
              </a:p>
            </p:txBody>
          </p:sp>
        </p:grpSp>
        <p:sp>
          <p:nvSpPr>
            <p:cNvPr id="15387" name="Text Box 15"/>
            <p:cNvSpPr txBox="1">
              <a:spLocks noChangeArrowheads="1"/>
            </p:cNvSpPr>
            <p:nvPr/>
          </p:nvSpPr>
          <p:spPr bwMode="auto">
            <a:xfrm>
              <a:off x="1303180" y="2215614"/>
              <a:ext cx="304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5388" name="Text Box 16"/>
            <p:cNvSpPr txBox="1">
              <a:spLocks noChangeArrowheads="1"/>
            </p:cNvSpPr>
            <p:nvPr/>
          </p:nvSpPr>
          <p:spPr bwMode="auto">
            <a:xfrm>
              <a:off x="4231108" y="2249910"/>
              <a:ext cx="457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389" name="Text Box 18"/>
            <p:cNvSpPr txBox="1">
              <a:spLocks noChangeArrowheads="1"/>
            </p:cNvSpPr>
            <p:nvPr/>
          </p:nvSpPr>
          <p:spPr bwMode="auto">
            <a:xfrm>
              <a:off x="2859508" y="878309"/>
              <a:ext cx="381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chemeClr val="hlink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5390" name="Text Box 19"/>
            <p:cNvSpPr txBox="1">
              <a:spLocks noChangeArrowheads="1"/>
            </p:cNvSpPr>
            <p:nvPr/>
          </p:nvSpPr>
          <p:spPr bwMode="auto">
            <a:xfrm>
              <a:off x="2829346" y="3639767"/>
              <a:ext cx="3048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chemeClr val="hlink"/>
                  </a:solidFill>
                  <a:latin typeface="Times New Roman" panose="02020603050405020304" pitchFamily="18" charset="0"/>
                </a:rPr>
                <a:t>Q</a:t>
              </a:r>
            </a:p>
          </p:txBody>
        </p:sp>
      </p:grpSp>
      <p:sp>
        <p:nvSpPr>
          <p:cNvPr id="15365" name="Text Box 26"/>
          <p:cNvSpPr txBox="1">
            <a:spLocks noChangeArrowheads="1"/>
          </p:cNvSpPr>
          <p:nvPr/>
        </p:nvSpPr>
        <p:spPr bwMode="auto">
          <a:xfrm>
            <a:off x="1778000" y="4867276"/>
            <a:ext cx="495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Bán kính :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OM, ON, OP, OQ</a:t>
            </a:r>
          </a:p>
        </p:txBody>
      </p:sp>
      <p:sp>
        <p:nvSpPr>
          <p:cNvPr id="15366" name="Text Box 27"/>
          <p:cNvSpPr txBox="1">
            <a:spLocks noChangeArrowheads="1"/>
          </p:cNvSpPr>
          <p:nvPr/>
        </p:nvSpPr>
        <p:spPr bwMode="auto">
          <a:xfrm>
            <a:off x="1755775" y="5487988"/>
            <a:ext cx="544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Đường kính 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PQ, MN</a:t>
            </a:r>
          </a:p>
        </p:txBody>
      </p:sp>
      <p:grpSp>
        <p:nvGrpSpPr>
          <p:cNvPr id="15367" name="Group 4"/>
          <p:cNvGrpSpPr>
            <a:grpSpLocks/>
          </p:cNvGrpSpPr>
          <p:nvPr/>
        </p:nvGrpSpPr>
        <p:grpSpPr bwMode="auto">
          <a:xfrm>
            <a:off x="7548563" y="1595439"/>
            <a:ext cx="2468562" cy="2657475"/>
            <a:chOff x="3264" y="2448"/>
            <a:chExt cx="1555" cy="1674"/>
          </a:xfrm>
        </p:grpSpPr>
        <p:pic>
          <p:nvPicPr>
            <p:cNvPr id="15384" name="Picture 5" descr="hinhtro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448"/>
              <a:ext cx="1555" cy="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Text Box 6"/>
            <p:cNvSpPr txBox="1">
              <a:spLocks noChangeArrowheads="1"/>
            </p:cNvSpPr>
            <p:nvPr/>
          </p:nvSpPr>
          <p:spPr bwMode="auto">
            <a:xfrm>
              <a:off x="3924" y="3312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5368" name="Group 17"/>
          <p:cNvGrpSpPr>
            <a:grpSpLocks/>
          </p:cNvGrpSpPr>
          <p:nvPr/>
        </p:nvGrpSpPr>
        <p:grpSpPr bwMode="auto">
          <a:xfrm>
            <a:off x="7167563" y="2662238"/>
            <a:ext cx="3276600" cy="461962"/>
            <a:chOff x="96" y="1296"/>
            <a:chExt cx="2064" cy="291"/>
          </a:xfrm>
        </p:grpSpPr>
        <p:sp>
          <p:nvSpPr>
            <p:cNvPr id="15381" name="Line 8"/>
            <p:cNvSpPr>
              <a:spLocks noChangeShapeType="1"/>
            </p:cNvSpPr>
            <p:nvPr/>
          </p:nvSpPr>
          <p:spPr bwMode="auto">
            <a:xfrm>
              <a:off x="384" y="1488"/>
              <a:ext cx="144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Text Box 9"/>
            <p:cNvSpPr txBox="1">
              <a:spLocks noChangeArrowheads="1"/>
            </p:cNvSpPr>
            <p:nvPr/>
          </p:nvSpPr>
          <p:spPr bwMode="auto">
            <a:xfrm>
              <a:off x="96" y="1296"/>
              <a:ext cx="33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3" name="Text Box 10"/>
            <p:cNvSpPr txBox="1">
              <a:spLocks noChangeArrowheads="1"/>
            </p:cNvSpPr>
            <p:nvPr/>
          </p:nvSpPr>
          <p:spPr bwMode="auto">
            <a:xfrm>
              <a:off x="1872" y="1296"/>
              <a:ext cx="2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369" name="Group 19"/>
          <p:cNvGrpSpPr>
            <a:grpSpLocks/>
          </p:cNvGrpSpPr>
          <p:nvPr/>
        </p:nvGrpSpPr>
        <p:grpSpPr bwMode="auto">
          <a:xfrm>
            <a:off x="7929563" y="1519238"/>
            <a:ext cx="838200" cy="3052762"/>
            <a:chOff x="576" y="576"/>
            <a:chExt cx="528" cy="1923"/>
          </a:xfrm>
        </p:grpSpPr>
        <p:grpSp>
          <p:nvGrpSpPr>
            <p:cNvPr id="15376" name="Group 18"/>
            <p:cNvGrpSpPr>
              <a:grpSpLocks/>
            </p:cNvGrpSpPr>
            <p:nvPr/>
          </p:nvGrpSpPr>
          <p:grpSpPr bwMode="auto">
            <a:xfrm>
              <a:off x="576" y="576"/>
              <a:ext cx="528" cy="1923"/>
              <a:chOff x="576" y="576"/>
              <a:chExt cx="528" cy="1923"/>
            </a:xfrm>
          </p:grpSpPr>
          <p:sp>
            <p:nvSpPr>
              <p:cNvPr id="15378" name="Line 11"/>
              <p:cNvSpPr>
                <a:spLocks noChangeShapeType="1"/>
              </p:cNvSpPr>
              <p:nvPr/>
            </p:nvSpPr>
            <p:spPr bwMode="auto">
              <a:xfrm>
                <a:off x="720" y="912"/>
                <a:ext cx="240" cy="12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9" name="Text Box 12"/>
              <p:cNvSpPr txBox="1">
                <a:spLocks noChangeArrowheads="1"/>
              </p:cNvSpPr>
              <p:nvPr/>
            </p:nvSpPr>
            <p:spPr bwMode="auto">
              <a:xfrm>
                <a:off x="576" y="576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15380" name="Text Box 13"/>
              <p:cNvSpPr txBox="1">
                <a:spLocks noChangeArrowheads="1"/>
              </p:cNvSpPr>
              <p:nvPr/>
            </p:nvSpPr>
            <p:spPr bwMode="auto">
              <a:xfrm>
                <a:off x="816" y="2208"/>
                <a:ext cx="28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240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15377" name="Text Box 14"/>
            <p:cNvSpPr txBox="1">
              <a:spLocks noChangeArrowheads="1"/>
            </p:cNvSpPr>
            <p:nvPr/>
          </p:nvSpPr>
          <p:spPr bwMode="auto">
            <a:xfrm>
              <a:off x="624" y="1440"/>
              <a:ext cx="14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00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6096000" y="4849814"/>
            <a:ext cx="378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Bán kính :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OA, OB</a:t>
            </a:r>
            <a:endParaRPr lang="en-US" altLang="vi-VN" sz="2400" b="1">
              <a:latin typeface="Times New Roman" panose="02020603050405020304" pitchFamily="18" charset="0"/>
            </a:endParaRPr>
          </a:p>
        </p:txBody>
      </p:sp>
      <p:sp>
        <p:nvSpPr>
          <p:cNvPr id="15371" name="Text Box 16"/>
          <p:cNvSpPr txBox="1">
            <a:spLocks noChangeArrowheads="1"/>
          </p:cNvSpPr>
          <p:nvPr/>
        </p:nvSpPr>
        <p:spPr bwMode="auto">
          <a:xfrm>
            <a:off x="6096000" y="54816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</a:rPr>
              <a:t>Đường kính : </a:t>
            </a: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5372" name="TextBox 30"/>
          <p:cNvSpPr txBox="1">
            <a:spLocks noChangeArrowheads="1"/>
          </p:cNvSpPr>
          <p:nvPr/>
        </p:nvSpPr>
        <p:spPr bwMode="auto">
          <a:xfrm>
            <a:off x="1752601" y="2209801"/>
            <a:ext cx="77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373" name="TextBox 31"/>
          <p:cNvSpPr txBox="1">
            <a:spLocks noChangeArrowheads="1"/>
          </p:cNvSpPr>
          <p:nvPr/>
        </p:nvSpPr>
        <p:spPr bwMode="auto">
          <a:xfrm>
            <a:off x="6477001" y="2241551"/>
            <a:ext cx="77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33" name="Straight Connector 5"/>
          <p:cNvCxnSpPr/>
          <p:nvPr/>
        </p:nvCxnSpPr>
        <p:spPr>
          <a:xfrm>
            <a:off x="6091238" y="1544638"/>
            <a:ext cx="4762" cy="53133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5" name="Rectangle 32"/>
          <p:cNvSpPr>
            <a:spLocks noChangeArrowheads="1"/>
          </p:cNvSpPr>
          <p:nvPr/>
        </p:nvSpPr>
        <p:spPr bwMode="auto">
          <a:xfrm>
            <a:off x="1981200" y="1066801"/>
            <a:ext cx="853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en-US" sz="2400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Nêu tên bán kính, đường kính có trong mỗi hình tròn.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4"/>
          <p:cNvSpPr>
            <a:spLocks noChangeArrowheads="1"/>
          </p:cNvSpPr>
          <p:nvPr/>
        </p:nvSpPr>
        <p:spPr bwMode="auto">
          <a:xfrm>
            <a:off x="22098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u="sng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b="1">
                <a:latin typeface="Times New Roman" panose="02020603050405020304" pitchFamily="18" charset="0"/>
              </a:rPr>
              <a:t> Em hãy vẽ hình tròn có:</a:t>
            </a:r>
          </a:p>
        </p:txBody>
      </p:sp>
      <p:sp>
        <p:nvSpPr>
          <p:cNvPr id="16387" name="Rectangle 25"/>
          <p:cNvSpPr>
            <a:spLocks noChangeArrowheads="1"/>
          </p:cNvSpPr>
          <p:nvPr/>
        </p:nvSpPr>
        <p:spPr bwMode="auto">
          <a:xfrm>
            <a:off x="2819401" y="1524000"/>
            <a:ext cx="4538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a/ Tâm O bán kính 2 cm;</a:t>
            </a:r>
          </a:p>
        </p:txBody>
      </p:sp>
      <p:sp>
        <p:nvSpPr>
          <p:cNvPr id="16388" name="Rectangle 26"/>
          <p:cNvSpPr>
            <a:spLocks noChangeArrowheads="1"/>
          </p:cNvSpPr>
          <p:nvPr/>
        </p:nvSpPr>
        <p:spPr bwMode="auto">
          <a:xfrm>
            <a:off x="2840039" y="1981200"/>
            <a:ext cx="43703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b/ Tâm I bán kính 3 cm.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7620000" y="990600"/>
            <a:ext cx="3048000" cy="1295400"/>
          </a:xfrm>
          <a:prstGeom prst="cloudCallout">
            <a:avLst>
              <a:gd name="adj1" fmla="val -22521"/>
              <a:gd name="adj2" fmla="val 93578"/>
            </a:avLst>
          </a:prstGeom>
          <a:solidFill>
            <a:srgbClr val="00B05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90738" y="2819401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Muốn vẽ hình tròn ta phải thực hiện những thao tác nào?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0" y="3313113"/>
            <a:ext cx="1752600" cy="1631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1: </a:t>
            </a:r>
            <a:r>
              <a:rPr lang="en-US" altLang="en-US" sz="2000"/>
              <a:t>Chấm 1 điểm làm tâm hình tròn, đặt là điểm 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943350" y="3295650"/>
            <a:ext cx="1847850" cy="2247900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2:</a:t>
            </a:r>
            <a:r>
              <a:rPr lang="en-US" altLang="en-US" sz="2000"/>
              <a:t> Dùng thước kẻ xác định độ dài bán kính (khoảng cách từ chân trụ đến chân vẽ)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96000" y="3313114"/>
            <a:ext cx="1752600" cy="1323975"/>
          </a:xfrm>
          <a:prstGeom prst="rect">
            <a:avLst/>
          </a:prstGeom>
          <a:solidFill>
            <a:srgbClr val="FFC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3:</a:t>
            </a:r>
            <a:r>
              <a:rPr lang="en-US" altLang="en-US" sz="2000"/>
              <a:t> Đặt chân trụ compa vào điểm O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05801" y="3321050"/>
            <a:ext cx="1952625" cy="1938338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Bước 4</a:t>
            </a:r>
            <a:r>
              <a:rPr lang="en-US" sz="2000">
                <a:latin typeface="Arial" charset="0"/>
              </a:rPr>
              <a:t>: Cầm đầu xoay xoay compa 1 vòng để chân vẽ tạo ra một đường tròn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876800" y="1524000"/>
            <a:ext cx="19812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41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6"/>
          <p:cNvSpPr>
            <a:spLocks noChangeArrowheads="1"/>
          </p:cNvSpPr>
          <p:nvPr/>
        </p:nvSpPr>
        <p:spPr bwMode="auto">
          <a:xfrm>
            <a:off x="2062163" y="3657600"/>
            <a:ext cx="17526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17411" name="Line 7"/>
          <p:cNvSpPr>
            <a:spLocks noChangeShapeType="1"/>
          </p:cNvSpPr>
          <p:nvPr/>
        </p:nvSpPr>
        <p:spPr bwMode="auto">
          <a:xfrm flipH="1" flipV="1">
            <a:off x="2971800" y="455771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048000" y="4038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17413" name="Oval 9"/>
          <p:cNvSpPr>
            <a:spLocks noChangeArrowheads="1"/>
          </p:cNvSpPr>
          <p:nvPr/>
        </p:nvSpPr>
        <p:spPr bwMode="auto">
          <a:xfrm>
            <a:off x="6705600" y="3276600"/>
            <a:ext cx="2590800" cy="2438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7414" name="Text Box 26"/>
          <p:cNvSpPr txBox="1">
            <a:spLocks noChangeArrowheads="1"/>
          </p:cNvSpPr>
          <p:nvPr/>
        </p:nvSpPr>
        <p:spPr bwMode="auto">
          <a:xfrm>
            <a:off x="8229600" y="3962401"/>
            <a:ext cx="914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VNI-Times" pitchFamily="2" charset="0"/>
              </a:rPr>
              <a:t>3cm</a:t>
            </a:r>
          </a:p>
        </p:txBody>
      </p:sp>
      <p:sp>
        <p:nvSpPr>
          <p:cNvPr id="17415" name="Line 27"/>
          <p:cNvSpPr>
            <a:spLocks noChangeShapeType="1"/>
          </p:cNvSpPr>
          <p:nvPr/>
        </p:nvSpPr>
        <p:spPr bwMode="auto">
          <a:xfrm>
            <a:off x="8034339" y="4538663"/>
            <a:ext cx="1214437" cy="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6" name="Text Box 28"/>
          <p:cNvSpPr txBox="1">
            <a:spLocks noChangeArrowheads="1"/>
          </p:cNvSpPr>
          <p:nvPr/>
        </p:nvSpPr>
        <p:spPr bwMode="auto">
          <a:xfrm>
            <a:off x="2819400" y="4038600"/>
            <a:ext cx="990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FF0066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7417" name="Text Box 29"/>
          <p:cNvSpPr txBox="1">
            <a:spLocks noChangeArrowheads="1"/>
          </p:cNvSpPr>
          <p:nvPr/>
        </p:nvSpPr>
        <p:spPr bwMode="auto">
          <a:xfrm>
            <a:off x="2514600" y="44196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VNI-Times" pitchFamily="2" charset="0"/>
              </a:rPr>
              <a:t>O</a:t>
            </a:r>
          </a:p>
        </p:txBody>
      </p:sp>
      <p:sp>
        <p:nvSpPr>
          <p:cNvPr id="17418" name="Text Box 30"/>
          <p:cNvSpPr txBox="1">
            <a:spLocks noChangeArrowheads="1"/>
          </p:cNvSpPr>
          <p:nvPr/>
        </p:nvSpPr>
        <p:spPr bwMode="auto">
          <a:xfrm>
            <a:off x="7696200" y="4419601"/>
            <a:ext cx="609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VNI-Times" pitchFamily="2" charset="0"/>
              </a:rPr>
              <a:t>I</a:t>
            </a:r>
          </a:p>
        </p:txBody>
      </p:sp>
      <p:grpSp>
        <p:nvGrpSpPr>
          <p:cNvPr id="17419" name="Group 31"/>
          <p:cNvGrpSpPr>
            <a:grpSpLocks/>
          </p:cNvGrpSpPr>
          <p:nvPr/>
        </p:nvGrpSpPr>
        <p:grpSpPr bwMode="auto">
          <a:xfrm>
            <a:off x="7848600" y="4419600"/>
            <a:ext cx="2590800" cy="514350"/>
            <a:chOff x="1263" y="3069"/>
            <a:chExt cx="1632" cy="324"/>
          </a:xfrm>
        </p:grpSpPr>
        <p:grpSp>
          <p:nvGrpSpPr>
            <p:cNvPr id="17463" name="Group 32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7471" name="Line 33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127000" cmpd="dbl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2" name="Line 3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3" name="Line 3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4" name="Line 3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5" name="Line 3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6" name="Line 3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7" name="Line 3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64" name="Group 40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17465" name="Text Box 4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17466" name="Text Box 4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17467" name="Text Box 43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7468" name="Text Box 4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7469" name="Text Box 4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7470" name="Text Box 4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17420" name="Text Box 47"/>
          <p:cNvSpPr txBox="1">
            <a:spLocks noChangeArrowheads="1"/>
          </p:cNvSpPr>
          <p:nvPr/>
        </p:nvSpPr>
        <p:spPr bwMode="auto">
          <a:xfrm>
            <a:off x="7848600" y="4006850"/>
            <a:ext cx="3810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FF0066"/>
                </a:solidFill>
                <a:latin typeface="VNI Times" pitchFamily="2" charset="0"/>
              </a:rPr>
              <a:t>.</a:t>
            </a:r>
          </a:p>
        </p:txBody>
      </p:sp>
      <p:grpSp>
        <p:nvGrpSpPr>
          <p:cNvPr id="17421" name="Group 48"/>
          <p:cNvGrpSpPr>
            <a:grpSpLocks/>
          </p:cNvGrpSpPr>
          <p:nvPr/>
        </p:nvGrpSpPr>
        <p:grpSpPr bwMode="auto">
          <a:xfrm>
            <a:off x="2971800" y="2438401"/>
            <a:ext cx="857250" cy="2005013"/>
            <a:chOff x="1269" y="1344"/>
            <a:chExt cx="540" cy="1263"/>
          </a:xfrm>
        </p:grpSpPr>
        <p:sp>
          <p:nvSpPr>
            <p:cNvPr id="17461" name="Line 4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2" name="Line 5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2" name="Group 51"/>
          <p:cNvGrpSpPr>
            <a:grpSpLocks/>
          </p:cNvGrpSpPr>
          <p:nvPr/>
        </p:nvGrpSpPr>
        <p:grpSpPr bwMode="auto">
          <a:xfrm>
            <a:off x="8005764" y="2447926"/>
            <a:ext cx="1285875" cy="2085975"/>
            <a:chOff x="2544" y="2544"/>
            <a:chExt cx="810" cy="1314"/>
          </a:xfrm>
        </p:grpSpPr>
        <p:sp>
          <p:nvSpPr>
            <p:cNvPr id="17459" name="Line 52"/>
            <p:cNvSpPr>
              <a:spLocks noChangeShapeType="1"/>
            </p:cNvSpPr>
            <p:nvPr/>
          </p:nvSpPr>
          <p:spPr bwMode="auto">
            <a:xfrm flipH="1">
              <a:off x="2544" y="2544"/>
              <a:ext cx="288" cy="1296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0" name="Line 53"/>
            <p:cNvSpPr>
              <a:spLocks noChangeShapeType="1"/>
            </p:cNvSpPr>
            <p:nvPr/>
          </p:nvSpPr>
          <p:spPr bwMode="auto">
            <a:xfrm>
              <a:off x="2832" y="2544"/>
              <a:ext cx="522" cy="1314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23" name="Group 61"/>
          <p:cNvGrpSpPr>
            <a:grpSpLocks/>
          </p:cNvGrpSpPr>
          <p:nvPr/>
        </p:nvGrpSpPr>
        <p:grpSpPr bwMode="auto">
          <a:xfrm>
            <a:off x="2828925" y="4429125"/>
            <a:ext cx="2590800" cy="514350"/>
            <a:chOff x="1263" y="3069"/>
            <a:chExt cx="1632" cy="324"/>
          </a:xfrm>
        </p:grpSpPr>
        <p:grpSp>
          <p:nvGrpSpPr>
            <p:cNvPr id="17444" name="Group 62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7452" name="Line 63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127000" cmpd="dbl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3" name="Line 6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4" name="Line 6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5" name="Line 6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6" name="Line 6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7" name="Line 6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58" name="Line 6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45" name="Group 70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17446" name="Text Box 7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17447" name="Text Box 7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17448" name="Text Box 73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7449" name="Text Box 7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7450" name="Text Box 7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7451" name="Text Box 7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17424" name="Oval 77"/>
          <p:cNvSpPr>
            <a:spLocks noChangeArrowheads="1"/>
          </p:cNvSpPr>
          <p:nvPr/>
        </p:nvSpPr>
        <p:spPr bwMode="auto">
          <a:xfrm>
            <a:off x="2057400" y="3657600"/>
            <a:ext cx="17526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grpSp>
        <p:nvGrpSpPr>
          <p:cNvPr id="17425" name="Group 81"/>
          <p:cNvGrpSpPr>
            <a:grpSpLocks/>
          </p:cNvGrpSpPr>
          <p:nvPr/>
        </p:nvGrpSpPr>
        <p:grpSpPr bwMode="auto">
          <a:xfrm>
            <a:off x="2824163" y="4429125"/>
            <a:ext cx="2590800" cy="514350"/>
            <a:chOff x="1263" y="3069"/>
            <a:chExt cx="1632" cy="324"/>
          </a:xfrm>
        </p:grpSpPr>
        <p:grpSp>
          <p:nvGrpSpPr>
            <p:cNvPr id="17429" name="Group 82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7437" name="Line 83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127000" cmpd="dbl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8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0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1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2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43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30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17431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17432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17433" name="Text Box 93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7434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7435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7436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17426" name="Rectangle 97"/>
          <p:cNvSpPr>
            <a:spLocks noChangeArrowheads="1"/>
          </p:cNvSpPr>
          <p:nvPr/>
        </p:nvSpPr>
        <p:spPr bwMode="auto">
          <a:xfrm>
            <a:off x="1981200" y="10668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CC00FF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en-US" u="sng">
                <a:solidFill>
                  <a:srgbClr val="CC00FF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b="1">
                <a:latin typeface="Times New Roman" panose="02020603050405020304" pitchFamily="18" charset="0"/>
              </a:rPr>
              <a:t> Em hãy vẽ hình tròn có:</a:t>
            </a:r>
          </a:p>
        </p:txBody>
      </p:sp>
      <p:sp>
        <p:nvSpPr>
          <p:cNvPr id="17427" name="Rectangle 98"/>
          <p:cNvSpPr>
            <a:spLocks noChangeArrowheads="1"/>
          </p:cNvSpPr>
          <p:nvPr/>
        </p:nvSpPr>
        <p:spPr bwMode="auto">
          <a:xfrm>
            <a:off x="1785938" y="1905000"/>
            <a:ext cx="4538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a/ Tâm O bán kính 2 cm;</a:t>
            </a:r>
          </a:p>
        </p:txBody>
      </p:sp>
      <p:sp>
        <p:nvSpPr>
          <p:cNvPr id="17428" name="Rectangle 99"/>
          <p:cNvSpPr>
            <a:spLocks noChangeArrowheads="1"/>
          </p:cNvSpPr>
          <p:nvPr/>
        </p:nvSpPr>
        <p:spPr bwMode="auto">
          <a:xfrm>
            <a:off x="6248400" y="1981200"/>
            <a:ext cx="437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b/ Tâm I bán kính 3 cm.</a:t>
            </a:r>
          </a:p>
        </p:txBody>
      </p:sp>
    </p:spTree>
    <p:extLst>
      <p:ext uri="{BB962C8B-B14F-4D97-AF65-F5344CB8AC3E}">
        <p14:creationId xmlns:p14="http://schemas.microsoft.com/office/powerpoint/2010/main" val="3701660717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27214" y="114657"/>
            <a:ext cx="10787099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vi-VN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 bán kính OM, đường kính CD trong hình tròn sau:</a:t>
            </a:r>
            <a:endParaRPr lang="en-US" altLang="vi-VN" sz="3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 flipV="1">
            <a:off x="1938338" y="2972158"/>
            <a:ext cx="2990850" cy="2857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 flipH="1">
            <a:off x="3425825" y="1733907"/>
            <a:ext cx="806450" cy="127000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1925638" y="1511657"/>
            <a:ext cx="3016250" cy="301625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altLang="vi-VN" sz="36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201989" y="2959458"/>
            <a:ext cx="495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O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40188" y="1206858"/>
            <a:ext cx="577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M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25588" y="2554645"/>
            <a:ext cx="441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C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897439" y="2654657"/>
            <a:ext cx="496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D</a:t>
            </a:r>
          </a:p>
        </p:txBody>
      </p:sp>
      <p:sp>
        <p:nvSpPr>
          <p:cNvPr id="18443" name="Text Box 32"/>
          <p:cNvSpPr txBox="1">
            <a:spLocks noChangeArrowheads="1"/>
          </p:cNvSpPr>
          <p:nvPr/>
        </p:nvSpPr>
        <p:spPr bwMode="auto">
          <a:xfrm>
            <a:off x="3293619" y="2618811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18444" name="Text Box 35"/>
          <p:cNvSpPr txBox="1">
            <a:spLocks noChangeArrowheads="1"/>
          </p:cNvSpPr>
          <p:nvPr/>
        </p:nvSpPr>
        <p:spPr bwMode="auto">
          <a:xfrm>
            <a:off x="316735" y="0"/>
            <a:ext cx="129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u="sng" dirty="0" err="1">
                <a:solidFill>
                  <a:srgbClr val="FF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FF"/>
                </a:solidFill>
                <a:latin typeface="Times New Roman" panose="02020603050405020304" pitchFamily="18" charset="0"/>
              </a:rPr>
              <a:t> 3:</a:t>
            </a: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6664326" y="1959332"/>
            <a:ext cx="2011363" cy="2233612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537326" y="3073758"/>
            <a:ext cx="1096963" cy="966787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154739" y="1549758"/>
            <a:ext cx="3017837" cy="3017837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altLang="vi-VN" sz="36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337426" y="3127733"/>
            <a:ext cx="4956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O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086475" y="4040545"/>
            <a:ext cx="5774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M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265863" y="1375133"/>
            <a:ext cx="441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C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8639175" y="4113569"/>
            <a:ext cx="49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D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7490175" y="2693551"/>
            <a:ext cx="685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438400" y="657583"/>
            <a:ext cx="1752600" cy="158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562600" y="659169"/>
            <a:ext cx="1752600" cy="15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981626" y="4651157"/>
            <a:ext cx="10787099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vi-VN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4435" y="5175250"/>
            <a:ext cx="874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9549" y="5644246"/>
            <a:ext cx="8741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4434" y="6096678"/>
            <a:ext cx="992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 animBg="1"/>
      <p:bldP spid="15" grpId="0"/>
      <p:bldP spid="16" grpId="0"/>
      <p:bldP spid="17" grpId="0"/>
      <p:bldP spid="18" grpId="0"/>
      <p:bldP spid="19" grpId="0"/>
      <p:bldP spid="23" grpId="0" animBg="1"/>
      <p:bldP spid="6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KC\Documents\Zoom\HINH PP\TRỜ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88423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/>
          </p:cNvPr>
          <p:cNvSpPr/>
          <p:nvPr/>
        </p:nvSpPr>
        <p:spPr>
          <a:xfrm>
            <a:off x="1760887" y="13792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500"/>
          </a:p>
        </p:txBody>
      </p:sp>
      <p:sp>
        <p:nvSpPr>
          <p:cNvPr id="9" name="Hexagon 8">
            <a:extLst/>
          </p:cNvPr>
          <p:cNvSpPr/>
          <p:nvPr/>
        </p:nvSpPr>
        <p:spPr>
          <a:xfrm>
            <a:off x="3377945" y="1981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4500"/>
          </a:p>
        </p:txBody>
      </p:sp>
      <p:sp>
        <p:nvSpPr>
          <p:cNvPr id="10" name="Hexagon 9">
            <a:extLst/>
          </p:cNvPr>
          <p:cNvSpPr/>
          <p:nvPr/>
        </p:nvSpPr>
        <p:spPr>
          <a:xfrm>
            <a:off x="6612061" y="25603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  <a:endParaRPr lang="en-US" sz="4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/>
          </p:cNvPr>
          <p:cNvSpPr/>
          <p:nvPr/>
        </p:nvSpPr>
        <p:spPr>
          <a:xfrm>
            <a:off x="4995003" y="1379220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5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endParaRPr lang="en-US" sz="45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3436939"/>
            <a:ext cx="198755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9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0"/>
            <a:ext cx="9144000" cy="485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4852988"/>
            <a:ext cx="9144000" cy="20050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2813050"/>
            <a:ext cx="22018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/>
          </p:cNvPr>
          <p:cNvSpPr/>
          <p:nvPr/>
        </p:nvSpPr>
        <p:spPr>
          <a:xfrm>
            <a:off x="2133600" y="381000"/>
            <a:ext cx="6781800" cy="29718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D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altLang="vi-VN" sz="3200" b="1">
              <a:solidFill>
                <a:srgbClr val="0070C0"/>
              </a:solidFill>
              <a:latin typeface="VNI-Times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50863"/>
            <a:ext cx="1282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/>
          </p:cNvPr>
          <p:cNvSpPr/>
          <p:nvPr/>
        </p:nvSpPr>
        <p:spPr>
          <a:xfrm>
            <a:off x="2486026" y="5697539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6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/>
          </p:cNvPr>
          <p:cNvSpPr/>
          <p:nvPr/>
        </p:nvSpPr>
        <p:spPr>
          <a:xfrm>
            <a:off x="6726239" y="5724526"/>
            <a:ext cx="2079625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Box 1"/>
          <p:cNvSpPr txBox="1">
            <a:spLocks noChangeArrowheads="1"/>
          </p:cNvSpPr>
          <p:nvPr/>
        </p:nvSpPr>
        <p:spPr bwMode="auto">
          <a:xfrm>
            <a:off x="2362201" y="609601"/>
            <a:ext cx="6183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CD.</a:t>
            </a:r>
            <a:endParaRPr lang="en-US" altLang="vi-VN" sz="2400" b="1" dirty="0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25" name="Rectangle: Rounded Corners 18">
            <a:extLst/>
          </p:cNvPr>
          <p:cNvSpPr/>
          <p:nvPr/>
        </p:nvSpPr>
        <p:spPr>
          <a:xfrm>
            <a:off x="2452688" y="5711826"/>
            <a:ext cx="208121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5005389" y="1468439"/>
            <a:ext cx="1349375" cy="144462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V="1">
            <a:off x="4830764" y="2290764"/>
            <a:ext cx="808037" cy="695325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4495800" y="1336675"/>
            <a:ext cx="2025650" cy="194945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altLang="vi-VN" sz="36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638801" y="1752600"/>
            <a:ext cx="322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O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427539" y="30003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M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6981826" y="3073400"/>
            <a:ext cx="33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D</a:t>
            </a:r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5559426" y="1854200"/>
            <a:ext cx="460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VNI Times" pitchFamily="2" charset="0"/>
              </a:rPr>
              <a:t>.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724401" y="10160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055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5" grpId="0" animBg="1"/>
      <p:bldP spid="28" grpId="0" animBg="1"/>
      <p:bldP spid="29" grpId="0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485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4852988"/>
            <a:ext cx="9144000" cy="20050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2813050"/>
            <a:ext cx="22018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/>
          </p:cNvPr>
          <p:cNvSpPr/>
          <p:nvPr/>
        </p:nvSpPr>
        <p:spPr>
          <a:xfrm>
            <a:off x="2701926" y="5724526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9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/>
          </p:cNvPr>
          <p:cNvSpPr/>
          <p:nvPr/>
        </p:nvSpPr>
        <p:spPr>
          <a:xfrm>
            <a:off x="6697664" y="5724526"/>
            <a:ext cx="2079625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50863"/>
            <a:ext cx="1282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18">
            <a:extLst/>
          </p:cNvPr>
          <p:cNvSpPr/>
          <p:nvPr/>
        </p:nvSpPr>
        <p:spPr>
          <a:xfrm>
            <a:off x="6637338" y="5746751"/>
            <a:ext cx="208121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peech Bubble: Rectangle with Corners Rounded 7">
            <a:extLst/>
          </p:cNvPr>
          <p:cNvSpPr/>
          <p:nvPr/>
        </p:nvSpPr>
        <p:spPr>
          <a:xfrm>
            <a:off x="2133600" y="381000"/>
            <a:ext cx="6781800" cy="29718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D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altLang="vi-VN" sz="32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21515" name="TextBox 26"/>
          <p:cNvSpPr txBox="1">
            <a:spLocks noChangeArrowheads="1"/>
          </p:cNvSpPr>
          <p:nvPr/>
        </p:nvSpPr>
        <p:spPr bwMode="auto">
          <a:xfrm>
            <a:off x="2362201" y="457201"/>
            <a:ext cx="6183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OM.</a:t>
            </a:r>
            <a:endParaRPr lang="en-US" altLang="vi-VN" sz="2400" b="1" dirty="0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5005389" y="1468439"/>
            <a:ext cx="1349375" cy="144462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V="1">
            <a:off x="4724400" y="2135188"/>
            <a:ext cx="890588" cy="760412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4495800" y="1336675"/>
            <a:ext cx="2025650" cy="194945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altLang="vi-VN" sz="3600">
              <a:solidFill>
                <a:srgbClr val="FF0066"/>
              </a:solidFill>
              <a:latin typeface="VNI Times" pitchFamily="2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638801" y="1752600"/>
            <a:ext cx="322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O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427539" y="30003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M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981826" y="3073400"/>
            <a:ext cx="33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D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645026" y="11684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594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25" grpId="0" animBg="1"/>
      <p:bldP spid="26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640"/>
          </a:xfrm>
        </p:spPr>
      </p:pic>
      <p:sp>
        <p:nvSpPr>
          <p:cNvPr id="5" name="TextBox 4"/>
          <p:cNvSpPr txBox="1"/>
          <p:nvPr/>
        </p:nvSpPr>
        <p:spPr>
          <a:xfrm>
            <a:off x="3194892" y="365125"/>
            <a:ext cx="644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147" y="2049137"/>
            <a:ext cx="10604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3673" y="2946195"/>
            <a:ext cx="106046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21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0"/>
            <a:ext cx="9144000" cy="4852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4852988"/>
            <a:ext cx="9144000" cy="200501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1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/>
          </p:cNvPr>
          <p:cNvSpPr/>
          <p:nvPr/>
        </p:nvSpPr>
        <p:spPr>
          <a:xfrm>
            <a:off x="2466976" y="5724526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1" y="2813050"/>
            <a:ext cx="22018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/>
          </p:cNvPr>
          <p:cNvSpPr/>
          <p:nvPr/>
        </p:nvSpPr>
        <p:spPr>
          <a:xfrm>
            <a:off x="6715126" y="5724526"/>
            <a:ext cx="2081213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50863"/>
            <a:ext cx="12827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4483100" y="1747839"/>
            <a:ext cx="17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1400" b="1">
              <a:latin typeface="VNI-Times" pitchFamily="2" charset="0"/>
            </a:endParaRPr>
          </a:p>
        </p:txBody>
      </p:sp>
      <p:sp>
        <p:nvSpPr>
          <p:cNvPr id="27" name="Rectangle: Rounded Corners 22">
            <a:extLst/>
          </p:cNvPr>
          <p:cNvSpPr/>
          <p:nvPr/>
        </p:nvSpPr>
        <p:spPr>
          <a:xfrm>
            <a:off x="6775451" y="5716588"/>
            <a:ext cx="2081213" cy="84296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peech Bubble: Rectangle with Corners Rounded 7">
            <a:extLst/>
          </p:cNvPr>
          <p:cNvSpPr/>
          <p:nvPr/>
        </p:nvSpPr>
        <p:spPr>
          <a:xfrm>
            <a:off x="2133600" y="381000"/>
            <a:ext cx="6781800" cy="297180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D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altLang="vi-VN" sz="3200" b="1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22540" name="TextBox 29"/>
          <p:cNvSpPr txBox="1">
            <a:spLocks noChangeArrowheads="1"/>
          </p:cNvSpPr>
          <p:nvPr/>
        </p:nvSpPr>
        <p:spPr bwMode="auto">
          <a:xfrm>
            <a:off x="2362201" y="457201"/>
            <a:ext cx="6183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OC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CD.</a:t>
            </a:r>
            <a:endParaRPr lang="en-US" altLang="vi-VN" sz="2400" b="1" dirty="0">
              <a:solidFill>
                <a:srgbClr val="0070C0"/>
              </a:solidFill>
              <a:latin typeface="VNI-Times" pitchFamily="2" charset="0"/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5005389" y="1468439"/>
            <a:ext cx="1349375" cy="1444625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V="1">
            <a:off x="4724400" y="2135188"/>
            <a:ext cx="890588" cy="760412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638801" y="1752600"/>
            <a:ext cx="322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O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427539" y="3000375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M</a:t>
            </a: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6981826" y="3073400"/>
            <a:ext cx="33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D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4645026" y="1168400"/>
            <a:ext cx="38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latin typeface="VNI-Times" pitchFamily="2" charset="0"/>
              </a:rPr>
              <a:t>C</a:t>
            </a:r>
          </a:p>
        </p:txBody>
      </p:sp>
      <p:sp>
        <p:nvSpPr>
          <p:cNvPr id="37" name="Oval 6"/>
          <p:cNvSpPr>
            <a:spLocks noChangeArrowheads="1"/>
          </p:cNvSpPr>
          <p:nvPr/>
        </p:nvSpPr>
        <p:spPr bwMode="auto">
          <a:xfrm>
            <a:off x="4495800" y="1336675"/>
            <a:ext cx="2025650" cy="194945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vi-VN" altLang="vi-VN" sz="3600">
              <a:solidFill>
                <a:srgbClr val="FF0066"/>
              </a:solidFill>
              <a:latin typeface="VNI 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/>
      <p:bldP spid="27" grpId="0" animBg="1"/>
      <p:bldP spid="29" grpId="0" animBg="1"/>
      <p:bldP spid="33" grpId="0"/>
      <p:bldP spid="34" grpId="0"/>
      <p:bldP spid="35" grpId="0"/>
      <p:bldP spid="36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2" y="-1"/>
            <a:ext cx="12110258" cy="6831001"/>
          </a:xfrm>
        </p:spPr>
      </p:pic>
      <p:sp>
        <p:nvSpPr>
          <p:cNvPr id="5" name="TextBox 4"/>
          <p:cNvSpPr txBox="1"/>
          <p:nvPr/>
        </p:nvSpPr>
        <p:spPr>
          <a:xfrm>
            <a:off x="4285561" y="936434"/>
            <a:ext cx="3404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467" y="2261997"/>
            <a:ext cx="1001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467" y="3262696"/>
            <a:ext cx="1001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9310"/>
          </a:xfrm>
        </p:spPr>
      </p:pic>
      <p:sp>
        <p:nvSpPr>
          <p:cNvPr id="5" name="TextBox 4"/>
          <p:cNvSpPr txBox="1"/>
          <p:nvPr/>
        </p:nvSpPr>
        <p:spPr>
          <a:xfrm>
            <a:off x="2655982" y="607485"/>
            <a:ext cx="73813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TIẾP THEO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9467" y="2261997"/>
            <a:ext cx="1001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9467" y="3262696"/>
            <a:ext cx="1001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toán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5875" y="1961874"/>
            <a:ext cx="9120250" cy="168700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685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22" y="992665"/>
            <a:ext cx="3302995" cy="3302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2852" y="1795749"/>
            <a:ext cx="283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80332" y="2996588"/>
            <a:ext cx="283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0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8115830" y="3405725"/>
            <a:ext cx="2561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 đồng</a:t>
            </a:r>
          </a:p>
        </p:txBody>
      </p:sp>
      <p:pic>
        <p:nvPicPr>
          <p:cNvPr id="4" name="Picture 12" descr="131219mau-dong-ho-don-gian-trang-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5" y="679659"/>
            <a:ext cx="2519362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Kết quả hình ảnh cho dĩa tr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4077849" y="638086"/>
            <a:ext cx="2808287" cy="269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560421" y="3267896"/>
            <a:ext cx="13532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ĩa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7" descr="Kết quả hình ảnh cho mặt bàn trò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807758"/>
            <a:ext cx="3240087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876300" y="6136482"/>
            <a:ext cx="1454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</a:p>
        </p:txBody>
      </p:sp>
      <p:pic>
        <p:nvPicPr>
          <p:cNvPr id="9" name="Picture 20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57" y="4139545"/>
            <a:ext cx="2665413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4560421" y="6094268"/>
            <a:ext cx="151355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hớt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76" y="3858741"/>
            <a:ext cx="2651125" cy="24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5498" y="3075226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3836" y="6136482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Kết quả hình ảnh cho mặt trống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90" y="780907"/>
            <a:ext cx="3308800" cy="255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7420" y="18866"/>
            <a:ext cx="7592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685800" y="3195638"/>
            <a:ext cx="25908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1952625" y="2209800"/>
            <a:ext cx="838200" cy="9906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7175" y="281305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>
                <a:latin typeface="VNI-Times" pitchFamily="2" charset="0"/>
              </a:rPr>
              <a:t>A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76600" y="2819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B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43063" y="3200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b="1" dirty="0">
                <a:latin typeface="VNI-Times" pitchFamily="2" charset="0"/>
              </a:rPr>
              <a:t>O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1826858" y="2780218"/>
            <a:ext cx="7953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00B0F0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685800" y="1905000"/>
            <a:ext cx="2590800" cy="2596662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1790" y="174813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1" dirty="0" smtClean="0">
                <a:latin typeface="VNI-Times" pitchFamily="2" charset="0"/>
              </a:rPr>
              <a:t>M</a:t>
            </a:r>
            <a:endParaRPr lang="en-US" altLang="en-US" sz="2400" b="1" dirty="0">
              <a:latin typeface="VNI-Times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>
            <a:off x="1711174" y="2905958"/>
            <a:ext cx="3993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VNI-Times" pitchFamily="2" charset="0"/>
              </a:rPr>
              <a:t>.</a:t>
            </a:r>
            <a:r>
              <a:rPr lang="en-US" altLang="en-US" sz="6600" b="1" dirty="0">
                <a:latin typeface="VNI-Times" pitchFamily="2" charset="0"/>
              </a:rPr>
              <a:t> </a:t>
            </a:r>
            <a:endParaRPr lang="en-US" sz="6600" dirty="0"/>
          </a:p>
        </p:txBody>
      </p:sp>
      <p:sp>
        <p:nvSpPr>
          <p:cNvPr id="14" name="TextBox 13"/>
          <p:cNvSpPr txBox="1"/>
          <p:nvPr/>
        </p:nvSpPr>
        <p:spPr>
          <a:xfrm>
            <a:off x="4368855" y="1402138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O,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751" y="1402138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OM,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1962466" y="2206970"/>
            <a:ext cx="839324" cy="976998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>
            <a:off x="685800" y="3205602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04658" y="2105353"/>
            <a:ext cx="3320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4677" y="566687"/>
            <a:ext cx="4171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3863" y="2949229"/>
            <a:ext cx="696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14788" y="3652444"/>
            <a:ext cx="7778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14788" y="4909657"/>
            <a:ext cx="8439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4038" y="2995661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  <p:bldP spid="9" grpId="0" animBg="1"/>
      <p:bldP spid="10" grpId="0"/>
      <p:bldP spid="13" grpId="0"/>
      <p:bldP spid="14" grpId="0"/>
      <p:bldP spid="15" grpId="0"/>
      <p:bldP spid="16" grpId="0" animBg="1"/>
      <p:bldP spid="17" grpId="0" animBg="1"/>
      <p:bldP spid="18" grpId="0"/>
      <p:bldP spid="21" grpId="0"/>
      <p:bldP spid="22" grpId="0"/>
      <p:bldP spid="2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8"/>
          <p:cNvSpPr>
            <a:spLocks noChangeArrowheads="1"/>
          </p:cNvSpPr>
          <p:nvPr/>
        </p:nvSpPr>
        <p:spPr bwMode="auto">
          <a:xfrm>
            <a:off x="4443413" y="533400"/>
            <a:ext cx="2754312" cy="3352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V="1">
            <a:off x="5859464" y="1177926"/>
            <a:ext cx="1068387" cy="103981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5875339" y="2284414"/>
            <a:ext cx="1220787" cy="554037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5884863" y="477838"/>
            <a:ext cx="17462" cy="16764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H="1" flipV="1">
            <a:off x="5307014" y="619126"/>
            <a:ext cx="568325" cy="1565275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 flipH="1">
            <a:off x="4497388" y="2309813"/>
            <a:ext cx="1350962" cy="3937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 flipH="1" flipV="1">
            <a:off x="5859464" y="2301875"/>
            <a:ext cx="593725" cy="151288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V="1">
            <a:off x="5524500" y="2319338"/>
            <a:ext cx="350838" cy="16049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>
            <a:off x="4551364" y="1493838"/>
            <a:ext cx="1323975" cy="741362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4778376" y="2309813"/>
            <a:ext cx="1096963" cy="109855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821239" y="1073151"/>
            <a:ext cx="2052637" cy="22336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4605338" y="1554163"/>
            <a:ext cx="2430462" cy="1511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H="1" flipV="1">
            <a:off x="4443413" y="2092326"/>
            <a:ext cx="2754312" cy="3270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 flipV="1">
            <a:off x="5154614" y="768350"/>
            <a:ext cx="1404937" cy="2959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Line 23"/>
          <p:cNvSpPr>
            <a:spLocks noChangeShapeType="1"/>
          </p:cNvSpPr>
          <p:nvPr/>
        </p:nvSpPr>
        <p:spPr bwMode="auto">
          <a:xfrm flipH="1" flipV="1">
            <a:off x="5686425" y="565151"/>
            <a:ext cx="323850" cy="3286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Line 24"/>
          <p:cNvSpPr>
            <a:spLocks noChangeShapeType="1"/>
          </p:cNvSpPr>
          <p:nvPr/>
        </p:nvSpPr>
        <p:spPr bwMode="auto">
          <a:xfrm flipH="1" flipV="1">
            <a:off x="4611688" y="1344613"/>
            <a:ext cx="2430462" cy="1708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Oval 9"/>
          <p:cNvSpPr>
            <a:spLocks noChangeArrowheads="1"/>
          </p:cNvSpPr>
          <p:nvPr/>
        </p:nvSpPr>
        <p:spPr bwMode="auto">
          <a:xfrm>
            <a:off x="5851525" y="2251075"/>
            <a:ext cx="33338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28800" y="4114800"/>
            <a:ext cx="820756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altLang="en-US" sz="4000" b="1" i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638800" y="1416050"/>
            <a:ext cx="9906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600" b="1">
                <a:ln>
                  <a:solidFill>
                    <a:schemeClr val="tx2"/>
                  </a:solidFill>
                </a:ln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7467600" y="2438400"/>
            <a:ext cx="3780622" cy="1295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tâm</a:t>
            </a:r>
            <a:r>
              <a:rPr lang="en-US" sz="2400" dirty="0" smtClean="0">
                <a:solidFill>
                  <a:schemeClr val="tx1"/>
                </a:solidFill>
              </a:rPr>
              <a:t>,  </a:t>
            </a:r>
            <a:r>
              <a:rPr lang="en-US" sz="2400" dirty="0" err="1">
                <a:solidFill>
                  <a:schemeClr val="tx1"/>
                </a:solidFill>
              </a:rPr>
              <a:t>đường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kính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bán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kính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6866" name="Picture 2" descr="C:\Users\DKC\Documents\TRUOC 290620\HÌNH PP\dấu hỏ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4960" y="3886200"/>
            <a:ext cx="167804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2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86252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52" y="1906036"/>
            <a:ext cx="3962400" cy="37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079177" y="4886706"/>
            <a:ext cx="3352800" cy="1143000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019300" y="4943856"/>
            <a:ext cx="2362200" cy="1447800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85312" y="1639336"/>
            <a:ext cx="3886200" cy="838200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1200" y="1287463"/>
            <a:ext cx="1752600" cy="16319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1: </a:t>
            </a:r>
            <a:r>
              <a:rPr lang="en-US" altLang="en-US" sz="2000"/>
              <a:t>Chấm 1 điểm làm tâm hình tròn, đặt là điểm O</a:t>
            </a: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857500" y="522289"/>
            <a:ext cx="7124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</a:rPr>
              <a:t>CÁCH VẼ HÌNH TRÒN </a:t>
            </a:r>
            <a:r>
              <a:rPr lang="en-US" altLang="en-US" sz="2400" b="1" u="sng">
                <a:solidFill>
                  <a:srgbClr val="0070C0"/>
                </a:solidFill>
              </a:rPr>
              <a:t>TÂM O</a:t>
            </a:r>
            <a:r>
              <a:rPr lang="en-US" altLang="en-US" sz="2400" b="1">
                <a:solidFill>
                  <a:srgbClr val="0070C0"/>
                </a:solidFill>
              </a:rPr>
              <a:t>, </a:t>
            </a:r>
            <a:r>
              <a:rPr lang="en-US" altLang="en-US" sz="2400" b="1" u="sng">
                <a:solidFill>
                  <a:srgbClr val="0070C0"/>
                </a:solidFill>
              </a:rPr>
              <a:t>BÁN KÍNH 2CM 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352801"/>
            <a:ext cx="16700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386139"/>
            <a:ext cx="1658938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3325814"/>
            <a:ext cx="1771650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3352800"/>
            <a:ext cx="1219200" cy="18621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500">
                <a:solidFill>
                  <a:srgbClr val="FF0000"/>
                </a:solidFill>
              </a:rPr>
              <a:t>.</a:t>
            </a:r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19550" y="1270001"/>
            <a:ext cx="1847850" cy="1939925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2:</a:t>
            </a:r>
            <a:r>
              <a:rPr lang="en-US" altLang="en-US" sz="2000"/>
              <a:t> Dùng thước kẻ đo khoảng cách từ chân trụ đến chân vẽ compa là 2cm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72200" y="1287464"/>
            <a:ext cx="1752600" cy="1323975"/>
          </a:xfrm>
          <a:prstGeom prst="rect">
            <a:avLst/>
          </a:prstGeom>
          <a:solidFill>
            <a:srgbClr val="FFCF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3:</a:t>
            </a:r>
            <a:r>
              <a:rPr lang="en-US" altLang="en-US" sz="2000"/>
              <a:t> Đặt chân trụ compa vào điểm O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38900" y="4937125"/>
            <a:ext cx="12192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500">
                <a:solidFill>
                  <a:srgbClr val="FF0000"/>
                </a:solidFill>
              </a:rPr>
              <a:t>.</a:t>
            </a: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382001" y="1295400"/>
            <a:ext cx="1952625" cy="193833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Bước 4</a:t>
            </a:r>
            <a:r>
              <a:rPr lang="en-US" altLang="en-US" sz="2000"/>
              <a:t>: Cầm đầu xoay xoay compa 1 vòng để chân vẽ tạo ra một đường tròn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15425" y="5003800"/>
            <a:ext cx="1219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rgbClr val="FF0000"/>
                </a:solidFill>
              </a:rPr>
              <a:t>.</a:t>
            </a:r>
            <a:r>
              <a:rPr lang="en-US" altLang="en-US" sz="2000">
                <a:solidFill>
                  <a:srgbClr val="FF0000"/>
                </a:solidFill>
              </a:rPr>
              <a:t>o</a:t>
            </a:r>
            <a:endParaRPr lang="en-US" altLang="en-US" sz="7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5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932</Words>
  <Application>Microsoft Office PowerPoint</Application>
  <PresentationFormat>Widescreen</PresentationFormat>
  <Paragraphs>181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VNI Times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2020-03-23T13:25:34Z</dcterms:created>
  <dcterms:modified xsi:type="dcterms:W3CDTF">2022-02-14T13:31:49Z</dcterms:modified>
</cp:coreProperties>
</file>