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85" r:id="rId2"/>
    <p:sldId id="288" r:id="rId3"/>
    <p:sldId id="286" r:id="rId4"/>
    <p:sldId id="287" r:id="rId5"/>
    <p:sldId id="256" r:id="rId6"/>
    <p:sldId id="258" r:id="rId7"/>
    <p:sldId id="276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3" r:id="rId22"/>
    <p:sldId id="304" r:id="rId23"/>
    <p:sldId id="30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9900"/>
    <a:srgbClr val="00CC00"/>
    <a:srgbClr val="66FF33"/>
    <a:srgbClr val="00FF00"/>
    <a:srgbClr val="FF6600"/>
    <a:srgbClr val="F846D6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65" d="100"/>
          <a:sy n="65" d="100"/>
        </p:scale>
        <p:origin x="132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D7FC83-50C6-47E7-BE45-C82EA6E6B6C7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746B0F-9CB2-411C-984A-28C96C79C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853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bật</a:t>
            </a:r>
            <a:r>
              <a:rPr lang="en-US" dirty="0"/>
              <a:t>/</a:t>
            </a:r>
            <a:r>
              <a:rPr lang="en-US" dirty="0" err="1"/>
              <a:t>tắt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 </a:t>
            </a:r>
            <a:r>
              <a:rPr lang="en-US" dirty="0" err="1"/>
              <a:t>nền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Nốt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.</a:t>
            </a:r>
          </a:p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BẮT ĐẦU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8202F42-8E37-417F-B7D4-5F68870918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0197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4316DE-A166-4AD5-A482-09996234CE9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385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4316DE-A166-4AD5-A482-09996234CE9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687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5734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734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3BCFB07-EE59-4911-BF84-3CEE2EC94E63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233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5BCE-A370-482D-A220-BC14788F37E7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3329-C09D-496E-B611-C011D2BAF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5BCE-A370-482D-A220-BC14788F37E7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3329-C09D-496E-B611-C011D2BAF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5BCE-A370-482D-A220-BC14788F37E7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3329-C09D-496E-B611-C011D2BAF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30E93D-8DB9-4A98-9871-C402246251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036555-FF12-40DB-AADA-FF2696558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87B205-F0A9-4BB5-B242-2BCD4D5D3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46A84F4-5F24-4FB3-A104-9C6502DE7DC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24396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5BCE-A370-482D-A220-BC14788F37E7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3329-C09D-496E-B611-C011D2BAF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5BCE-A370-482D-A220-BC14788F37E7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3329-C09D-496E-B611-C011D2BAF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5BCE-A370-482D-A220-BC14788F37E7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3329-C09D-496E-B611-C011D2BAF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5BCE-A370-482D-A220-BC14788F37E7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3329-C09D-496E-B611-C011D2BAF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5BCE-A370-482D-A220-BC14788F37E7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3329-C09D-496E-B611-C011D2BAF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5BCE-A370-482D-A220-BC14788F37E7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3329-C09D-496E-B611-C011D2BAF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5BCE-A370-482D-A220-BC14788F37E7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3329-C09D-496E-B611-C011D2BAF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5BCE-A370-482D-A220-BC14788F37E7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0723329-C09D-496E-B611-C011D2BAF8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D525BCE-A370-482D-A220-BC14788F37E7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0723329-C09D-496E-B611-C011D2BAF89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https://lh3.googleusercontent.com/proxy/r1gDXkYhFn3WxPsKHtWJDBRhDa_QqXP0ByovbxsmQG6IiPLhqfMi0QCJpGNRdSMiWifhQgfSOgIm3Oz7_A_zzzM5lfKKm6orlu0OC_FolGoYQhRG11SuQ3kvkxqkKt4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slide" Target="slide17.xml"/><Relationship Id="rId7" Type="http://schemas.openxmlformats.org/officeDocument/2006/relationships/slide" Target="slide19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slide" Target="slide18.xml"/><Relationship Id="rId10" Type="http://schemas.openxmlformats.org/officeDocument/2006/relationships/image" Target="../media/image25.jpeg"/><Relationship Id="rId4" Type="http://schemas.openxmlformats.org/officeDocument/2006/relationships/image" Target="../media/image22.jpeg"/><Relationship Id="rId9" Type="http://schemas.openxmlformats.org/officeDocument/2006/relationships/slide" Target="slide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8.jpeg"/><Relationship Id="rId5" Type="http://schemas.openxmlformats.org/officeDocument/2006/relationships/image" Target="../media/image26.png"/><Relationship Id="rId4" Type="http://schemas.openxmlformats.org/officeDocument/2006/relationships/slide" Target="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6.png"/><Relationship Id="rId4" Type="http://schemas.openxmlformats.org/officeDocument/2006/relationships/slide" Target="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6.png"/><Relationship Id="rId4" Type="http://schemas.openxmlformats.org/officeDocument/2006/relationships/slide" Target="slide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2092630"/>
            <a:ext cx="851626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ĐẾN VỚI </a:t>
            </a:r>
            <a:r>
              <a:rPr lang="en-US" sz="405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HÔM NAY!</a:t>
            </a:r>
            <a:endParaRPr lang="en-US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375881"/>
      </p:ext>
    </p:extLst>
  </p:cSld>
  <p:clrMapOvr>
    <a:masterClrMapping/>
  </p:clrMapOvr>
  <p:transition spd="slow" advTm="21186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929411"/>
          </a:xfrm>
        </p:spPr>
        <p:txBody>
          <a:bodyPr/>
          <a:lstStyle/>
          <a:p>
            <a:pPr marL="0" lvl="0" indent="0" eaLnBrk="0" fontAlgn="base" hangingPunct="0"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9940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9990.</a:t>
            </a:r>
          </a:p>
          <a:p>
            <a:pPr marL="0" indent="0"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dirty="0"/>
          </a:p>
        </p:txBody>
      </p:sp>
      <p:pic>
        <p:nvPicPr>
          <p:cNvPr id="5123" name="Picture 3" descr="Cong ty Cong Nghe Tin hoc Nha truong | School@net - Bài viết | BÉ HỌA SĨ –  Dạy vẽ đoàn tàu!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6" t="23544" r="3192" b="31844"/>
          <a:stretch>
            <a:fillRect/>
          </a:stretch>
        </p:blipFill>
        <p:spPr bwMode="auto">
          <a:xfrm>
            <a:off x="-36512" y="2636912"/>
            <a:ext cx="557155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Cong ty Cong Nghe Tin hoc Nha truong | School@net - Bài viết | BÉ HỌA SĨ –  Dạy vẽ đoàn tàu!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3" t="23544" r="3192" b="31844"/>
          <a:stretch>
            <a:fillRect/>
          </a:stretch>
        </p:blipFill>
        <p:spPr bwMode="auto">
          <a:xfrm>
            <a:off x="5436096" y="2564876"/>
            <a:ext cx="3707904" cy="2376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69143" y="3789040"/>
            <a:ext cx="108012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9940</a:t>
            </a:r>
          </a:p>
        </p:txBody>
      </p:sp>
      <p:sp>
        <p:nvSpPr>
          <p:cNvPr id="8" name="Rectangle 7"/>
          <p:cNvSpPr/>
          <p:nvPr/>
        </p:nvSpPr>
        <p:spPr>
          <a:xfrm>
            <a:off x="3059832" y="3789040"/>
            <a:ext cx="108012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9950</a:t>
            </a:r>
          </a:p>
        </p:txBody>
      </p:sp>
      <p:sp>
        <p:nvSpPr>
          <p:cNvPr id="9" name="Rectangle 8"/>
          <p:cNvSpPr/>
          <p:nvPr/>
        </p:nvSpPr>
        <p:spPr>
          <a:xfrm>
            <a:off x="4355976" y="3799925"/>
            <a:ext cx="108012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9960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98892" y="3783514"/>
            <a:ext cx="108012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9970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76256" y="3789040"/>
            <a:ext cx="108012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9980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054847" y="3799925"/>
            <a:ext cx="108012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9990</a:t>
            </a:r>
          </a:p>
        </p:txBody>
      </p:sp>
      <p:pic>
        <p:nvPicPr>
          <p:cNvPr id="5126" name="Picture 6" descr="Tổng hợp 5000 ảnh động tuyển chọn cực đẹp cho Powerpoint | CTU - Cộng đồng  Sinh viên Đại học Cần Thơ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562599"/>
            <a:ext cx="2238375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art to life: Ảnh Động Hoa Lá Rơi (Gif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229200"/>
            <a:ext cx="1224136" cy="159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642" y="764704"/>
            <a:ext cx="8570758" cy="5359745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9995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10 000.</a:t>
            </a:r>
          </a:p>
          <a:p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6982727" y="2297405"/>
            <a:ext cx="1864178" cy="147616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</a:t>
            </a:r>
          </a:p>
        </p:txBody>
      </p:sp>
      <p:sp>
        <p:nvSpPr>
          <p:cNvPr id="37" name="Oval 36"/>
          <p:cNvSpPr/>
          <p:nvPr/>
        </p:nvSpPr>
        <p:spPr>
          <a:xfrm>
            <a:off x="5784321" y="2741529"/>
            <a:ext cx="1512168" cy="1476164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9999</a:t>
            </a:r>
          </a:p>
        </p:txBody>
      </p:sp>
      <p:sp>
        <p:nvSpPr>
          <p:cNvPr id="38" name="Oval 37"/>
          <p:cNvSpPr/>
          <p:nvPr/>
        </p:nvSpPr>
        <p:spPr>
          <a:xfrm>
            <a:off x="4614170" y="2196832"/>
            <a:ext cx="1512168" cy="1476164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9998</a:t>
            </a:r>
          </a:p>
        </p:txBody>
      </p:sp>
      <p:sp>
        <p:nvSpPr>
          <p:cNvPr id="39" name="Oval 38"/>
          <p:cNvSpPr/>
          <p:nvPr/>
        </p:nvSpPr>
        <p:spPr>
          <a:xfrm>
            <a:off x="3404545" y="2699760"/>
            <a:ext cx="1512168" cy="1476164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9997</a:t>
            </a:r>
          </a:p>
        </p:txBody>
      </p:sp>
      <p:sp>
        <p:nvSpPr>
          <p:cNvPr id="40" name="Oval 39"/>
          <p:cNvSpPr/>
          <p:nvPr/>
        </p:nvSpPr>
        <p:spPr>
          <a:xfrm>
            <a:off x="2099818" y="2378127"/>
            <a:ext cx="1512168" cy="1476164"/>
          </a:xfrm>
          <a:prstGeom prst="ellipse">
            <a:avLst/>
          </a:prstGeom>
          <a:solidFill>
            <a:srgbClr val="F846D6"/>
          </a:solidFill>
          <a:ln>
            <a:solidFill>
              <a:srgbClr val="F846D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9996</a:t>
            </a:r>
          </a:p>
        </p:txBody>
      </p:sp>
      <p:sp>
        <p:nvSpPr>
          <p:cNvPr id="43" name="Oval 42"/>
          <p:cNvSpPr/>
          <p:nvPr/>
        </p:nvSpPr>
        <p:spPr>
          <a:xfrm>
            <a:off x="985527" y="3031122"/>
            <a:ext cx="1512168" cy="147616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9995</a:t>
            </a:r>
          </a:p>
        </p:txBody>
      </p:sp>
      <p:sp>
        <p:nvSpPr>
          <p:cNvPr id="44" name="Oval 43"/>
          <p:cNvSpPr/>
          <p:nvPr/>
        </p:nvSpPr>
        <p:spPr>
          <a:xfrm>
            <a:off x="147991" y="1925737"/>
            <a:ext cx="1656184" cy="1612809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8584905" y="3094062"/>
            <a:ext cx="756084" cy="7010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lowchart: Merge 19"/>
          <p:cNvSpPr/>
          <p:nvPr/>
        </p:nvSpPr>
        <p:spPr>
          <a:xfrm>
            <a:off x="1485541" y="4521936"/>
            <a:ext cx="180020" cy="378042"/>
          </a:xfrm>
          <a:prstGeom prst="flowChartMerg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lowchart: Merge 49"/>
          <p:cNvSpPr/>
          <p:nvPr/>
        </p:nvSpPr>
        <p:spPr>
          <a:xfrm>
            <a:off x="1948433" y="4521936"/>
            <a:ext cx="180020" cy="378042"/>
          </a:xfrm>
          <a:prstGeom prst="flowChartMerg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lowchart: Merge 50"/>
          <p:cNvSpPr/>
          <p:nvPr/>
        </p:nvSpPr>
        <p:spPr>
          <a:xfrm>
            <a:off x="2970038" y="3854291"/>
            <a:ext cx="180020" cy="37804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lowchart: Merge 51"/>
          <p:cNvSpPr/>
          <p:nvPr/>
        </p:nvSpPr>
        <p:spPr>
          <a:xfrm>
            <a:off x="2624004" y="3854291"/>
            <a:ext cx="180020" cy="37804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lowchart: Merge 52"/>
          <p:cNvSpPr/>
          <p:nvPr/>
        </p:nvSpPr>
        <p:spPr>
          <a:xfrm>
            <a:off x="4342157" y="4195761"/>
            <a:ext cx="180020" cy="37804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lowchart: Merge 53"/>
          <p:cNvSpPr/>
          <p:nvPr/>
        </p:nvSpPr>
        <p:spPr>
          <a:xfrm>
            <a:off x="8015934" y="3831404"/>
            <a:ext cx="180020" cy="37804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lowchart: Merge 54"/>
          <p:cNvSpPr/>
          <p:nvPr/>
        </p:nvSpPr>
        <p:spPr>
          <a:xfrm>
            <a:off x="8964544" y="3818223"/>
            <a:ext cx="180020" cy="37804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lowchart: Merge 55"/>
          <p:cNvSpPr/>
          <p:nvPr/>
        </p:nvSpPr>
        <p:spPr>
          <a:xfrm>
            <a:off x="8715384" y="3813537"/>
            <a:ext cx="209764" cy="37804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lowchart: Merge 56"/>
          <p:cNvSpPr/>
          <p:nvPr/>
        </p:nvSpPr>
        <p:spPr>
          <a:xfrm>
            <a:off x="6679245" y="4237588"/>
            <a:ext cx="180020" cy="37804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lowchart: Merge 57"/>
          <p:cNvSpPr/>
          <p:nvPr/>
        </p:nvSpPr>
        <p:spPr>
          <a:xfrm>
            <a:off x="6300192" y="4249755"/>
            <a:ext cx="180020" cy="37804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lowchart: Merge 58"/>
          <p:cNvSpPr/>
          <p:nvPr/>
        </p:nvSpPr>
        <p:spPr>
          <a:xfrm>
            <a:off x="7626150" y="3817719"/>
            <a:ext cx="180020" cy="37804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lowchart: Merge 59"/>
          <p:cNvSpPr/>
          <p:nvPr/>
        </p:nvSpPr>
        <p:spPr>
          <a:xfrm>
            <a:off x="5145973" y="3672996"/>
            <a:ext cx="180020" cy="37804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lowchart: Merge 60"/>
          <p:cNvSpPr/>
          <p:nvPr/>
        </p:nvSpPr>
        <p:spPr>
          <a:xfrm>
            <a:off x="5496211" y="3652089"/>
            <a:ext cx="180020" cy="37804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lowchart: Merge 61"/>
          <p:cNvSpPr/>
          <p:nvPr/>
        </p:nvSpPr>
        <p:spPr>
          <a:xfrm>
            <a:off x="3980304" y="4195761"/>
            <a:ext cx="180020" cy="37804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95536" y="2492896"/>
            <a:ext cx="144016" cy="29202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1115616" y="2492896"/>
            <a:ext cx="144016" cy="29202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Arc 62"/>
          <p:cNvSpPr/>
          <p:nvPr/>
        </p:nvSpPr>
        <p:spPr>
          <a:xfrm rot="8051871">
            <a:off x="464233" y="2245119"/>
            <a:ext cx="991023" cy="884900"/>
          </a:xfrm>
          <a:prstGeom prst="arc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304800" y="1676400"/>
            <a:ext cx="323397" cy="4998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1219200" y="1676400"/>
            <a:ext cx="323397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65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0" grpId="0" animBg="1"/>
      <p:bldP spid="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91" name="Group 23">
            <a:extLst>
              <a:ext uri="{FF2B5EF4-FFF2-40B4-BE49-F238E27FC236}">
                <a16:creationId xmlns:a16="http://schemas.microsoft.com/office/drawing/2014/main" id="{8EB7B90E-9FED-45E3-9DFF-B7FA74BBAF05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847725"/>
            <a:ext cx="8077200" cy="1236663"/>
            <a:chOff x="384" y="2304"/>
            <a:chExt cx="5088" cy="779"/>
          </a:xfrm>
        </p:grpSpPr>
        <p:sp>
          <p:nvSpPr>
            <p:cNvPr id="12335" name="Oval 24">
              <a:extLst>
                <a:ext uri="{FF2B5EF4-FFF2-40B4-BE49-F238E27FC236}">
                  <a16:creationId xmlns:a16="http://schemas.microsoft.com/office/drawing/2014/main" id="{B2F31F7A-9852-4095-BC18-5C226E57A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304"/>
              <a:ext cx="672" cy="432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vi-VN" sz="280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12336" name="Text Box 25">
              <a:extLst>
                <a:ext uri="{FF2B5EF4-FFF2-40B4-BE49-F238E27FC236}">
                  <a16:creationId xmlns:a16="http://schemas.microsoft.com/office/drawing/2014/main" id="{EB718ABC-FFC2-40F7-8598-E1D40B4436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2352"/>
              <a:ext cx="4368" cy="7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vi-VN" sz="2800" dirty="0" err="1">
                  <a:solidFill>
                    <a:srgbClr val="0066FF"/>
                  </a:solidFill>
                </a:rPr>
                <a:t>Viết</a:t>
              </a:r>
              <a:r>
                <a:rPr lang="en-US" altLang="vi-VN" sz="2800" dirty="0">
                  <a:solidFill>
                    <a:srgbClr val="0066FF"/>
                  </a:solidFill>
                </a:rPr>
                <a:t>  </a:t>
              </a:r>
              <a:r>
                <a:rPr lang="en-US" altLang="vi-VN" sz="2800" dirty="0" err="1">
                  <a:solidFill>
                    <a:srgbClr val="0066FF"/>
                  </a:solidFill>
                </a:rPr>
                <a:t>số</a:t>
              </a:r>
              <a:r>
                <a:rPr lang="en-US" altLang="vi-VN" sz="2800" dirty="0">
                  <a:solidFill>
                    <a:srgbClr val="0066FF"/>
                  </a:solidFill>
                </a:rPr>
                <a:t> </a:t>
              </a:r>
              <a:r>
                <a:rPr lang="en-US" altLang="vi-VN" sz="2800" dirty="0" err="1">
                  <a:solidFill>
                    <a:srgbClr val="0066FF"/>
                  </a:solidFill>
                </a:rPr>
                <a:t>liền</a:t>
              </a:r>
              <a:r>
                <a:rPr lang="en-US" altLang="vi-VN" sz="2800" dirty="0">
                  <a:solidFill>
                    <a:srgbClr val="0066FF"/>
                  </a:solidFill>
                </a:rPr>
                <a:t> </a:t>
              </a:r>
              <a:r>
                <a:rPr lang="en-US" altLang="vi-VN" sz="2800" dirty="0" err="1">
                  <a:solidFill>
                    <a:srgbClr val="0066FF"/>
                  </a:solidFill>
                </a:rPr>
                <a:t>trước</a:t>
              </a:r>
              <a:r>
                <a:rPr lang="en-US" altLang="vi-VN" sz="2800" dirty="0">
                  <a:solidFill>
                    <a:srgbClr val="0066FF"/>
                  </a:solidFill>
                </a:rPr>
                <a:t>, </a:t>
              </a:r>
              <a:r>
                <a:rPr lang="en-US" altLang="vi-VN" sz="2800" dirty="0" err="1">
                  <a:solidFill>
                    <a:srgbClr val="0066FF"/>
                  </a:solidFill>
                </a:rPr>
                <a:t>số</a:t>
              </a:r>
              <a:r>
                <a:rPr lang="en-US" altLang="vi-VN" sz="2800" dirty="0">
                  <a:solidFill>
                    <a:srgbClr val="0066FF"/>
                  </a:solidFill>
                </a:rPr>
                <a:t> </a:t>
              </a:r>
              <a:r>
                <a:rPr lang="en-US" altLang="vi-VN" sz="2800" dirty="0" err="1">
                  <a:solidFill>
                    <a:srgbClr val="0066FF"/>
                  </a:solidFill>
                </a:rPr>
                <a:t>liền</a:t>
              </a:r>
              <a:r>
                <a:rPr lang="en-US" altLang="vi-VN" sz="2800" dirty="0">
                  <a:solidFill>
                    <a:srgbClr val="0066FF"/>
                  </a:solidFill>
                </a:rPr>
                <a:t> </a:t>
              </a:r>
              <a:r>
                <a:rPr lang="en-US" altLang="vi-VN" sz="2800" dirty="0" err="1">
                  <a:solidFill>
                    <a:srgbClr val="0066FF"/>
                  </a:solidFill>
                </a:rPr>
                <a:t>sau</a:t>
              </a:r>
              <a:r>
                <a:rPr lang="en-US" altLang="vi-VN" sz="2800" dirty="0">
                  <a:solidFill>
                    <a:srgbClr val="0066FF"/>
                  </a:solidFill>
                </a:rPr>
                <a:t> </a:t>
              </a:r>
              <a:r>
                <a:rPr lang="en-US" altLang="vi-VN" sz="2800" dirty="0" err="1">
                  <a:solidFill>
                    <a:srgbClr val="0066FF"/>
                  </a:solidFill>
                </a:rPr>
                <a:t>của</a:t>
              </a:r>
              <a:r>
                <a:rPr lang="en-US" altLang="vi-VN" sz="2800" dirty="0">
                  <a:solidFill>
                    <a:srgbClr val="0066FF"/>
                  </a:solidFill>
                </a:rPr>
                <a:t> </a:t>
              </a:r>
              <a:r>
                <a:rPr lang="en-US" altLang="vi-VN" sz="2800" dirty="0" err="1">
                  <a:solidFill>
                    <a:srgbClr val="0066FF"/>
                  </a:solidFill>
                </a:rPr>
                <a:t>mỗi</a:t>
              </a:r>
              <a:r>
                <a:rPr lang="en-US" altLang="vi-VN" sz="2800" dirty="0">
                  <a:solidFill>
                    <a:srgbClr val="0066FF"/>
                  </a:solidFill>
                </a:rPr>
                <a:t> </a:t>
              </a:r>
              <a:r>
                <a:rPr lang="en-US" altLang="vi-VN" sz="2800" dirty="0" err="1">
                  <a:solidFill>
                    <a:srgbClr val="0066FF"/>
                  </a:solidFill>
                </a:rPr>
                <a:t>số</a:t>
              </a:r>
              <a:r>
                <a:rPr lang="en-US" altLang="vi-VN" sz="2800" dirty="0">
                  <a:solidFill>
                    <a:srgbClr val="0066FF"/>
                  </a:solidFill>
                </a:rPr>
                <a:t> :</a:t>
              </a:r>
            </a:p>
            <a:p>
              <a:pPr algn="l" eaLnBrk="1" hangingPunct="1">
                <a:spcBef>
                  <a:spcPct val="50000"/>
                </a:spcBef>
              </a:pPr>
              <a:r>
                <a:rPr lang="en-US" altLang="vi-VN" sz="2800" dirty="0">
                  <a:solidFill>
                    <a:srgbClr val="0066FF"/>
                  </a:solidFill>
                </a:rPr>
                <a:t> 2665 ; 2002 ; 1999 ; 9999 ; 6890.</a:t>
              </a:r>
            </a:p>
          </p:txBody>
        </p:sp>
      </p:grpSp>
      <p:graphicFrame>
        <p:nvGraphicFramePr>
          <p:cNvPr id="7395" name="Group 227">
            <a:extLst>
              <a:ext uri="{FF2B5EF4-FFF2-40B4-BE49-F238E27FC236}">
                <a16:creationId xmlns:a16="http://schemas.microsoft.com/office/drawing/2014/main" id="{FB93D92F-2A96-4F4F-9DEB-2CC121B9952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27075" y="2692399"/>
          <a:ext cx="7162800" cy="3206751"/>
        </p:xfrm>
        <a:graphic>
          <a:graphicData uri="http://schemas.openxmlformats.org/drawingml/2006/table">
            <a:tbl>
              <a:tblPr/>
              <a:tblGrid>
                <a:gridCol w="248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832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Số</a:t>
                      </a: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liền</a:t>
                      </a: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trước</a:t>
                      </a:r>
                      <a:endParaRPr kumimoji="0" lang="en-US" alt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Số đã cho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Số liền sau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73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2665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32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2002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32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1999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673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9999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31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6890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</a:t>
                      </a:r>
                      <a:endParaRPr kumimoji="0" lang="vi-VN" alt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396" name="Text Box 228">
            <a:extLst>
              <a:ext uri="{FF2B5EF4-FFF2-40B4-BE49-F238E27FC236}">
                <a16:creationId xmlns:a16="http://schemas.microsoft.com/office/drawing/2014/main" id="{89DB6934-5464-4384-9CA1-AE605C2FE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759" y="3243262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>
                <a:solidFill>
                  <a:srgbClr val="0066FF"/>
                </a:solidFill>
              </a:rPr>
              <a:t>2664</a:t>
            </a:r>
          </a:p>
        </p:txBody>
      </p:sp>
      <p:sp>
        <p:nvSpPr>
          <p:cNvPr id="12324" name="Text Box 229">
            <a:extLst>
              <a:ext uri="{FF2B5EF4-FFF2-40B4-BE49-F238E27FC236}">
                <a16:creationId xmlns:a16="http://schemas.microsoft.com/office/drawing/2014/main" id="{DFE9CA25-0BEA-4504-8DD8-DFAAC281C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4038600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 sz="2800">
              <a:solidFill>
                <a:srgbClr val="0066FF"/>
              </a:solidFill>
            </a:endParaRPr>
          </a:p>
        </p:txBody>
      </p:sp>
      <p:sp>
        <p:nvSpPr>
          <p:cNvPr id="7398" name="Text Box 230">
            <a:extLst>
              <a:ext uri="{FF2B5EF4-FFF2-40B4-BE49-F238E27FC236}">
                <a16:creationId xmlns:a16="http://schemas.microsoft.com/office/drawing/2014/main" id="{8611C8FF-233E-4255-888D-72F3908C5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5929" y="3749965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0066FF"/>
                </a:solidFill>
              </a:rPr>
              <a:t>2003</a:t>
            </a:r>
          </a:p>
        </p:txBody>
      </p:sp>
      <p:sp>
        <p:nvSpPr>
          <p:cNvPr id="7399" name="Text Box 231">
            <a:extLst>
              <a:ext uri="{FF2B5EF4-FFF2-40B4-BE49-F238E27FC236}">
                <a16:creationId xmlns:a16="http://schemas.microsoft.com/office/drawing/2014/main" id="{40ECC0E8-7AAF-4849-8032-E428D6DD0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5538" y="3234895"/>
            <a:ext cx="990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0066FF"/>
                </a:solidFill>
              </a:rPr>
              <a:t>2666</a:t>
            </a:r>
          </a:p>
        </p:txBody>
      </p:sp>
      <p:sp>
        <p:nvSpPr>
          <p:cNvPr id="7400" name="Text Box 232">
            <a:extLst>
              <a:ext uri="{FF2B5EF4-FFF2-40B4-BE49-F238E27FC236}">
                <a16:creationId xmlns:a16="http://schemas.microsoft.com/office/drawing/2014/main" id="{2DAB8A39-90E1-4CCB-A0B2-FE4AAF00C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6170" y="3782726"/>
            <a:ext cx="990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0066FF"/>
                </a:solidFill>
              </a:rPr>
              <a:t>2001</a:t>
            </a:r>
          </a:p>
        </p:txBody>
      </p:sp>
      <p:sp>
        <p:nvSpPr>
          <p:cNvPr id="7401" name="Text Box 233">
            <a:extLst>
              <a:ext uri="{FF2B5EF4-FFF2-40B4-BE49-F238E27FC236}">
                <a16:creationId xmlns:a16="http://schemas.microsoft.com/office/drawing/2014/main" id="{1E825BFA-6B28-41AE-B40D-632130228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4270" y="4299243"/>
            <a:ext cx="914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>
                <a:solidFill>
                  <a:srgbClr val="0066FF"/>
                </a:solidFill>
              </a:rPr>
              <a:t>1998</a:t>
            </a:r>
          </a:p>
        </p:txBody>
      </p:sp>
      <p:sp>
        <p:nvSpPr>
          <p:cNvPr id="7402" name="Text Box 234">
            <a:extLst>
              <a:ext uri="{FF2B5EF4-FFF2-40B4-BE49-F238E27FC236}">
                <a16:creationId xmlns:a16="http://schemas.microsoft.com/office/drawing/2014/main" id="{7C0F4A46-AA34-4A6B-A4FE-67F8461DE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1738" y="5918200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>
                <a:solidFill>
                  <a:schemeClr val="bg1"/>
                </a:solidFill>
              </a:rPr>
              <a:t>6891</a:t>
            </a:r>
          </a:p>
        </p:txBody>
      </p:sp>
      <p:sp>
        <p:nvSpPr>
          <p:cNvPr id="7403" name="Text Box 235">
            <a:extLst>
              <a:ext uri="{FF2B5EF4-FFF2-40B4-BE49-F238E27FC236}">
                <a16:creationId xmlns:a16="http://schemas.microsoft.com/office/drawing/2014/main" id="{875112CE-91B9-4012-A512-E1579134D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7883" y="4323194"/>
            <a:ext cx="914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0066FF"/>
                </a:solidFill>
              </a:rPr>
              <a:t>2000</a:t>
            </a:r>
          </a:p>
        </p:txBody>
      </p:sp>
      <p:sp>
        <p:nvSpPr>
          <p:cNvPr id="7404" name="Text Box 236">
            <a:extLst>
              <a:ext uri="{FF2B5EF4-FFF2-40B4-BE49-F238E27FC236}">
                <a16:creationId xmlns:a16="http://schemas.microsoft.com/office/drawing/2014/main" id="{6D7349B6-03D0-4126-B15B-D994D251E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4270" y="4899607"/>
            <a:ext cx="914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0066FF"/>
                </a:solidFill>
              </a:rPr>
              <a:t>9998</a:t>
            </a:r>
          </a:p>
        </p:txBody>
      </p:sp>
      <p:sp>
        <p:nvSpPr>
          <p:cNvPr id="7405" name="Text Box 237">
            <a:extLst>
              <a:ext uri="{FF2B5EF4-FFF2-40B4-BE49-F238E27FC236}">
                <a16:creationId xmlns:a16="http://schemas.microsoft.com/office/drawing/2014/main" id="{9453B152-5A97-4F27-9F98-12D1CB636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483" y="4851616"/>
            <a:ext cx="1219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0066FF"/>
                </a:solidFill>
              </a:rPr>
              <a:t>10 000</a:t>
            </a:r>
          </a:p>
        </p:txBody>
      </p:sp>
      <p:sp>
        <p:nvSpPr>
          <p:cNvPr id="7406" name="Text Box 238">
            <a:extLst>
              <a:ext uri="{FF2B5EF4-FFF2-40B4-BE49-F238E27FC236}">
                <a16:creationId xmlns:a16="http://schemas.microsoft.com/office/drawing/2014/main" id="{869E72F9-ACE4-4393-9B34-59555121C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6170" y="5427806"/>
            <a:ext cx="914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>
                <a:solidFill>
                  <a:srgbClr val="0066FF"/>
                </a:solidFill>
              </a:rPr>
              <a:t>6889</a:t>
            </a:r>
          </a:p>
        </p:txBody>
      </p:sp>
      <p:sp>
        <p:nvSpPr>
          <p:cNvPr id="20" name="Text Box 237">
            <a:extLst>
              <a:ext uri="{FF2B5EF4-FFF2-40B4-BE49-F238E27FC236}">
                <a16:creationId xmlns:a16="http://schemas.microsoft.com/office/drawing/2014/main" id="{6164E3E6-2B91-457E-89C2-ABA4641FF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483" y="5375383"/>
            <a:ext cx="1219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0066FF"/>
                </a:solidFill>
              </a:rPr>
              <a:t>6891</a:t>
            </a:r>
          </a:p>
        </p:txBody>
      </p:sp>
    </p:spTree>
    <p:extLst>
      <p:ext uri="{BB962C8B-B14F-4D97-AF65-F5344CB8AC3E}">
        <p14:creationId xmlns:p14="http://schemas.microsoft.com/office/powerpoint/2010/main" val="157179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7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7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7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7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7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7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7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7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7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7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96" grpId="0"/>
      <p:bldP spid="7398" grpId="0"/>
      <p:bldP spid="7399" grpId="0"/>
      <p:bldP spid="7400" grpId="0"/>
      <p:bldP spid="7401" grpId="0"/>
      <p:bldP spid="7402" grpId="0"/>
      <p:bldP spid="7403" grpId="0"/>
      <p:bldP spid="7404" grpId="0"/>
      <p:bldP spid="7405" grpId="0"/>
      <p:bldP spid="7406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2">
            <a:extLst>
              <a:ext uri="{FF2B5EF4-FFF2-40B4-BE49-F238E27FC236}">
                <a16:creationId xmlns:a16="http://schemas.microsoft.com/office/drawing/2014/main" id="{276C09DE-CD24-428C-9696-8BC9BCA39796}"/>
              </a:ext>
            </a:extLst>
          </p:cNvPr>
          <p:cNvSpPr/>
          <p:nvPr/>
        </p:nvSpPr>
        <p:spPr>
          <a:xfrm>
            <a:off x="228600" y="2057400"/>
            <a:ext cx="8686800" cy="2057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2299A1-373E-4FEA-BA31-758CFB1C99AE}"/>
              </a:ext>
            </a:extLst>
          </p:cNvPr>
          <p:cNvSpPr txBox="1"/>
          <p:nvPr/>
        </p:nvSpPr>
        <p:spPr>
          <a:xfrm>
            <a:off x="125361" y="2452807"/>
            <a:ext cx="894243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Muốn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liền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trước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ta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lấy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trừ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đơn</a:t>
            </a:r>
            <a:r>
              <a:rPr lang="en-US" alt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vị</a:t>
            </a:r>
            <a:r>
              <a:rPr lang="en-US" alt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Muốn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liền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ta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lấy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cộng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đơn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vị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37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3" name="Group 1"/>
          <p:cNvGrpSpPr>
            <a:grpSpLocks/>
          </p:cNvGrpSpPr>
          <p:nvPr/>
        </p:nvGrpSpPr>
        <p:grpSpPr bwMode="auto">
          <a:xfrm>
            <a:off x="16473" y="3080721"/>
            <a:ext cx="9144000" cy="313268"/>
            <a:chOff x="2160" y="12317"/>
            <a:chExt cx="9163" cy="259"/>
          </a:xfrm>
        </p:grpSpPr>
        <p:sp>
          <p:nvSpPr>
            <p:cNvPr id="33805" name="AutoShape 13"/>
            <p:cNvSpPr>
              <a:spLocks noChangeShapeType="1"/>
            </p:cNvSpPr>
            <p:nvPr/>
          </p:nvSpPr>
          <p:spPr bwMode="auto">
            <a:xfrm>
              <a:off x="2160" y="12448"/>
              <a:ext cx="9163" cy="1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4" name="AutoShape 12"/>
            <p:cNvSpPr>
              <a:spLocks noChangeShapeType="1"/>
            </p:cNvSpPr>
            <p:nvPr/>
          </p:nvSpPr>
          <p:spPr bwMode="auto">
            <a:xfrm>
              <a:off x="2293" y="12338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3" name="AutoShape 11"/>
            <p:cNvSpPr>
              <a:spLocks noChangeShapeType="1"/>
            </p:cNvSpPr>
            <p:nvPr/>
          </p:nvSpPr>
          <p:spPr bwMode="auto">
            <a:xfrm>
              <a:off x="3154" y="12327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2" name="AutoShape 10"/>
            <p:cNvSpPr>
              <a:spLocks noChangeShapeType="1"/>
            </p:cNvSpPr>
            <p:nvPr/>
          </p:nvSpPr>
          <p:spPr bwMode="auto">
            <a:xfrm>
              <a:off x="4052" y="12331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1" name="AutoShape 9"/>
            <p:cNvSpPr>
              <a:spLocks noChangeShapeType="1"/>
            </p:cNvSpPr>
            <p:nvPr/>
          </p:nvSpPr>
          <p:spPr bwMode="auto">
            <a:xfrm>
              <a:off x="4940" y="12327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0" name="AutoShape 8"/>
            <p:cNvSpPr>
              <a:spLocks noChangeShapeType="1"/>
            </p:cNvSpPr>
            <p:nvPr/>
          </p:nvSpPr>
          <p:spPr bwMode="auto">
            <a:xfrm>
              <a:off x="5860" y="12317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99" name="AutoShape 7"/>
            <p:cNvSpPr>
              <a:spLocks noChangeShapeType="1"/>
            </p:cNvSpPr>
            <p:nvPr/>
          </p:nvSpPr>
          <p:spPr bwMode="auto">
            <a:xfrm>
              <a:off x="6731" y="12327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98" name="AutoShape 6"/>
            <p:cNvSpPr>
              <a:spLocks noChangeShapeType="1"/>
            </p:cNvSpPr>
            <p:nvPr/>
          </p:nvSpPr>
          <p:spPr bwMode="auto">
            <a:xfrm>
              <a:off x="7551" y="12327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97" name="AutoShape 5"/>
            <p:cNvSpPr>
              <a:spLocks noChangeShapeType="1"/>
            </p:cNvSpPr>
            <p:nvPr/>
          </p:nvSpPr>
          <p:spPr bwMode="auto">
            <a:xfrm>
              <a:off x="8355" y="12336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96" name="AutoShape 4"/>
            <p:cNvSpPr>
              <a:spLocks noChangeShapeType="1"/>
            </p:cNvSpPr>
            <p:nvPr/>
          </p:nvSpPr>
          <p:spPr bwMode="auto">
            <a:xfrm>
              <a:off x="9176" y="12341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95" name="AutoShape 3"/>
            <p:cNvSpPr>
              <a:spLocks noChangeShapeType="1"/>
            </p:cNvSpPr>
            <p:nvPr/>
          </p:nvSpPr>
          <p:spPr bwMode="auto">
            <a:xfrm>
              <a:off x="9996" y="12341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94" name="AutoShape 2"/>
            <p:cNvSpPr>
              <a:spLocks noChangeShapeType="1"/>
            </p:cNvSpPr>
            <p:nvPr/>
          </p:nvSpPr>
          <p:spPr bwMode="auto">
            <a:xfrm>
              <a:off x="10783" y="12327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4116" y="3251886"/>
            <a:ext cx="914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8175" algn="l"/>
              </a:tabLst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8175" algn="l"/>
              </a:tabLst>
            </a:pPr>
            <a:r>
              <a:rPr kumimoji="0" lang="vi-VN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9990 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vi-VN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9991    </a:t>
            </a:r>
            <a:r>
              <a:rPr lang="en-US" sz="2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.....</a:t>
            </a:r>
            <a:r>
              <a:rPr kumimoji="0" lang="vi-VN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….        ….      9995      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….</a:t>
            </a:r>
            <a:r>
              <a:rPr kumimoji="0" lang="vi-VN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vi-VN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….</a:t>
            </a:r>
            <a:r>
              <a:rPr kumimoji="0" lang="vi-VN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….     …..    </a:t>
            </a:r>
            <a:r>
              <a:rPr kumimoji="0" lang="vi-VN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10 000</a:t>
            </a:r>
            <a:endParaRPr kumimoji="0" lang="en-US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8175" algn="l"/>
              </a:tabLst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Group 40"/>
          <p:cNvGrpSpPr>
            <a:grpSpLocks/>
          </p:cNvGrpSpPr>
          <p:nvPr/>
        </p:nvGrpSpPr>
        <p:grpSpPr bwMode="auto">
          <a:xfrm>
            <a:off x="149197" y="1219200"/>
            <a:ext cx="9067800" cy="508423"/>
            <a:chOff x="336" y="1392"/>
            <a:chExt cx="4944" cy="401"/>
          </a:xfrm>
        </p:grpSpPr>
        <p:sp>
          <p:nvSpPr>
            <p:cNvPr id="21" name="Oval 11"/>
            <p:cNvSpPr>
              <a:spLocks noChangeArrowheads="1"/>
            </p:cNvSpPr>
            <p:nvPr/>
          </p:nvSpPr>
          <p:spPr bwMode="auto">
            <a:xfrm>
              <a:off x="336" y="1392"/>
              <a:ext cx="291" cy="36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  <p:sp>
          <p:nvSpPr>
            <p:cNvPr id="22" name="Text Box 12"/>
            <p:cNvSpPr txBox="1">
              <a:spLocks noChangeArrowheads="1"/>
            </p:cNvSpPr>
            <p:nvPr/>
          </p:nvSpPr>
          <p:spPr bwMode="auto">
            <a:xfrm>
              <a:off x="710" y="1392"/>
              <a:ext cx="4570" cy="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tiếp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thích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dưới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vạch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255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6473" y="3309318"/>
            <a:ext cx="9144000" cy="313268"/>
            <a:chOff x="2160" y="12317"/>
            <a:chExt cx="9163" cy="259"/>
          </a:xfrm>
        </p:grpSpPr>
        <p:sp>
          <p:nvSpPr>
            <p:cNvPr id="33805" name="AutoShape 13"/>
            <p:cNvSpPr>
              <a:spLocks noChangeShapeType="1"/>
            </p:cNvSpPr>
            <p:nvPr/>
          </p:nvSpPr>
          <p:spPr bwMode="auto">
            <a:xfrm>
              <a:off x="2160" y="12448"/>
              <a:ext cx="9163" cy="1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4" name="AutoShape 12"/>
            <p:cNvSpPr>
              <a:spLocks noChangeShapeType="1"/>
            </p:cNvSpPr>
            <p:nvPr/>
          </p:nvSpPr>
          <p:spPr bwMode="auto">
            <a:xfrm>
              <a:off x="2293" y="12338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3" name="AutoShape 11"/>
            <p:cNvSpPr>
              <a:spLocks noChangeShapeType="1"/>
            </p:cNvSpPr>
            <p:nvPr/>
          </p:nvSpPr>
          <p:spPr bwMode="auto">
            <a:xfrm>
              <a:off x="3154" y="12327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2" name="AutoShape 10"/>
            <p:cNvSpPr>
              <a:spLocks noChangeShapeType="1"/>
            </p:cNvSpPr>
            <p:nvPr/>
          </p:nvSpPr>
          <p:spPr bwMode="auto">
            <a:xfrm>
              <a:off x="4052" y="12331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1" name="AutoShape 9"/>
            <p:cNvSpPr>
              <a:spLocks noChangeShapeType="1"/>
            </p:cNvSpPr>
            <p:nvPr/>
          </p:nvSpPr>
          <p:spPr bwMode="auto">
            <a:xfrm>
              <a:off x="4940" y="12327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0" name="AutoShape 8"/>
            <p:cNvSpPr>
              <a:spLocks noChangeShapeType="1"/>
            </p:cNvSpPr>
            <p:nvPr/>
          </p:nvSpPr>
          <p:spPr bwMode="auto">
            <a:xfrm>
              <a:off x="5860" y="12317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99" name="AutoShape 7"/>
            <p:cNvSpPr>
              <a:spLocks noChangeShapeType="1"/>
            </p:cNvSpPr>
            <p:nvPr/>
          </p:nvSpPr>
          <p:spPr bwMode="auto">
            <a:xfrm>
              <a:off x="6731" y="12327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98" name="AutoShape 6"/>
            <p:cNvSpPr>
              <a:spLocks noChangeShapeType="1"/>
            </p:cNvSpPr>
            <p:nvPr/>
          </p:nvSpPr>
          <p:spPr bwMode="auto">
            <a:xfrm>
              <a:off x="7551" y="12327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97" name="AutoShape 5"/>
            <p:cNvSpPr>
              <a:spLocks noChangeShapeType="1"/>
            </p:cNvSpPr>
            <p:nvPr/>
          </p:nvSpPr>
          <p:spPr bwMode="auto">
            <a:xfrm>
              <a:off x="8355" y="12336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96" name="AutoShape 4"/>
            <p:cNvSpPr>
              <a:spLocks noChangeShapeType="1"/>
            </p:cNvSpPr>
            <p:nvPr/>
          </p:nvSpPr>
          <p:spPr bwMode="auto">
            <a:xfrm>
              <a:off x="9176" y="12341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95" name="AutoShape 3"/>
            <p:cNvSpPr>
              <a:spLocks noChangeShapeType="1"/>
            </p:cNvSpPr>
            <p:nvPr/>
          </p:nvSpPr>
          <p:spPr bwMode="auto">
            <a:xfrm>
              <a:off x="9996" y="12341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94" name="AutoShape 2"/>
            <p:cNvSpPr>
              <a:spLocks noChangeShapeType="1"/>
            </p:cNvSpPr>
            <p:nvPr/>
          </p:nvSpPr>
          <p:spPr bwMode="auto">
            <a:xfrm>
              <a:off x="10783" y="12327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-36974" y="3309318"/>
            <a:ext cx="914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8175" algn="l"/>
              </a:tabLst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8175" algn="l"/>
              </a:tabLst>
            </a:pPr>
            <a:r>
              <a:rPr kumimoji="0" lang="vi-VN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9990 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vi-VN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9991    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</a:t>
            </a:r>
            <a:r>
              <a:rPr kumimoji="0" lang="en-US" sz="2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</a:t>
            </a:r>
            <a:r>
              <a:rPr kumimoji="0" lang="vi-VN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999</a:t>
            </a:r>
            <a:r>
              <a:rPr lang="en-US" sz="2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</a:t>
            </a:r>
            <a:r>
              <a:rPr kumimoji="0" lang="vi-VN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vi-VN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</a:t>
            </a:r>
            <a:r>
              <a:rPr kumimoji="0" lang="vi-VN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10 000</a:t>
            </a:r>
            <a:endParaRPr kumimoji="0" lang="en-US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8175" algn="l"/>
              </a:tabLst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76200" y="1524000"/>
            <a:ext cx="9067800" cy="508423"/>
            <a:chOff x="336" y="1392"/>
            <a:chExt cx="4944" cy="401"/>
          </a:xfrm>
        </p:grpSpPr>
        <p:sp>
          <p:nvSpPr>
            <p:cNvPr id="21" name="Oval 11"/>
            <p:cNvSpPr>
              <a:spLocks noChangeArrowheads="1"/>
            </p:cNvSpPr>
            <p:nvPr/>
          </p:nvSpPr>
          <p:spPr bwMode="auto">
            <a:xfrm>
              <a:off x="336" y="1392"/>
              <a:ext cx="291" cy="36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  <p:sp>
          <p:nvSpPr>
            <p:cNvPr id="22" name="Text Box 12"/>
            <p:cNvSpPr txBox="1">
              <a:spLocks noChangeArrowheads="1"/>
            </p:cNvSpPr>
            <p:nvPr/>
          </p:nvSpPr>
          <p:spPr bwMode="auto">
            <a:xfrm>
              <a:off x="710" y="1392"/>
              <a:ext cx="4570" cy="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tiếp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thích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dưới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vạch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: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560368" y="3815601"/>
            <a:ext cx="76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9992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426043" y="3833655"/>
            <a:ext cx="76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9993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327801" y="3815600"/>
            <a:ext cx="76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9994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90334" y="3832107"/>
            <a:ext cx="76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9996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636925" y="3815600"/>
            <a:ext cx="76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9998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836413" y="3804645"/>
            <a:ext cx="76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9997</a:t>
            </a:r>
          </a:p>
        </p:txBody>
      </p:sp>
      <p:sp>
        <p:nvSpPr>
          <p:cNvPr id="28" name="Text Box 237">
            <a:extLst>
              <a:ext uri="{FF2B5EF4-FFF2-40B4-BE49-F238E27FC236}">
                <a16:creationId xmlns:a16="http://schemas.microsoft.com/office/drawing/2014/main" id="{3246E231-4C57-42FE-9D0D-38DC62326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6625" y="3808180"/>
            <a:ext cx="1219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solidFill>
                  <a:srgbClr val="0000CC"/>
                </a:solidFill>
              </a:rPr>
              <a:t>9999  </a:t>
            </a:r>
          </a:p>
        </p:txBody>
      </p:sp>
    </p:spTree>
    <p:extLst>
      <p:ext uri="{BB962C8B-B14F-4D97-AF65-F5344CB8AC3E}">
        <p14:creationId xmlns:p14="http://schemas.microsoft.com/office/powerpoint/2010/main" val="222739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Ghim của 🌈Quynh Quinn💋🍑 trên ppt | Hình nền, Hình ảnh, H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463654" y="174527"/>
            <a:ext cx="636584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err="1" smtClean="0">
                <a:ln w="900" cmpd="sng">
                  <a:noFill/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7200" b="1" dirty="0" smtClean="0">
                <a:ln w="900" cmpd="sng">
                  <a:noFill/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n w="900" cmpd="sng">
                  <a:noFill/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7200" b="1" dirty="0" smtClean="0">
                <a:ln w="900" cmpd="sng">
                  <a:noFill/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n w="900" cmpd="sng">
                  <a:noFill/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7200" b="1" dirty="0" smtClean="0">
                <a:ln w="900" cmpd="sng">
                  <a:noFill/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>
                <a:ln w="900" cmpd="sng">
                  <a:noFill/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endParaRPr lang="en-US" sz="7200" b="1" cap="none" spc="0" dirty="0">
              <a:ln w="900" cmpd="sng">
                <a:noFill/>
                <a:prstDash val="solid"/>
              </a:ln>
              <a:solidFill>
                <a:srgbClr val="C0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AutoShape 2" descr="Hình ảnh Màu đỏ Hộp Quà Tặng Ruy Băng Vàng Nơ, Màu đỏ, Hộp Quà, Ruy Băng  Vàng. miễn phí tải tập tin PNG PSDComment và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ình ảnh Màu đỏ Hộp Quà Tặng Ruy Băng Vàng Nơ, Màu đỏ, Hộp Quà, Ruy Băng  Vàng. miễn phí tải tập tin PNG PSDComment và Vector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00200" y="2094305"/>
            <a:ext cx="1714600" cy="17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ình ảnh hộp quà Đẹp dành tặng bạn bè, người yêu, người thân - Chỉnh nha  thẩm mỹ - Phương pháp để có hàm răng đều và đẹp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816" y="2123820"/>
            <a:ext cx="1732294" cy="144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Đăng tin miễn phí | Đăng tin rao vặt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498433"/>
            <a:ext cx="1647774" cy="164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hế gới bàn phím máy tính laptop nhiều vô đối - Máy tính và Laptop tại Hà  Nội - 27207711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473" y="4632632"/>
            <a:ext cx="1577981" cy="130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98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608" y="936521"/>
            <a:ext cx="8367192" cy="4389120"/>
          </a:xfr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đọc số </a:t>
            </a:r>
          </a:p>
          <a:p>
            <a:pPr marL="0" indent="0" algn="ctr">
              <a:buNone/>
            </a:pPr>
            <a:r>
              <a:rPr lang="en-US" sz="5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8934</a:t>
            </a:r>
          </a:p>
          <a:p>
            <a:pPr marL="0" indent="0" algn="ctr">
              <a:buNone/>
            </a:pPr>
            <a:r>
              <a:rPr lang="en-US" sz="5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Tám nghìn chín trăm ba mươi tư</a:t>
            </a:r>
            <a:endParaRPr lang="en-US" sz="54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m-thanh-dung-sai-chen-vao-Powerpoint-Tra-loi-dung-www_thuthuat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244408" y="6248400"/>
            <a:ext cx="609600" cy="609600"/>
          </a:xfrm>
          <a:prstGeom prst="rect">
            <a:avLst/>
          </a:prstGeom>
        </p:spPr>
      </p:pic>
      <p:pic>
        <p:nvPicPr>
          <p:cNvPr id="6" name="Picture 6" descr="Cách tạo hiệu ứng tiếng vỗ tay trong PowerPoint | Hình ảnh">
            <a:hlinkClick r:id="rId4" action="ppaction://hlinksldjump"/>
            <a:extLst>
              <a:ext uri="{FF2B5EF4-FFF2-40B4-BE49-F238E27FC236}">
                <a16:creationId xmlns:a16="http://schemas.microsoft.com/office/drawing/2014/main" id="{2ADE4392-D394-43A2-B4AE-48B28B842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443627"/>
            <a:ext cx="1771685" cy="1414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20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143568" cy="438912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cho biết số gồm 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3000 + 400 + 20 </a:t>
            </a:r>
          </a:p>
          <a:p>
            <a:pPr marL="0" indent="0" algn="ctr">
              <a:buNone/>
            </a:pP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3420</a:t>
            </a:r>
            <a:endParaRPr lang="en-US" sz="1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m-thanh-dung-sai-chen-vao-Powerpoint-Tra-loi-dung-www_thuthuat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956376" y="6093296"/>
            <a:ext cx="609600" cy="609600"/>
          </a:xfrm>
          <a:prstGeom prst="rect">
            <a:avLst/>
          </a:prstGeom>
        </p:spPr>
      </p:pic>
      <p:pic>
        <p:nvPicPr>
          <p:cNvPr id="5" name="Picture 2" descr="Ngón Tay Cái Lên Ngôi Sao-vector Misc-miễn Phí Vector Miễn Phí Tải Về">
            <a:hlinkClick r:id="rId4" action="ppaction://hlinksldjump"/>
            <a:extLst>
              <a:ext uri="{FF2B5EF4-FFF2-40B4-BE49-F238E27FC236}">
                <a16:creationId xmlns:a16="http://schemas.microsoft.com/office/drawing/2014/main" id="{13E14C2A-DCAA-413D-A1A2-A6A3813BF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455920"/>
            <a:ext cx="2273077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92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cho biết số 4 trong số 7741 thuộc hàng nào?</a:t>
            </a:r>
          </a:p>
          <a:p>
            <a:pPr marL="0" indent="0">
              <a:buNone/>
            </a:pP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Hàng chục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m-thanh-dung-sai-chen-vao-Powerpoint-Tra-loi-dung-www_thuthuat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172400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83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68580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9050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10 000 (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200400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tram,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94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846D6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liền sau của số 6532 là số nào?</a:t>
            </a:r>
          </a:p>
          <a:p>
            <a:pPr marL="0" indent="0">
              <a:buNone/>
            </a:pP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6533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m-thanh-dung-sai-chen-vao-Powerpoint-Tra-loi-dung-www_thuthuat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100392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09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68580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9050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10 000 (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200400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tram,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41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914400"/>
            <a:ext cx="655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 HƯỚNG HỌC TẬP TIẾP THEO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29718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10 000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3967371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8096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9" t="20026" r="2299" b="24802"/>
          <a:stretch>
            <a:fillRect/>
          </a:stretch>
        </p:blipFill>
        <p:spPr bwMode="auto">
          <a:xfrm rot="-1079125">
            <a:off x="977901" y="1362075"/>
            <a:ext cx="1830388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5" t="10831" r="28047" b="42989"/>
          <a:stretch>
            <a:fillRect/>
          </a:stretch>
        </p:blipFill>
        <p:spPr bwMode="auto">
          <a:xfrm rot="-204901">
            <a:off x="1593852" y="2301479"/>
            <a:ext cx="4897439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00" b="32443"/>
          <a:stretch>
            <a:fillRect/>
          </a:stretch>
        </p:blipFill>
        <p:spPr bwMode="auto">
          <a:xfrm rot="-520188">
            <a:off x="393701" y="3040868"/>
            <a:ext cx="8551863" cy="437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55"/>
          <a:stretch>
            <a:fillRect/>
          </a:stretch>
        </p:blipFill>
        <p:spPr bwMode="auto">
          <a:xfrm>
            <a:off x="0" y="3213509"/>
            <a:ext cx="9144000" cy="2831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4" t="6947" r="17586" b="9271"/>
          <a:stretch>
            <a:fillRect/>
          </a:stretch>
        </p:blipFill>
        <p:spPr bwMode="auto">
          <a:xfrm>
            <a:off x="721534" y="1223538"/>
            <a:ext cx="8229600" cy="430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WordArt 11"/>
          <p:cNvSpPr>
            <a:spLocks noChangeArrowheads="1" noChangeShapeType="1" noTextEdit="1"/>
          </p:cNvSpPr>
          <p:nvPr/>
        </p:nvSpPr>
        <p:spPr bwMode="auto">
          <a:xfrm>
            <a:off x="2566159" y="3439468"/>
            <a:ext cx="4009863" cy="802481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4500" b="1" i="1" kern="10" dirty="0">
                <a:ln w="9525">
                  <a:round/>
                </a:ln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Chào </a:t>
            </a:r>
            <a:r>
              <a:rPr lang="en-US" sz="4500" b="1" i="1" kern="10" dirty="0" err="1">
                <a:ln w="9525">
                  <a:round/>
                </a:ln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tạm</a:t>
            </a:r>
            <a:r>
              <a:rPr lang="en-US" sz="4500" b="1" i="1" kern="10" dirty="0">
                <a:ln w="9525">
                  <a:round/>
                </a:ln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4500" b="1" i="1" kern="10" dirty="0" err="1">
                <a:ln w="9525">
                  <a:round/>
                </a:ln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biệt</a:t>
            </a:r>
            <a:r>
              <a:rPr lang="en-US" sz="4500" b="1" i="1" kern="10" dirty="0">
                <a:ln w="9525">
                  <a:round/>
                </a:ln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4500" b="1" i="1" kern="10" dirty="0" err="1">
                <a:ln w="9525">
                  <a:round/>
                </a:ln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4500" b="1" i="1" kern="10" dirty="0">
                <a:ln w="9525">
                  <a:round/>
                </a:ln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4500" b="1" i="1" kern="10" dirty="0" err="1">
                <a:ln w="9525">
                  <a:round/>
                </a:ln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em</a:t>
            </a:r>
            <a:r>
              <a:rPr lang="vi-VN" sz="4500" b="1" i="1" kern="10" dirty="0">
                <a:ln w="9525">
                  <a:round/>
                </a:ln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!</a:t>
            </a:r>
            <a:endParaRPr lang="en-US" sz="4500" b="1" i="1" kern="10" dirty="0">
              <a:ln w="9525">
                <a:round/>
              </a:ln>
              <a:solidFill>
                <a:srgbClr val="FFFF00"/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149892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19"/>
    </mc:Choice>
    <mc:Fallback xmlns="">
      <p:transition spd="slow" advTm="123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7039" y="0"/>
            <a:ext cx="9144000" cy="71810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23" y="1522708"/>
            <a:ext cx="2890299" cy="3976568"/>
          </a:xfrm>
          <a:prstGeom prst="rect">
            <a:avLst/>
          </a:prstGeom>
        </p:spPr>
      </p:pic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744" y="3232297"/>
            <a:ext cx="1470605" cy="5573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218" y="3927829"/>
            <a:ext cx="1046315" cy="7171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019" y="4479263"/>
            <a:ext cx="1470605" cy="44054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434" y="3927829"/>
            <a:ext cx="1046315" cy="71715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236" y="4479263"/>
            <a:ext cx="1470605" cy="44054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779" y="4652987"/>
            <a:ext cx="1046315" cy="71715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581" y="5204422"/>
            <a:ext cx="1470605" cy="44054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362" y="5294005"/>
            <a:ext cx="571962" cy="57475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792" y="4633882"/>
            <a:ext cx="1046315" cy="71715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594" y="5185316"/>
            <a:ext cx="1470605" cy="4405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5996181"/>
            <a:ext cx="9144000" cy="457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B9BF53C1-D666-4357-B718-D31C1769E37E}"/>
              </a:ext>
            </a:extLst>
          </p:cNvPr>
          <p:cNvSpPr/>
          <p:nvPr/>
        </p:nvSpPr>
        <p:spPr>
          <a:xfrm>
            <a:off x="3385019" y="754345"/>
            <a:ext cx="4909524" cy="23398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lgerian" panose="04020705040A02060702" pitchFamily="82" charset="0"/>
              </a:rPr>
              <a:t>AI NHANH </a:t>
            </a:r>
          </a:p>
          <a:p>
            <a:pPr algn="ctr"/>
            <a:r>
              <a:rPr lang="en-US" sz="4400" dirty="0">
                <a:latin typeface="Algerian" panose="04020705040A02060702" pitchFamily="82" charset="0"/>
              </a:rPr>
              <a:t>AI ĐÚNG</a:t>
            </a:r>
          </a:p>
        </p:txBody>
      </p:sp>
    </p:spTree>
    <p:extLst>
      <p:ext uri="{BB962C8B-B14F-4D97-AF65-F5344CB8AC3E}">
        <p14:creationId xmlns:p14="http://schemas.microsoft.com/office/powerpoint/2010/main" val="40708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9780"/>
    </mc:Choice>
    <mc:Fallback xmlns="">
      <p:transition advTm="297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1.48148E-6 L 2.22045E-16 0.02847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2" name="Group 10">
            <a:extLst>
              <a:ext uri="{FF2B5EF4-FFF2-40B4-BE49-F238E27FC236}">
                <a16:creationId xmlns:a16="http://schemas.microsoft.com/office/drawing/2014/main" id="{B4D724D2-7373-48A3-A478-298FEC787178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351504"/>
            <a:ext cx="5797550" cy="609600"/>
            <a:chOff x="524" y="1776"/>
            <a:chExt cx="3652" cy="384"/>
          </a:xfrm>
        </p:grpSpPr>
        <p:sp>
          <p:nvSpPr>
            <p:cNvPr id="8208" name="Text Box 8">
              <a:extLst>
                <a:ext uri="{FF2B5EF4-FFF2-40B4-BE49-F238E27FC236}">
                  <a16:creationId xmlns:a16="http://schemas.microsoft.com/office/drawing/2014/main" id="{C052CF8A-30B6-44C5-A367-D9610DFB87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" y="1833"/>
              <a:ext cx="76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800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8209" name="Rectangle 9">
              <a:extLst>
                <a:ext uri="{FF2B5EF4-FFF2-40B4-BE49-F238E27FC236}">
                  <a16:creationId xmlns:a16="http://schemas.microsoft.com/office/drawing/2014/main" id="{073A16CC-7A6A-4AFD-A8C9-8E601C3AEA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1776"/>
              <a:ext cx="2832" cy="384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vi-VN" sz="2800" dirty="0">
                  <a:solidFill>
                    <a:srgbClr val="FF0000"/>
                  </a:solidFill>
                </a:rPr>
                <a:t>9731 = ? + ? + ? + ?</a:t>
              </a:r>
            </a:p>
          </p:txBody>
        </p:sp>
      </p:grpSp>
      <p:sp>
        <p:nvSpPr>
          <p:cNvPr id="3084" name="Text Box 12">
            <a:extLst>
              <a:ext uri="{FF2B5EF4-FFF2-40B4-BE49-F238E27FC236}">
                <a16:creationId xmlns:a16="http://schemas.microsoft.com/office/drawing/2014/main" id="{B296ED91-7441-4950-842E-34EDEBDFE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1295860"/>
            <a:ext cx="441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vi-VN" sz="2800" dirty="0"/>
              <a:t>9731</a:t>
            </a:r>
            <a:r>
              <a:rPr lang="en-US" altLang="vi-VN" sz="2800" dirty="0">
                <a:solidFill>
                  <a:srgbClr val="0066FF"/>
                </a:solidFill>
              </a:rPr>
              <a:t> = 9000 + 700 + 30 + 1</a:t>
            </a:r>
          </a:p>
        </p:txBody>
      </p:sp>
      <p:sp>
        <p:nvSpPr>
          <p:cNvPr id="8201" name="Text Box 13">
            <a:extLst>
              <a:ext uri="{FF2B5EF4-FFF2-40B4-BE49-F238E27FC236}">
                <a16:creationId xmlns:a16="http://schemas.microsoft.com/office/drawing/2014/main" id="{9DFD20E1-645E-4CF5-9E78-72FEE5D3B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814888"/>
            <a:ext cx="5867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 b="0">
              <a:latin typeface="Arial" panose="020B0604020202020204" pitchFamily="34" charset="0"/>
            </a:endParaRPr>
          </a:p>
        </p:txBody>
      </p:sp>
      <p:sp>
        <p:nvSpPr>
          <p:cNvPr id="8207" name="Rectangle 21">
            <a:extLst>
              <a:ext uri="{FF2B5EF4-FFF2-40B4-BE49-F238E27FC236}">
                <a16:creationId xmlns:a16="http://schemas.microsoft.com/office/drawing/2014/main" id="{84EDCC17-3B2C-4A27-8DE4-DE0E579A9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2612" y="2355850"/>
            <a:ext cx="2590800" cy="533400"/>
          </a:xfrm>
          <a:prstGeom prst="rect">
            <a:avLst/>
          </a:prstGeom>
          <a:solidFill>
            <a:srgbClr val="0099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vi-VN" sz="2800" dirty="0">
                <a:solidFill>
                  <a:srgbClr val="FF0000"/>
                </a:solidFill>
              </a:rPr>
              <a:t>6006 = ? + ?</a:t>
            </a:r>
          </a:p>
        </p:txBody>
      </p:sp>
      <p:sp>
        <p:nvSpPr>
          <p:cNvPr id="3094" name="Text Box 22">
            <a:extLst>
              <a:ext uri="{FF2B5EF4-FFF2-40B4-BE49-F238E27FC236}">
                <a16:creationId xmlns:a16="http://schemas.microsoft.com/office/drawing/2014/main" id="{AB32BBEE-14F5-47E6-BEB4-99C8CA18E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429000"/>
            <a:ext cx="449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vi-VN" sz="2800" dirty="0"/>
              <a:t> 6006</a:t>
            </a:r>
            <a:r>
              <a:rPr lang="en-US" altLang="vi-VN" sz="2800" dirty="0">
                <a:solidFill>
                  <a:srgbClr val="0066FF"/>
                </a:solidFill>
              </a:rPr>
              <a:t> = 6000 + 6</a:t>
            </a:r>
          </a:p>
        </p:txBody>
      </p:sp>
      <p:sp>
        <p:nvSpPr>
          <p:cNvPr id="18" name="Text Box 8">
            <a:extLst>
              <a:ext uri="{FF2B5EF4-FFF2-40B4-BE49-F238E27FC236}">
                <a16:creationId xmlns:a16="http://schemas.microsoft.com/office/drawing/2014/main" id="{762F1CF6-0DD6-493C-B39A-21B01A4A4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623" y="2394731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C2A1F81C-9881-4585-BFE3-EA6858B8D3D2}"/>
              </a:ext>
            </a:extLst>
          </p:cNvPr>
          <p:cNvSpPr/>
          <p:nvPr/>
        </p:nvSpPr>
        <p:spPr>
          <a:xfrm>
            <a:off x="1286797" y="561026"/>
            <a:ext cx="381000" cy="2810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E7F078D8-1AD5-4021-9E35-C1C615420227}"/>
              </a:ext>
            </a:extLst>
          </p:cNvPr>
          <p:cNvSpPr/>
          <p:nvPr/>
        </p:nvSpPr>
        <p:spPr>
          <a:xfrm>
            <a:off x="1296629" y="2500543"/>
            <a:ext cx="378542" cy="2428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55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4" grpId="0"/>
      <p:bldP spid="8207" grpId="0" animBg="1"/>
      <p:bldP spid="3094" grpId="0"/>
      <p:bldP spid="18" grpId="0"/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ình nền Powerpoint đẹp 1 - Dạy học on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45"/>
            <a:ext cx="9150361" cy="698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4600" y="1690974"/>
            <a:ext cx="495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9113" y="3319876"/>
            <a:ext cx="670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10 000 – LUYỆN TẬP</a:t>
            </a:r>
            <a:endParaRPr lang="en-US" sz="4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56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51520" y="1005377"/>
            <a:ext cx="2664296" cy="37444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3203848" y="990600"/>
            <a:ext cx="2664296" cy="37444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ectangle 80"/>
          <p:cNvSpPr/>
          <p:nvPr/>
        </p:nvSpPr>
        <p:spPr>
          <a:xfrm>
            <a:off x="6206836" y="990600"/>
            <a:ext cx="2664296" cy="37444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8961" y="3309633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323528" y="1149393"/>
            <a:ext cx="1094687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323528" y="1869473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306283" y="2574776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1685790" y="2589553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1685790" y="1869473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1682641" y="1149393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308961" y="4029713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3320899" y="3372691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3335466" y="1212451"/>
            <a:ext cx="1094687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3335466" y="1932531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3318221" y="2637834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4697728" y="2652611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97728" y="1932531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4694579" y="1212451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3320899" y="4092771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6302870" y="3292477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6317437" y="1132237"/>
            <a:ext cx="1094687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6317437" y="1852317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6300192" y="2557620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7679699" y="2572397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7679699" y="1852317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7676550" y="1132237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6302870" y="4012557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4703733" y="3389815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7631685" y="4023854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7679699" y="3292477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798863" y="4893809"/>
            <a:ext cx="1540889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8000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3868242" y="4893809"/>
            <a:ext cx="1540889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9000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6909254" y="4824924"/>
            <a:ext cx="1540889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951263" y="5433183"/>
            <a:ext cx="7775109" cy="57606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 đọc là mười nghìn hoặc một vạn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35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5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4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7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0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3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6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9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0" grpId="0" animBg="1"/>
      <p:bldP spid="81" grpId="0" animBg="1"/>
      <p:bldP spid="10" grpId="0" animBg="1"/>
      <p:bldP spid="91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1"/>
          <p:cNvSpPr txBox="1">
            <a:spLocks noChangeArrowheads="1"/>
          </p:cNvSpPr>
          <p:nvPr/>
        </p:nvSpPr>
        <p:spPr bwMode="auto">
          <a:xfrm>
            <a:off x="2051050" y="5319713"/>
            <a:ext cx="6858000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00" b="1">
                <a:solidFill>
                  <a:srgbClr val="0000FF"/>
                </a:solidFill>
                <a:cs typeface="Times New Roman" pitchFamily="18" charset="0"/>
              </a:rPr>
              <a:t>      Tính từ phải sang trái, bắt đầu từ hàng đơn vị.</a:t>
            </a:r>
          </a:p>
        </p:txBody>
      </p:sp>
      <p:sp>
        <p:nvSpPr>
          <p:cNvPr id="3075" name="Text Box 13"/>
          <p:cNvSpPr txBox="1">
            <a:spLocks noChangeArrowheads="1"/>
          </p:cNvSpPr>
          <p:nvPr/>
        </p:nvSpPr>
        <p:spPr bwMode="auto">
          <a:xfrm>
            <a:off x="812800" y="1217613"/>
            <a:ext cx="7543800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00" b="1">
                <a:solidFill>
                  <a:srgbClr val="006600"/>
                </a:solidFill>
                <a:cs typeface="Times New Roman" pitchFamily="18" charset="0"/>
              </a:rPr>
              <a:t>    Muốn tính tổng các số có ba chữ số trong phạm vi 1000, ta thực hiện mấy bước?</a:t>
            </a:r>
          </a:p>
        </p:txBody>
      </p:sp>
      <p:sp>
        <p:nvSpPr>
          <p:cNvPr id="3076" name="Text Box 14"/>
          <p:cNvSpPr txBox="1">
            <a:spLocks noChangeArrowheads="1"/>
          </p:cNvSpPr>
          <p:nvPr/>
        </p:nvSpPr>
        <p:spPr bwMode="auto">
          <a:xfrm>
            <a:off x="179388" y="2622550"/>
            <a:ext cx="374332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00" b="1" u="sng">
                <a:solidFill>
                  <a:srgbClr val="FF0066"/>
                </a:solidFill>
                <a:cs typeface="Times New Roman" pitchFamily="18" charset="0"/>
              </a:rPr>
              <a:t>Bước 1</a:t>
            </a:r>
            <a:r>
              <a:rPr lang="en-US" altLang="en-US" sz="3000" b="1">
                <a:solidFill>
                  <a:srgbClr val="FF0066"/>
                </a:solidFill>
                <a:cs typeface="Times New Roman" pitchFamily="18" charset="0"/>
              </a:rPr>
              <a:t>: Đặt tính</a:t>
            </a:r>
          </a:p>
        </p:txBody>
      </p:sp>
      <p:sp>
        <p:nvSpPr>
          <p:cNvPr id="3077" name="Text Box 15"/>
          <p:cNvSpPr txBox="1">
            <a:spLocks noChangeArrowheads="1"/>
          </p:cNvSpPr>
          <p:nvPr/>
        </p:nvSpPr>
        <p:spPr bwMode="auto">
          <a:xfrm>
            <a:off x="1584325" y="4640263"/>
            <a:ext cx="300037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00" b="1" u="sng">
                <a:solidFill>
                  <a:srgbClr val="FF0066"/>
                </a:solidFill>
                <a:cs typeface="Times New Roman" pitchFamily="18" charset="0"/>
              </a:rPr>
              <a:t>Bước 2</a:t>
            </a:r>
            <a:r>
              <a:rPr lang="en-US" altLang="en-US" sz="3000" b="1">
                <a:solidFill>
                  <a:srgbClr val="FF0066"/>
                </a:solidFill>
                <a:cs typeface="Times New Roman" pitchFamily="18" charset="0"/>
              </a:rPr>
              <a:t>: Tính</a:t>
            </a:r>
          </a:p>
        </p:txBody>
      </p:sp>
      <p:pic>
        <p:nvPicPr>
          <p:cNvPr id="3078" name="Picture 23" descr="916380xpqefk44q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7876382" y="5590381"/>
            <a:ext cx="893762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21" descr="916380xpqefk44q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35988" y="30163"/>
            <a:ext cx="5905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21" descr="916380xpqefk44q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8" y="0"/>
            <a:ext cx="620712" cy="189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Text Box 13"/>
          <p:cNvSpPr txBox="1">
            <a:spLocks noChangeArrowheads="1"/>
          </p:cNvSpPr>
          <p:nvPr/>
        </p:nvSpPr>
        <p:spPr bwMode="auto">
          <a:xfrm>
            <a:off x="1455738" y="3282950"/>
            <a:ext cx="6200775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00" b="1">
                <a:cs typeface="Times New Roman" pitchFamily="18" charset="0"/>
              </a:rPr>
              <a:t>-Hàng đơn vị thẳng cột hàng đơn vị. -Hàng chục thẳng cột hàng chục.</a:t>
            </a:r>
          </a:p>
        </p:txBody>
      </p:sp>
      <p:sp>
        <p:nvSpPr>
          <p:cNvPr id="3082" name="TextBox 11"/>
          <p:cNvSpPr txBox="1">
            <a:spLocks noChangeArrowheads="1"/>
          </p:cNvSpPr>
          <p:nvPr/>
        </p:nvSpPr>
        <p:spPr bwMode="auto">
          <a:xfrm>
            <a:off x="738188" y="-26988"/>
            <a:ext cx="8188325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r>
              <a:rPr lang="en-GB" sz="2700" b="1">
                <a:cs typeface="Times New Roman" pitchFamily="18" charset="0"/>
              </a:rPr>
              <a:t>Toán</a:t>
            </a:r>
          </a:p>
          <a:p>
            <a:r>
              <a:rPr lang="en-GB" sz="2700" b="1">
                <a:solidFill>
                  <a:srgbClr val="FF0000"/>
                </a:solidFill>
                <a:cs typeface="Times New Roman" pitchFamily="18" charset="0"/>
              </a:rPr>
              <a:t>Cộng các số có ba chữ số (có nhớ 1 lần)</a:t>
            </a:r>
            <a:endParaRPr lang="en-US" sz="2700" b="1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3083" name="图片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621760">
            <a:off x="74613" y="5106988"/>
            <a:ext cx="1698625" cy="217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2225" y="-125413"/>
            <a:ext cx="9144000" cy="695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57425" y="738188"/>
            <a:ext cx="5440363" cy="363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46163" y="3579813"/>
            <a:ext cx="223520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3458011" y="2376612"/>
            <a:ext cx="3771900" cy="807913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en-GB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GB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1057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14995"/>
            <a:ext cx="8229600" cy="438912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tròn nghìn từ 1000 đến 10 000</a:t>
            </a:r>
          </a:p>
        </p:txBody>
      </p:sp>
      <p:pic>
        <p:nvPicPr>
          <p:cNvPr id="2050" name="Picture 2" descr="Tổng hợp hình ảnh động đẹp cho PowerPoint - KIẾN THỨC MẸO VẶT ™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32" y="5754038"/>
            <a:ext cx="8712968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381000" y="1958544"/>
            <a:ext cx="1368152" cy="792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042985" y="1981200"/>
            <a:ext cx="1368152" cy="792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702912" y="3336327"/>
            <a:ext cx="1368152" cy="792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8000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428740" y="3336327"/>
            <a:ext cx="1368152" cy="792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9000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690555" y="1981200"/>
            <a:ext cx="1368152" cy="792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3000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092783" y="3338385"/>
            <a:ext cx="1584176" cy="792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119555" y="1981200"/>
            <a:ext cx="1368152" cy="792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5000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375196" y="1981200"/>
            <a:ext cx="1368152" cy="792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4000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81000" y="3348684"/>
            <a:ext cx="1368152" cy="792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2055342" y="3309555"/>
            <a:ext cx="1368152" cy="792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7000</a:t>
            </a:r>
          </a:p>
        </p:txBody>
      </p:sp>
    </p:spTree>
    <p:extLst>
      <p:ext uri="{BB962C8B-B14F-4D97-AF65-F5344CB8AC3E}">
        <p14:creationId xmlns:p14="http://schemas.microsoft.com/office/powerpoint/2010/main" val="106882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8" descr="Parchment">
            <a:extLst>
              <a:ext uri="{FF2B5EF4-FFF2-40B4-BE49-F238E27FC236}">
                <a16:creationId xmlns:a16="http://schemas.microsoft.com/office/drawing/2014/main" id="{2136A01A-1A37-4C61-ACA4-83FE2BFE0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438400"/>
            <a:ext cx="8153400" cy="8382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vi-VN" sz="2800">
                <a:solidFill>
                  <a:srgbClr val="FF0000"/>
                </a:solidFill>
              </a:rPr>
              <a:t>         </a:t>
            </a:r>
            <a:r>
              <a:rPr lang="en-US" altLang="vi-VN" sz="2800">
                <a:solidFill>
                  <a:srgbClr val="0066FF"/>
                </a:solidFill>
              </a:rPr>
              <a:t>9300 ; 9400 ; 9500 ; 9600 ; 9700 ; 9800 ; 9900.</a:t>
            </a:r>
          </a:p>
        </p:txBody>
      </p:sp>
      <p:grpSp>
        <p:nvGrpSpPr>
          <p:cNvPr id="5132" name="Group 12">
            <a:extLst>
              <a:ext uri="{FF2B5EF4-FFF2-40B4-BE49-F238E27FC236}">
                <a16:creationId xmlns:a16="http://schemas.microsoft.com/office/drawing/2014/main" id="{E3CE44B9-810D-4517-AAFC-F506339844F2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960438"/>
            <a:ext cx="8229600" cy="685800"/>
            <a:chOff x="432" y="1687"/>
            <a:chExt cx="5184" cy="432"/>
          </a:xfrm>
        </p:grpSpPr>
        <p:sp>
          <p:nvSpPr>
            <p:cNvPr id="10249" name="Oval 9">
              <a:extLst>
                <a:ext uri="{FF2B5EF4-FFF2-40B4-BE49-F238E27FC236}">
                  <a16:creationId xmlns:a16="http://schemas.microsoft.com/office/drawing/2014/main" id="{B0730993-ADB3-4C6F-8B00-CA310DCF7E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1687"/>
              <a:ext cx="672" cy="432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vi-VN" sz="280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0250" name="Text Box 10">
              <a:extLst>
                <a:ext uri="{FF2B5EF4-FFF2-40B4-BE49-F238E27FC236}">
                  <a16:creationId xmlns:a16="http://schemas.microsoft.com/office/drawing/2014/main" id="{CCDE93A0-9544-4B59-B09D-63D2C8EE19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" y="1706"/>
              <a:ext cx="436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vi-VN" sz="2800" dirty="0" err="1">
                  <a:solidFill>
                    <a:schemeClr val="tx2"/>
                  </a:solidFill>
                </a:rPr>
                <a:t>Viết</a:t>
              </a:r>
              <a:r>
                <a:rPr lang="en-US" altLang="vi-VN" sz="2800" dirty="0">
                  <a:solidFill>
                    <a:schemeClr val="tx2"/>
                  </a:solidFill>
                </a:rPr>
                <a:t> </a:t>
              </a:r>
              <a:r>
                <a:rPr lang="en-US" altLang="vi-VN" sz="2800" dirty="0" err="1">
                  <a:solidFill>
                    <a:schemeClr val="tx2"/>
                  </a:solidFill>
                </a:rPr>
                <a:t>các</a:t>
              </a:r>
              <a:r>
                <a:rPr lang="en-US" altLang="vi-VN" sz="2800" dirty="0">
                  <a:solidFill>
                    <a:schemeClr val="tx2"/>
                  </a:solidFill>
                </a:rPr>
                <a:t> </a:t>
              </a:r>
              <a:r>
                <a:rPr lang="en-US" altLang="vi-VN" sz="2800" dirty="0" err="1">
                  <a:solidFill>
                    <a:schemeClr val="tx2"/>
                  </a:solidFill>
                </a:rPr>
                <a:t>số</a:t>
              </a:r>
              <a:r>
                <a:rPr lang="en-US" altLang="vi-VN" sz="2800" dirty="0">
                  <a:solidFill>
                    <a:schemeClr val="tx2"/>
                  </a:solidFill>
                </a:rPr>
                <a:t> </a:t>
              </a:r>
              <a:r>
                <a:rPr lang="en-US" altLang="vi-VN" sz="2800" dirty="0" err="1">
                  <a:solidFill>
                    <a:schemeClr val="tx2"/>
                  </a:solidFill>
                </a:rPr>
                <a:t>tròn</a:t>
              </a:r>
              <a:r>
                <a:rPr lang="en-US" altLang="vi-VN" sz="2800" dirty="0">
                  <a:solidFill>
                    <a:schemeClr val="tx2"/>
                  </a:solidFill>
                </a:rPr>
                <a:t> </a:t>
              </a:r>
              <a:r>
                <a:rPr lang="en-US" altLang="vi-VN" sz="2800" dirty="0" err="1">
                  <a:solidFill>
                    <a:schemeClr val="tx2"/>
                  </a:solidFill>
                </a:rPr>
                <a:t>trăm</a:t>
              </a:r>
              <a:r>
                <a:rPr lang="en-US" altLang="vi-VN" sz="2800" dirty="0">
                  <a:solidFill>
                    <a:schemeClr val="tx2"/>
                  </a:solidFill>
                </a:rPr>
                <a:t> </a:t>
              </a:r>
              <a:r>
                <a:rPr lang="en-US" altLang="vi-VN" sz="2800" dirty="0" err="1">
                  <a:solidFill>
                    <a:schemeClr val="tx2"/>
                  </a:solidFill>
                </a:rPr>
                <a:t>từ</a:t>
              </a:r>
              <a:r>
                <a:rPr lang="en-US" altLang="vi-VN" sz="2800" dirty="0">
                  <a:solidFill>
                    <a:schemeClr val="tx2"/>
                  </a:solidFill>
                </a:rPr>
                <a:t> 9300 </a:t>
              </a:r>
              <a:r>
                <a:rPr lang="en-US" altLang="vi-VN" sz="2800" dirty="0" err="1">
                  <a:solidFill>
                    <a:schemeClr val="tx2"/>
                  </a:solidFill>
                </a:rPr>
                <a:t>đến</a:t>
              </a:r>
              <a:r>
                <a:rPr lang="en-US" altLang="vi-VN" sz="2800" dirty="0">
                  <a:solidFill>
                    <a:schemeClr val="tx2"/>
                  </a:solidFill>
                </a:rPr>
                <a:t> 9900.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218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2634</TotalTime>
  <Words>569</Words>
  <Application>Microsoft Office PowerPoint</Application>
  <PresentationFormat>On-screen Show (4:3)</PresentationFormat>
  <Paragraphs>150</Paragraphs>
  <Slides>23</Slides>
  <Notes>4</Notes>
  <HiddenSlides>0</HiddenSlides>
  <MMClips>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SimSun</vt:lpstr>
      <vt:lpstr>Algerian</vt:lpstr>
      <vt:lpstr>Arial</vt:lpstr>
      <vt:lpstr>Calibri</vt:lpstr>
      <vt:lpstr>Constantia</vt:lpstr>
      <vt:lpstr>等线</vt:lpstr>
      <vt:lpstr>Times New Roman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</dc:creator>
  <cp:lastModifiedBy>admin</cp:lastModifiedBy>
  <cp:revision>93</cp:revision>
  <dcterms:created xsi:type="dcterms:W3CDTF">2021-01-11T05:11:49Z</dcterms:created>
  <dcterms:modified xsi:type="dcterms:W3CDTF">2022-01-10T11:58:57Z</dcterms:modified>
</cp:coreProperties>
</file>