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0" r:id="rId3"/>
    <p:sldMasterId id="2147483692" r:id="rId4"/>
    <p:sldMasterId id="2147483718" r:id="rId5"/>
    <p:sldMasterId id="2147483730" r:id="rId6"/>
  </p:sldMasterIdLst>
  <p:notesMasterIdLst>
    <p:notesMasterId r:id="rId24"/>
  </p:notesMasterIdLst>
  <p:sldIdLst>
    <p:sldId id="258" r:id="rId7"/>
    <p:sldId id="474" r:id="rId8"/>
    <p:sldId id="554" r:id="rId9"/>
    <p:sldId id="555" r:id="rId10"/>
    <p:sldId id="261" r:id="rId11"/>
    <p:sldId id="262" r:id="rId12"/>
    <p:sldId id="263" r:id="rId13"/>
    <p:sldId id="320" r:id="rId14"/>
    <p:sldId id="556" r:id="rId15"/>
    <p:sldId id="558" r:id="rId16"/>
    <p:sldId id="559" r:id="rId17"/>
    <p:sldId id="560" r:id="rId18"/>
    <p:sldId id="561" r:id="rId19"/>
    <p:sldId id="562" r:id="rId20"/>
    <p:sldId id="476" r:id="rId21"/>
    <p:sldId id="563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0CD3-6576-4B46-8C1A-6A91C4A33F2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5B1C9-8EEC-4DF4-A574-462BDB3C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6ED000-C395-45BA-8841-869310F98F99}" type="slidenum">
              <a:rPr lang="en-US" altLang="zh-CN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258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4EE8F6C0-3C19-4621-854D-B9D8012F94D3}" type="slidenum">
              <a:rPr lang="en-US" altLang="zh-CN"/>
              <a:pPr>
                <a:buFontTx/>
                <a:buNone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529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ED000-C395-45BA-8841-869310F98F9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5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0254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9/17/2021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512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4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4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07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8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9/17/2021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755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5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2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07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5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3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0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30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0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56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0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5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2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9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23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60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5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7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814761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2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2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3255090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91791118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88659567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5960709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5291687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4460901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02788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08221769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0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83552695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1165193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399672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41086961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8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6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17" Type="http://schemas.openxmlformats.org/officeDocument/2006/relationships/slide" Target="slide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10" Type="http://schemas.openxmlformats.org/officeDocument/2006/relationships/image" Target="../media/image22.gif"/><Relationship Id="rId19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slide" Target="slide6.xml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</a:t>
            </a:r>
            <a:r>
              <a:rPr lang="en-US" altLang="zh-CN" sz="4800" b="1" i="1" kern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iết</a:t>
            </a:r>
            <a:r>
              <a:rPr lang="en-US" altLang="zh-CN" sz="48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kern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828800" y="1219188"/>
            <a:ext cx="17526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x 4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828800" y="2438388"/>
            <a:ext cx="16764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x 7</a:t>
            </a:r>
            <a:r>
              <a:rPr lang="vi-VN" altLang="en-US" sz="2400"/>
              <a:t> </a:t>
            </a:r>
            <a:endParaRPr lang="en-US" altLang="en-US" sz="240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905000" y="4724388"/>
            <a:ext cx="16764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8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28800" y="3581388"/>
            <a:ext cx="16764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096000" y="1142988"/>
            <a:ext cx="17526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  <a:r>
              <a:rPr lang="vi-VN" altLang="en-US" sz="2400"/>
              <a:t> x </a:t>
            </a:r>
            <a:r>
              <a:rPr lang="en-US" altLang="en-US" sz="2400"/>
              <a:t>3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248400" y="2362188"/>
            <a:ext cx="1676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  <a:r>
              <a:rPr lang="vi-VN" altLang="en-US" sz="2400"/>
              <a:t> x 7 </a:t>
            </a:r>
            <a:endParaRPr lang="en-US" altLang="en-US" sz="240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324600" y="4648188"/>
            <a:ext cx="1676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  <a:r>
              <a:rPr lang="vi-VN" altLang="en-US" sz="2400">
                <a:solidFill>
                  <a:srgbClr val="000000"/>
                </a:solidFill>
              </a:rPr>
              <a:t> x </a:t>
            </a:r>
            <a:r>
              <a:rPr lang="en-US" altLang="en-US" sz="2400">
                <a:solidFill>
                  <a:srgbClr val="000000"/>
                </a:solidFill>
              </a:rPr>
              <a:t>4</a:t>
            </a:r>
            <a:r>
              <a:rPr lang="vi-VN" altLang="en-US" sz="2400">
                <a:solidFill>
                  <a:srgbClr val="000000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324600" y="3505188"/>
            <a:ext cx="1676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  <a:r>
              <a:rPr lang="vi-VN" altLang="en-US" sz="2400">
                <a:solidFill>
                  <a:srgbClr val="000000"/>
                </a:solidFill>
              </a:rPr>
              <a:t> x </a:t>
            </a:r>
            <a:r>
              <a:rPr lang="en-US" altLang="en-US" sz="2400">
                <a:solidFill>
                  <a:srgbClr val="000000"/>
                </a:solidFill>
              </a:rPr>
              <a:t>9</a:t>
            </a:r>
            <a:r>
              <a:rPr lang="vi-VN" altLang="en-US" sz="2400">
                <a:solidFill>
                  <a:srgbClr val="000000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7" name="Heart 36"/>
          <p:cNvSpPr/>
          <p:nvPr/>
        </p:nvSpPr>
        <p:spPr bwMode="auto">
          <a:xfrm>
            <a:off x="3962400" y="11429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x 6</a:t>
            </a:r>
          </a:p>
        </p:txBody>
      </p:sp>
      <p:sp>
        <p:nvSpPr>
          <p:cNvPr id="38" name="Heart 37"/>
          <p:cNvSpPr/>
          <p:nvPr/>
        </p:nvSpPr>
        <p:spPr bwMode="auto">
          <a:xfrm>
            <a:off x="3962400" y="22859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x 8</a:t>
            </a:r>
          </a:p>
        </p:txBody>
      </p:sp>
      <p:sp>
        <p:nvSpPr>
          <p:cNvPr id="39" name="Heart 38"/>
          <p:cNvSpPr/>
          <p:nvPr/>
        </p:nvSpPr>
        <p:spPr bwMode="auto">
          <a:xfrm>
            <a:off x="3962400" y="34289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x 4</a:t>
            </a:r>
          </a:p>
        </p:txBody>
      </p:sp>
      <p:sp>
        <p:nvSpPr>
          <p:cNvPr id="40" name="Heart 39"/>
          <p:cNvSpPr/>
          <p:nvPr/>
        </p:nvSpPr>
        <p:spPr bwMode="auto">
          <a:xfrm>
            <a:off x="3962400" y="46481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x 9</a:t>
            </a:r>
          </a:p>
        </p:txBody>
      </p:sp>
      <p:sp>
        <p:nvSpPr>
          <p:cNvPr id="41" name="Heart 40"/>
          <p:cNvSpPr/>
          <p:nvPr/>
        </p:nvSpPr>
        <p:spPr bwMode="auto">
          <a:xfrm>
            <a:off x="8382000" y="10667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x 6</a:t>
            </a:r>
          </a:p>
        </p:txBody>
      </p:sp>
      <p:sp>
        <p:nvSpPr>
          <p:cNvPr id="42" name="Heart 41"/>
          <p:cNvSpPr/>
          <p:nvPr/>
        </p:nvSpPr>
        <p:spPr bwMode="auto">
          <a:xfrm>
            <a:off x="8382000" y="22097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x 4</a:t>
            </a:r>
          </a:p>
        </p:txBody>
      </p:sp>
      <p:sp>
        <p:nvSpPr>
          <p:cNvPr id="43" name="Heart 42"/>
          <p:cNvSpPr/>
          <p:nvPr/>
        </p:nvSpPr>
        <p:spPr bwMode="auto">
          <a:xfrm>
            <a:off x="8382000" y="33527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x 7</a:t>
            </a:r>
          </a:p>
        </p:txBody>
      </p:sp>
      <p:sp>
        <p:nvSpPr>
          <p:cNvPr id="44" name="Heart 43"/>
          <p:cNvSpPr/>
          <p:nvPr/>
        </p:nvSpPr>
        <p:spPr bwMode="auto">
          <a:xfrm>
            <a:off x="8382000" y="45719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x 9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828800" y="1219188"/>
            <a:ext cx="17526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3x4=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6096000" y="1142988"/>
            <a:ext cx="17526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4x3=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828800" y="2438388"/>
            <a:ext cx="16764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7=</a:t>
            </a:r>
            <a:r>
              <a:rPr lang="vi-VN" altLang="en-US" sz="2400" b="1" dirty="0"/>
              <a:t> </a:t>
            </a:r>
            <a:endParaRPr lang="en-US" altLang="en-US" sz="2400" b="1" dirty="0"/>
          </a:p>
        </p:txBody>
      </p:sp>
      <p:sp>
        <p:nvSpPr>
          <p:cNvPr id="50" name="Heart 49"/>
          <p:cNvSpPr/>
          <p:nvPr/>
        </p:nvSpPr>
        <p:spPr bwMode="auto">
          <a:xfrm>
            <a:off x="3962400" y="11429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2x6=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1828800" y="3581388"/>
            <a:ext cx="16764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3x5=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905000" y="4724388"/>
            <a:ext cx="1676400" cy="9144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3x8=</a:t>
            </a:r>
          </a:p>
        </p:txBody>
      </p:sp>
      <p:sp>
        <p:nvSpPr>
          <p:cNvPr id="54" name="Heart 53"/>
          <p:cNvSpPr/>
          <p:nvPr/>
        </p:nvSpPr>
        <p:spPr bwMode="auto">
          <a:xfrm>
            <a:off x="3962400" y="22859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2x8=</a:t>
            </a:r>
          </a:p>
        </p:txBody>
      </p:sp>
      <p:sp>
        <p:nvSpPr>
          <p:cNvPr id="55" name="Heart 54"/>
          <p:cNvSpPr/>
          <p:nvPr/>
        </p:nvSpPr>
        <p:spPr bwMode="auto">
          <a:xfrm>
            <a:off x="3962400" y="34289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2x4=</a:t>
            </a:r>
          </a:p>
        </p:txBody>
      </p:sp>
      <p:sp>
        <p:nvSpPr>
          <p:cNvPr id="58" name="Heart 57"/>
          <p:cNvSpPr/>
          <p:nvPr/>
        </p:nvSpPr>
        <p:spPr bwMode="auto">
          <a:xfrm>
            <a:off x="3962400" y="4648188"/>
            <a:ext cx="1524000" cy="1066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2x9=</a:t>
            </a: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6248400" y="2362188"/>
            <a:ext cx="1676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Ntimes New Roman" pitchFamily="34" charset="0"/>
              </a:rPr>
              <a:t>4x7=</a:t>
            </a: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324600" y="3505188"/>
            <a:ext cx="1676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4x9=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324600" y="4648188"/>
            <a:ext cx="1676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4x4=</a:t>
            </a:r>
          </a:p>
        </p:txBody>
      </p:sp>
      <p:sp>
        <p:nvSpPr>
          <p:cNvPr id="63" name="Heart 62"/>
          <p:cNvSpPr/>
          <p:nvPr/>
        </p:nvSpPr>
        <p:spPr bwMode="auto">
          <a:xfrm>
            <a:off x="8382000" y="10667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5x6=</a:t>
            </a:r>
          </a:p>
        </p:txBody>
      </p:sp>
      <p:sp>
        <p:nvSpPr>
          <p:cNvPr id="64" name="Heart 63"/>
          <p:cNvSpPr/>
          <p:nvPr/>
        </p:nvSpPr>
        <p:spPr bwMode="auto">
          <a:xfrm>
            <a:off x="8382000" y="22097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5x4=</a:t>
            </a:r>
          </a:p>
        </p:txBody>
      </p:sp>
      <p:sp>
        <p:nvSpPr>
          <p:cNvPr id="66" name="Heart 65"/>
          <p:cNvSpPr/>
          <p:nvPr/>
        </p:nvSpPr>
        <p:spPr bwMode="auto">
          <a:xfrm>
            <a:off x="8382000" y="33527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5x7=</a:t>
            </a:r>
          </a:p>
        </p:txBody>
      </p:sp>
      <p:sp>
        <p:nvSpPr>
          <p:cNvPr id="67" name="Heart 66"/>
          <p:cNvSpPr/>
          <p:nvPr/>
        </p:nvSpPr>
        <p:spPr bwMode="auto">
          <a:xfrm>
            <a:off x="8382000" y="4571988"/>
            <a:ext cx="1524000" cy="1066800"/>
          </a:xfrm>
          <a:prstGeom prst="heart">
            <a:avLst/>
          </a:prstGeom>
          <a:solidFill>
            <a:srgbClr val="EEBD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5x9=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1676400" y="304789"/>
            <a:ext cx="3733800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a)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nhẩm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7778" y="1369355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6319" y="1272369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67721" y="1405223"/>
            <a:ext cx="51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06437" y="4825937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13785" y="3703731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64008" y="2568992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22573" y="4777569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22574" y="3634569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32519" y="2454709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67721" y="4867361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46073" y="3701864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25290" y="2565040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384721" y="1323325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398576" y="4825937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98576" y="3627863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386453" y="2485991"/>
            <a:ext cx="5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345" y="6137564"/>
            <a:ext cx="580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41472" y="6109516"/>
            <a:ext cx="580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2x1= 2, 3x1=3, 4x1=4, 5x1=5,…..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45" grpId="0"/>
      <p:bldP spid="46" grpId="0"/>
      <p:bldP spid="52" grpId="0"/>
      <p:bldP spid="56" grpId="0"/>
      <p:bldP spid="57" grpId="0"/>
      <p:bldP spid="62" grpId="0"/>
      <p:bldP spid="65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133600" y="1295401"/>
            <a:ext cx="32004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i 1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 b)Tính nhẩm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29200" y="4111625"/>
            <a:ext cx="190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itchFamily="34" charset="0"/>
              </a:rPr>
              <a:t>100 x 5 =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073650" y="327977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itchFamily="34" charset="0"/>
              </a:rPr>
              <a:t>200 x 4 =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086350" y="2362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itchFamily="34" charset="0"/>
              </a:rPr>
              <a:t>200 x 2 =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8077199" y="2362200"/>
            <a:ext cx="1967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.VnTime" pitchFamily="34" charset="0"/>
              </a:rPr>
              <a:t>300 x 2 =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8037514" y="3246438"/>
            <a:ext cx="2007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.VnTime" pitchFamily="34" charset="0"/>
              </a:rPr>
              <a:t>400 x 2 =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074026" y="4097338"/>
            <a:ext cx="1970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.VnTime" pitchFamily="34" charset="0"/>
              </a:rPr>
              <a:t>500 x 1 =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9739750" y="23622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Arial" pitchFamily="34" charset="0"/>
              </a:rPr>
              <a:t>600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781800" y="3276601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" pitchFamily="34" charset="0"/>
              </a:rPr>
              <a:t>800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769100" y="2374900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" pitchFamily="34" charset="0"/>
              </a:rPr>
              <a:t>400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705600" y="4114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" pitchFamily="34" charset="0"/>
              </a:rPr>
              <a:t>500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9739750" y="32766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" pitchFamily="34" charset="0"/>
              </a:rPr>
              <a:t>800</a:t>
            </a:r>
          </a:p>
        </p:txBody>
      </p:sp>
      <p:sp>
        <p:nvSpPr>
          <p:cNvPr id="5141" name="Rectangle 56"/>
          <p:cNvSpPr>
            <a:spLocks noChangeArrowheads="1"/>
          </p:cNvSpPr>
          <p:nvPr/>
        </p:nvSpPr>
        <p:spPr bwMode="auto">
          <a:xfrm>
            <a:off x="1524000" y="2362200"/>
            <a:ext cx="3124200" cy="243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200 x 3 = 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Nhẩm</a:t>
            </a:r>
            <a:r>
              <a:rPr lang="en-US" altLang="en-US" sz="2400" b="1" dirty="0">
                <a:solidFill>
                  <a:srgbClr val="0000CC"/>
                </a:solidFill>
              </a:rPr>
              <a:t>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2 </a:t>
            </a:r>
            <a:r>
              <a:rPr lang="en-US" altLang="en-US" sz="2400" b="1" dirty="0" err="1">
                <a:solidFill>
                  <a:srgbClr val="0000CC"/>
                </a:solidFill>
              </a:rPr>
              <a:t>trăm</a:t>
            </a:r>
            <a:r>
              <a:rPr lang="en-US" altLang="en-US" sz="2400" b="1" dirty="0">
                <a:solidFill>
                  <a:srgbClr val="0000CC"/>
                </a:solidFill>
              </a:rPr>
              <a:t> x 3 = 6 </a:t>
            </a:r>
            <a:r>
              <a:rPr lang="en-US" altLang="en-US" sz="2400" b="1" dirty="0" err="1">
                <a:solidFill>
                  <a:srgbClr val="0000CC"/>
                </a:solidFill>
              </a:rPr>
              <a:t>trăm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Vậy</a:t>
            </a:r>
            <a:r>
              <a:rPr lang="en-US" altLang="en-US" sz="2400" b="1" dirty="0">
                <a:solidFill>
                  <a:srgbClr val="0000CC"/>
                </a:solidFill>
              </a:rPr>
              <a:t>:  200 x 3 = 600 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9815950" y="41148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rial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083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5141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90800" y="304801"/>
            <a:ext cx="39624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i 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 Tính (theo mẫu)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419600" y="3962401"/>
            <a:ext cx="2632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.VnTime" pitchFamily="34" charset="0"/>
              </a:rPr>
              <a:t>c ) </a:t>
            </a:r>
            <a:r>
              <a:rPr lang="en-US" altLang="en-US" sz="3600" b="1" dirty="0">
                <a:latin typeface=".VnTime" pitchFamily="34" charset="0"/>
              </a:rPr>
              <a:t>2 x 2 x 9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524000" y="2528889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.VnTime" pitchFamily="34" charset="0"/>
              </a:rPr>
              <a:t>a) </a:t>
            </a:r>
            <a:r>
              <a:rPr lang="en-US" altLang="en-US" sz="3600" b="1" dirty="0">
                <a:latin typeface=".VnTime" pitchFamily="34" charset="0"/>
              </a:rPr>
              <a:t>5 x 5 + 18</a:t>
            </a:r>
          </a:p>
        </p:txBody>
      </p:sp>
      <p:sp>
        <p:nvSpPr>
          <p:cNvPr id="6157" name="Rectangle 56"/>
          <p:cNvSpPr>
            <a:spLocks noChangeArrowheads="1"/>
          </p:cNvSpPr>
          <p:nvPr/>
        </p:nvSpPr>
        <p:spPr bwMode="auto">
          <a:xfrm>
            <a:off x="3048000" y="1066800"/>
            <a:ext cx="5410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   4 x 3 + 10</a:t>
            </a:r>
          </a:p>
        </p:txBody>
      </p:sp>
      <p:sp>
        <p:nvSpPr>
          <p:cNvPr id="6159" name="TextBox 22"/>
          <p:cNvSpPr txBox="1">
            <a:spLocks noChangeArrowheads="1"/>
          </p:cNvSpPr>
          <p:nvPr/>
        </p:nvSpPr>
        <p:spPr bwMode="auto">
          <a:xfrm>
            <a:off x="1524001" y="1066800"/>
            <a:ext cx="1395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Mẫu:</a:t>
            </a:r>
          </a:p>
        </p:txBody>
      </p:sp>
      <p:sp>
        <p:nvSpPr>
          <p:cNvPr id="6178" name="Text Box 6177"/>
          <p:cNvSpPr txBox="1">
            <a:spLocks noChangeArrowheads="1"/>
          </p:cNvSpPr>
          <p:nvPr/>
        </p:nvSpPr>
        <p:spPr bwMode="auto">
          <a:xfrm>
            <a:off x="4191005" y="2514600"/>
            <a:ext cx="315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= 25 + 18 </a:t>
            </a:r>
            <a:endParaRPr lang="en-US" alt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9" name="Text Box 6178"/>
          <p:cNvSpPr txBox="1">
            <a:spLocks noChangeArrowheads="1"/>
          </p:cNvSpPr>
          <p:nvPr/>
        </p:nvSpPr>
        <p:spPr bwMode="auto">
          <a:xfrm>
            <a:off x="4191005" y="3016250"/>
            <a:ext cx="315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</a:rPr>
              <a:t>=   43</a:t>
            </a:r>
            <a:endParaRPr lang="en-US" altLang="en-US" sz="36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2" name="Text Box 6181"/>
          <p:cNvSpPr txBox="1">
            <a:spLocks noChangeArrowheads="1"/>
          </p:cNvSpPr>
          <p:nvPr/>
        </p:nvSpPr>
        <p:spPr bwMode="auto">
          <a:xfrm>
            <a:off x="6899569" y="3962400"/>
            <a:ext cx="2303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= 4 x 9 </a:t>
            </a:r>
            <a:endParaRPr lang="en-US" alt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3" name="Text Box 6182"/>
          <p:cNvSpPr txBox="1">
            <a:spLocks noChangeArrowheads="1"/>
          </p:cNvSpPr>
          <p:nvPr/>
        </p:nvSpPr>
        <p:spPr bwMode="auto">
          <a:xfrm>
            <a:off x="6823368" y="44958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</a:rPr>
              <a:t> = 36</a:t>
            </a:r>
            <a:endParaRPr lang="en-US" altLang="en-US" sz="36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6"/>
          <p:cNvSpPr>
            <a:spLocks noChangeArrowheads="1"/>
          </p:cNvSpPr>
          <p:nvPr/>
        </p:nvSpPr>
        <p:spPr bwMode="auto">
          <a:xfrm>
            <a:off x="3657600" y="16002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</a:rPr>
              <a:t>               =    22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990000"/>
              </a:solidFill>
            </a:endParaRPr>
          </a:p>
        </p:txBody>
      </p:sp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5334000" y="1066800"/>
            <a:ext cx="3200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</a:rPr>
              <a:t>= 12   + 10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477000" y="245268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latin typeface=".VnTime" pitchFamily="34" charset="0"/>
              </a:rPr>
              <a:t>a) </a:t>
            </a:r>
            <a:r>
              <a:rPr lang="en-US" altLang="en-US" sz="3600" b="1">
                <a:latin typeface=".VnTime" pitchFamily="34" charset="0"/>
              </a:rPr>
              <a:t>5 x 7 - 26</a:t>
            </a:r>
          </a:p>
        </p:txBody>
      </p:sp>
      <p:sp>
        <p:nvSpPr>
          <p:cNvPr id="18" name="Text Box 6177"/>
          <p:cNvSpPr txBox="1">
            <a:spLocks noChangeArrowheads="1"/>
          </p:cNvSpPr>
          <p:nvPr/>
        </p:nvSpPr>
        <p:spPr bwMode="auto">
          <a:xfrm>
            <a:off x="8990740" y="2438400"/>
            <a:ext cx="315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= 35 - 26</a:t>
            </a:r>
            <a:endParaRPr lang="en-US" alt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178"/>
          <p:cNvSpPr txBox="1">
            <a:spLocks noChangeArrowheads="1"/>
          </p:cNvSpPr>
          <p:nvPr/>
        </p:nvSpPr>
        <p:spPr bwMode="auto">
          <a:xfrm>
            <a:off x="9019314" y="29718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</a:rPr>
              <a:t>=   9</a:t>
            </a:r>
            <a:endParaRPr lang="en-US" altLang="en-US" sz="36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6157" grpId="0" animBg="1"/>
      <p:bldP spid="6159" grpId="0"/>
      <p:bldP spid="6178" grpId="0"/>
      <p:bldP spid="6179" grpId="0"/>
      <p:bldP spid="6182" grpId="0"/>
      <p:bldP spid="6183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43200" y="20193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 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186" name="Text Box 7185"/>
          <p:cNvSpPr txBox="1">
            <a:spLocks noChangeArrowheads="1"/>
          </p:cNvSpPr>
          <p:nvPr/>
        </p:nvSpPr>
        <p:spPr bwMode="auto">
          <a:xfrm>
            <a:off x="872836" y="457201"/>
            <a:ext cx="97951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Text Box 7186"/>
          <p:cNvSpPr txBox="1">
            <a:spLocks noChangeArrowheads="1"/>
          </p:cNvSpPr>
          <p:nvPr/>
        </p:nvSpPr>
        <p:spPr bwMode="auto">
          <a:xfrm>
            <a:off x="2438400" y="2620964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 bàn : 4 cái ghế</a:t>
            </a:r>
          </a:p>
        </p:txBody>
      </p:sp>
      <p:sp>
        <p:nvSpPr>
          <p:cNvPr id="7188" name="Text Box 7187"/>
          <p:cNvSpPr txBox="1">
            <a:spLocks noChangeArrowheads="1"/>
          </p:cNvSpPr>
          <p:nvPr/>
        </p:nvSpPr>
        <p:spPr bwMode="auto">
          <a:xfrm>
            <a:off x="2438400" y="3154363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 bàn : … cái ghế?</a:t>
            </a:r>
          </a:p>
        </p:txBody>
      </p:sp>
      <p:sp>
        <p:nvSpPr>
          <p:cNvPr id="7189" name="Rectangle 7188"/>
          <p:cNvSpPr>
            <a:spLocks noChangeArrowheads="1"/>
          </p:cNvSpPr>
          <p:nvPr/>
        </p:nvSpPr>
        <p:spPr bwMode="auto">
          <a:xfrm>
            <a:off x="2590800" y="4618039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8 = 32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0" name="Text Box 7189"/>
          <p:cNvSpPr txBox="1">
            <a:spLocks noChangeArrowheads="1"/>
          </p:cNvSpPr>
          <p:nvPr/>
        </p:nvSpPr>
        <p:spPr bwMode="auto">
          <a:xfrm>
            <a:off x="4648200" y="4008439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6758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87" grpId="0"/>
      <p:bldP spid="7188" grpId="0"/>
      <p:bldP spid="7189" grpId="0"/>
      <p:bldP spid="71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330036" y="228600"/>
            <a:ext cx="10404764" cy="1066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222" name="Rectangle 46"/>
          <p:cNvSpPr>
            <a:spLocks noChangeArrowheads="1"/>
          </p:cNvSpPr>
          <p:nvPr/>
        </p:nvSpPr>
        <p:spPr bwMode="auto">
          <a:xfrm>
            <a:off x="7315200" y="213360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227" name="Rectangle 19"/>
          <p:cNvSpPr>
            <a:spLocks noChangeArrowheads="1"/>
          </p:cNvSpPr>
          <p:nvPr/>
        </p:nvSpPr>
        <p:spPr bwMode="auto">
          <a:xfrm>
            <a:off x="3962400" y="3124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sp>
        <p:nvSpPr>
          <p:cNvPr id="9228" name="Rectangle 20"/>
          <p:cNvSpPr>
            <a:spLocks noChangeArrowheads="1"/>
          </p:cNvSpPr>
          <p:nvPr/>
        </p:nvSpPr>
        <p:spPr bwMode="auto">
          <a:xfrm>
            <a:off x="5334000" y="2743200"/>
            <a:ext cx="5334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100 x 3 = 300 (cm)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300 cm</a:t>
            </a:r>
          </a:p>
        </p:txBody>
      </p:sp>
      <p:sp>
        <p:nvSpPr>
          <p:cNvPr id="9229" name="Rectangle 21"/>
          <p:cNvSpPr>
            <a:spLocks noChangeArrowheads="1"/>
          </p:cNvSpPr>
          <p:nvPr/>
        </p:nvSpPr>
        <p:spPr bwMode="auto">
          <a:xfrm>
            <a:off x="1524000" y="4343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31242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231" name="Rectangle 23"/>
          <p:cNvSpPr>
            <a:spLocks noChangeArrowheads="1"/>
          </p:cNvSpPr>
          <p:nvPr/>
        </p:nvSpPr>
        <p:spPr bwMode="auto">
          <a:xfrm>
            <a:off x="4724400" y="4343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232" name="Rectangle 24"/>
          <p:cNvSpPr>
            <a:spLocks noChangeArrowheads="1"/>
          </p:cNvSpPr>
          <p:nvPr/>
        </p:nvSpPr>
        <p:spPr bwMode="auto">
          <a:xfrm>
            <a:off x="2819400" y="4648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sp>
        <p:nvSpPr>
          <p:cNvPr id="9233" name="Rectangle 27"/>
          <p:cNvSpPr>
            <a:spLocks noChangeArrowheads="1"/>
          </p:cNvSpPr>
          <p:nvPr/>
        </p:nvSpPr>
        <p:spPr bwMode="auto">
          <a:xfrm>
            <a:off x="1600200" y="3200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cxnSp>
        <p:nvCxnSpPr>
          <p:cNvPr id="2" name="Straight Connector 29"/>
          <p:cNvCxnSpPr>
            <a:cxnSpLocks noChangeShapeType="1"/>
          </p:cNvCxnSpPr>
          <p:nvPr/>
        </p:nvCxnSpPr>
        <p:spPr bwMode="auto">
          <a:xfrm rot="16200000" flipH="1">
            <a:off x="3787776" y="3557589"/>
            <a:ext cx="2894013" cy="460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Isosceles Triangle 15"/>
          <p:cNvSpPr>
            <a:spLocks noChangeArrowheads="1"/>
          </p:cNvSpPr>
          <p:nvPr/>
        </p:nvSpPr>
        <p:spPr bwMode="auto">
          <a:xfrm>
            <a:off x="1905000" y="2438400"/>
            <a:ext cx="2819400" cy="2209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858000" y="5248839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001000" y="5248839"/>
            <a:ext cx="1511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8001000" y="5244374"/>
            <a:ext cx="1511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30dm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16" grpId="0" animBg="1"/>
      <p:bldP spid="13" grpId="0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16830" y="2197892"/>
            <a:ext cx="6204856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/>
              </a:rPr>
              <a:t>VẬN DỤNG, TRẢI NGHIỆM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4724400" y="838201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  <a:endParaRPr kumimoji="0" lang="vi-V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1" y="2746376"/>
            <a:ext cx="862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( 2,3,4,5).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43529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03401" y="3540126"/>
            <a:ext cx="862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marL="0" marR="0" lvl="0" indent="0" algn="ctr" defTabSz="678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44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86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4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marL="0" marR="0" lvl="0" indent="0" algn="ctr" defTabSz="678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4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4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marL="0" marR="0" lvl="0" indent="0" algn="ctr" defTabSz="678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4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44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marL="0" marR="0" lvl="0" indent="0" algn="ctr" defTabSz="5067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2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微软雅黑"/>
              <a:cs typeface="Times New Roman" pitchFamily="18" charset="0"/>
            </a:endParaRPr>
          </a:p>
          <a:p>
            <a:pPr marL="0" marR="0" lvl="0" indent="0" algn="ctr" defTabSz="5067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2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3697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4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25" y="1236541"/>
            <a:ext cx="6381421" cy="4237015"/>
          </a:xfrm>
          <a:prstGeom prst="rect">
            <a:avLst/>
          </a:prstGeom>
        </p:spPr>
      </p:pic>
      <p:pic>
        <p:nvPicPr>
          <p:cNvPr id="20" name="1a">
            <a:hlinkClick r:id="rId17" action="ppaction://hlinksldjump"/>
            <a:extLst>
              <a:ext uri="{FF2B5EF4-FFF2-40B4-BE49-F238E27FC236}">
                <a16:creationId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16" y="1046634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9" action="ppaction://hlinksldjump"/>
            <a:extLst>
              <a:ext uri="{FF2B5EF4-FFF2-40B4-BE49-F238E27FC236}">
                <a16:creationId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22" y="1046634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4" action="ppaction://hlinksldjump"/>
            <a:extLst>
              <a:ext uri="{FF2B5EF4-FFF2-40B4-BE49-F238E27FC236}">
                <a16:creationId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92" y="3250306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2" action="ppaction://hlinksldjump"/>
            <a:extLst>
              <a:ext uri="{FF2B5EF4-FFF2-40B4-BE49-F238E27FC236}">
                <a16:creationId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06" y="3263939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4637625" y="1423511"/>
            <a:ext cx="3424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9 = 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4637625" y="3459897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4123832" y="1128157"/>
            <a:ext cx="3845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6 x 0=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CDD6E-C461-48F3-9247-612D53219014}"/>
              </a:ext>
            </a:extLst>
          </p:cNvPr>
          <p:cNvSpPr txBox="1"/>
          <p:nvPr/>
        </p:nvSpPr>
        <p:spPr>
          <a:xfrm>
            <a:off x="4855790" y="2844225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452F0-327C-442F-8D09-E2EFF02F8AF8}"/>
              </a:ext>
            </a:extLst>
          </p:cNvPr>
          <p:cNvSpPr txBox="1"/>
          <p:nvPr/>
        </p:nvSpPr>
        <p:spPr>
          <a:xfrm>
            <a:off x="4855790" y="3749437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4A1DFEB-8D5C-4575-BB4C-6DFF59C37176}"/>
              </a:ext>
            </a:extLst>
          </p:cNvPr>
          <p:cNvSpPr/>
          <p:nvPr/>
        </p:nvSpPr>
        <p:spPr>
          <a:xfrm>
            <a:off x="4700878" y="2844225"/>
            <a:ext cx="712381" cy="67515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727614" y="1275008"/>
            <a:ext cx="8810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3885027" y="3178187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2993141" y="1497113"/>
            <a:ext cx="65485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4399377" y="4073794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990041" y="1983460"/>
            <a:ext cx="839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BẢNG NHÂN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4724400" y="838201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1" y="2746376"/>
            <a:ext cx="862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các bảng nhân đã học ( 2,3,4,5).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43529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03401" y="3540126"/>
            <a:ext cx="862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Biết nhân nhẩm với số tròn trăm.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575</Words>
  <Application>Microsoft Office PowerPoint</Application>
  <PresentationFormat>Widescreen</PresentationFormat>
  <Paragraphs>141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Microsoft YaHei</vt:lpstr>
      <vt:lpstr>SimSun</vt:lpstr>
      <vt:lpstr>SimSun</vt:lpstr>
      <vt:lpstr>.VnArial</vt:lpstr>
      <vt:lpstr>.VnTime</vt:lpstr>
      <vt:lpstr>Arial</vt:lpstr>
      <vt:lpstr>Arial-Rounded</vt:lpstr>
      <vt:lpstr>Calibri</vt:lpstr>
      <vt:lpstr>Calibri Light</vt:lpstr>
      <vt:lpstr>等线</vt:lpstr>
      <vt:lpstr>Times New Roman</vt:lpstr>
      <vt:lpstr>VNtimes New Roman</vt:lpstr>
      <vt:lpstr>Office 主题</vt:lpstr>
      <vt:lpstr>3_Office Theme</vt:lpstr>
      <vt:lpstr>1_Office Theme</vt:lpstr>
      <vt:lpstr>4_Office Theme</vt:lpstr>
      <vt:lpstr>6_Office Theme</vt:lpstr>
      <vt:lpstr>3_默认设计模板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Huyen</cp:lastModifiedBy>
  <cp:revision>21</cp:revision>
  <dcterms:created xsi:type="dcterms:W3CDTF">2021-05-22T10:10:43Z</dcterms:created>
  <dcterms:modified xsi:type="dcterms:W3CDTF">2021-09-17T18:39:31Z</dcterms:modified>
</cp:coreProperties>
</file>