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audio1.wav" ContentType="audio/wav"/>
  <Override PartName="/ppt/media/audio2.wav" ContentType="audio/wav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</p:sldMasterIdLst>
  <p:notesMasterIdLst>
    <p:notesMasterId r:id="rId17"/>
  </p:notesMasterIdLst>
  <p:sldIdLst>
    <p:sldId id="280" r:id="rId3"/>
    <p:sldId id="281" r:id="rId4"/>
    <p:sldId id="282" r:id="rId5"/>
    <p:sldId id="269" r:id="rId6"/>
    <p:sldId id="273" r:id="rId7"/>
    <p:sldId id="274" r:id="rId8"/>
    <p:sldId id="278" r:id="rId9"/>
    <p:sldId id="284" r:id="rId10"/>
    <p:sldId id="285" r:id="rId11"/>
    <p:sldId id="286" r:id="rId12"/>
    <p:sldId id="287" r:id="rId13"/>
    <p:sldId id="288" r:id="rId14"/>
    <p:sldId id="291" r:id="rId15"/>
    <p:sldId id="290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Palatino Linotype" panose="02040502050505030304" pitchFamily="18" charset="0"/>
      <p:regular r:id="rId24"/>
      <p:bold r:id="rId25"/>
      <p:italic r:id="rId26"/>
      <p:boldItalic r:id="rId27"/>
    </p:embeddedFont>
    <p:embeddedFont>
      <p:font typeface="Tahoma" panose="020B0604030504040204" pitchFamily="34" charset="0"/>
      <p:regular r:id="rId28"/>
      <p:bold r:id="rId29"/>
    </p:embeddedFont>
    <p:embeddedFont>
      <p:font typeface="UTM Avo" panose="02040603050506020204" pitchFamily="18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CFCD"/>
    <a:srgbClr val="0E73B7"/>
    <a:srgbClr val="E43230"/>
    <a:srgbClr val="E99D05"/>
    <a:srgbClr val="DBB2CB"/>
    <a:srgbClr val="DCADCB"/>
    <a:srgbClr val="9F7906"/>
    <a:srgbClr val="E9AAD4"/>
    <a:srgbClr val="668B06"/>
    <a:srgbClr val="3E6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6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CF112-E237-4239-8F90-2CD3A7EF91C4}" type="datetimeFigureOut">
              <a:rPr lang="en-US" smtClean="0"/>
              <a:t>18/9/2021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3B318-E7BE-4EF2-B858-A17CEFAEC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87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Calibri" panose="020F0502020204030204" charset="0"/>
              </a:rPr>
              <a:pPr lvl="0" algn="r" eaLnBrk="1" hangingPunct="1"/>
              <a:t>1</a:t>
            </a:fld>
            <a:endParaRPr lang="en-US" sz="1200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460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558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969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210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806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228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848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518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965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471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5547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62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078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353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494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853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18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736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754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931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57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85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2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55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07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8.xml"/><Relationship Id="rId3" Type="http://schemas.openxmlformats.org/officeDocument/2006/relationships/slideLayout" Target="../slideLayouts/slideLayout2.xml"/><Relationship Id="rId7" Type="http://schemas.openxmlformats.org/officeDocument/2006/relationships/slide" Target="slide6.xml"/><Relationship Id="rId12" Type="http://schemas.openxmlformats.org/officeDocument/2006/relationships/image" Target="../media/image1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5.xml"/><Relationship Id="rId11" Type="http://schemas.openxmlformats.org/officeDocument/2006/relationships/image" Target="../media/image13.gif"/><Relationship Id="rId5" Type="http://schemas.openxmlformats.org/officeDocument/2006/relationships/image" Target="../media/image10.png"/><Relationship Id="rId10" Type="http://schemas.openxmlformats.org/officeDocument/2006/relationships/image" Target="../media/image12.gif"/><Relationship Id="rId4" Type="http://schemas.openxmlformats.org/officeDocument/2006/relationships/image" Target="../media/image9.png"/><Relationship Id="rId9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7.png"/><Relationship Id="rId1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1.png"/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7.png"/><Relationship Id="rId1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7.png"/><Relationship Id="rId1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1189515" y="2519726"/>
            <a:ext cx="10344987" cy="784828"/>
          </a:xfrm>
          <a:prstGeom prst="rect">
            <a:avLst/>
          </a:prstGeom>
          <a:noFill/>
          <a:ln w="9525"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ctr" defTabSz="684848"/>
            <a:r>
              <a:rPr sz="4500" b="1" dirty="0">
                <a:solidFill>
                  <a:srgbClr val="FF0000"/>
                </a:solidFill>
                <a:latin typeface="UTM Avo" panose="02040603050506020204"/>
              </a:rPr>
              <a:t>Chào mừng </a:t>
            </a:r>
            <a:r>
              <a:rPr sz="4500" b="1" dirty="0" err="1">
                <a:solidFill>
                  <a:srgbClr val="FF0000"/>
                </a:solidFill>
                <a:latin typeface="UTM Avo" panose="02040603050506020204"/>
              </a:rPr>
              <a:t>các</a:t>
            </a:r>
            <a:r>
              <a:rPr sz="4500" b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UTM Avo" panose="02040603050506020204"/>
              </a:rPr>
              <a:t>em</a:t>
            </a:r>
            <a:r>
              <a:rPr lang="en-US" sz="4500" b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UTM Avo" panose="02040603050506020204"/>
              </a:rPr>
              <a:t>học</a:t>
            </a:r>
            <a:r>
              <a:rPr lang="en-US" sz="4500" b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UTM Avo" panose="02040603050506020204"/>
              </a:rPr>
              <a:t>sinh</a:t>
            </a:r>
            <a:r>
              <a:rPr lang="en-US" sz="4500" b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UTM Avo" panose="02040603050506020204"/>
              </a:rPr>
              <a:t>lớp</a:t>
            </a:r>
            <a:r>
              <a:rPr lang="en-US" sz="4500" b="1" dirty="0">
                <a:solidFill>
                  <a:srgbClr val="FF0000"/>
                </a:solidFill>
                <a:latin typeface="UTM Avo" panose="02040603050506020204"/>
              </a:rPr>
              <a:t> 3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975442" y="1729384"/>
            <a:ext cx="45148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Font typeface="Arial" panose="020B0604020202020204" pitchFamily="34" charset="0"/>
              <a:buNone/>
            </a:pPr>
            <a:r>
              <a:rPr lang="en-US" altLang="en-US" sz="21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ĐỨC GIANG</a:t>
            </a:r>
          </a:p>
        </p:txBody>
      </p:sp>
    </p:spTree>
    <p:extLst>
      <p:ext uri="{BB962C8B-B14F-4D97-AF65-F5344CB8AC3E}">
        <p14:creationId xmlns:p14="http://schemas.microsoft.com/office/powerpoint/2010/main" val="387201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6" name="文本框 2"/>
          <p:cNvSpPr txBox="1"/>
          <p:nvPr/>
        </p:nvSpPr>
        <p:spPr>
          <a:xfrm>
            <a:off x="365574" y="365125"/>
            <a:ext cx="4984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vi-VN" altLang="zh-CN" sz="4000" b="1" dirty="0">
                <a:solidFill>
                  <a:srgbClr val="FF0000"/>
                </a:solidFill>
                <a:latin typeface="+mj-lt"/>
                <a:ea typeface="inpin heiti" charset="-122"/>
                <a:cs typeface="inpin heiti" charset="-122"/>
              </a:rPr>
              <a:t>Bài 2:Tính nhẩm </a:t>
            </a:r>
            <a:endParaRPr kumimoji="1" lang="zh-CN" altLang="en-US" sz="4000" b="1" dirty="0">
              <a:solidFill>
                <a:srgbClr val="FF0000"/>
              </a:solidFill>
              <a:latin typeface="+mj-lt"/>
              <a:ea typeface="inpin heiti" charset="-122"/>
              <a:cs typeface="inpin heiti" charset="-122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713500" y="1296356"/>
            <a:ext cx="5218771" cy="16427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tx2"/>
                </a:solidFill>
                <a:latin typeface="+mj-lt"/>
              </a:rPr>
              <a:t>200 : 2 = ?</a:t>
            </a:r>
          </a:p>
          <a:p>
            <a:r>
              <a:rPr lang="vi-VN" sz="3200" b="1" dirty="0">
                <a:solidFill>
                  <a:schemeClr val="tx2"/>
                </a:solidFill>
                <a:latin typeface="+mj-lt"/>
              </a:rPr>
              <a:t>Nhẩm : 2 trăm : 2 = 1 trăm</a:t>
            </a:r>
          </a:p>
          <a:p>
            <a:r>
              <a:rPr lang="vi-VN" sz="3200" b="1" dirty="0">
                <a:solidFill>
                  <a:schemeClr val="tx2"/>
                </a:solidFill>
                <a:latin typeface="+mj-lt"/>
              </a:rPr>
              <a:t>Vậy   : 200 : 2 = 100</a:t>
            </a:r>
            <a:endParaRPr lang="en-US" sz="3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11330" y="3311942"/>
            <a:ext cx="62979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805C2F"/>
                </a:solidFill>
                <a:latin typeface="+mj-lt"/>
              </a:rPr>
              <a:t>400 : 2 =           800 : 2 =</a:t>
            </a:r>
          </a:p>
          <a:p>
            <a:r>
              <a:rPr lang="vi-VN" sz="4000" b="1" dirty="0">
                <a:solidFill>
                  <a:srgbClr val="805C2F"/>
                </a:solidFill>
                <a:latin typeface="+mj-lt"/>
              </a:rPr>
              <a:t>600 : 3 =           300 : 3 =</a:t>
            </a:r>
          </a:p>
          <a:p>
            <a:r>
              <a:rPr lang="vi-VN" sz="4000" b="1" dirty="0">
                <a:solidFill>
                  <a:srgbClr val="805C2F"/>
                </a:solidFill>
                <a:latin typeface="+mj-lt"/>
              </a:rPr>
              <a:t>400 : 4 =           800 : 4 =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26649" y="4524552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+mj-lt"/>
              </a:rPr>
              <a:t>200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98080" y="3964377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+mj-lt"/>
              </a:rPr>
              <a:t>100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55218" y="3330401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+mj-lt"/>
              </a:rPr>
              <a:t>400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39049" y="4579857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+mj-lt"/>
              </a:rPr>
              <a:t>100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39050" y="3908561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+mj-lt"/>
              </a:rPr>
              <a:t>200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39051" y="3277608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+mj-lt"/>
              </a:rPr>
              <a:t>200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6089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752"/>
            <a:ext cx="12192000" cy="6968752"/>
          </a:xfrm>
          <a:prstGeom prst="rect">
            <a:avLst/>
          </a:prstGeom>
        </p:spPr>
      </p:pic>
      <p:sp>
        <p:nvSpPr>
          <p:cNvPr id="5" name="文本框 7"/>
          <p:cNvSpPr txBox="1"/>
          <p:nvPr/>
        </p:nvSpPr>
        <p:spPr>
          <a:xfrm>
            <a:off x="896471" y="429813"/>
            <a:ext cx="104573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zh-CN" sz="4000" b="1" dirty="0">
                <a:latin typeface="+mj-lt"/>
                <a:ea typeface="inpin heiti" charset="-122"/>
                <a:cs typeface="inpin heiti" charset="-122"/>
              </a:rPr>
              <a:t>Bài 3: Có 24 cái cốc được xếp đều vào 4 hộp. Hỏi mỗi hộp có bao nhiêu cái cốc ? </a:t>
            </a:r>
            <a:endParaRPr kumimoji="1" lang="zh-CN" altLang="en-US" sz="4000" b="1" dirty="0">
              <a:latin typeface="+mj-lt"/>
              <a:ea typeface="inpin heiti" charset="-122"/>
              <a:cs typeface="inpin heiti" charset="-122"/>
            </a:endParaRPr>
          </a:p>
        </p:txBody>
      </p:sp>
      <p:sp>
        <p:nvSpPr>
          <p:cNvPr id="6" name="文本框 8"/>
          <p:cNvSpPr txBox="1"/>
          <p:nvPr/>
        </p:nvSpPr>
        <p:spPr>
          <a:xfrm>
            <a:off x="5438701" y="2477535"/>
            <a:ext cx="65689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b="1" dirty="0">
                <a:solidFill>
                  <a:srgbClr val="00B050"/>
                </a:solidFill>
                <a:latin typeface="+mj-lt"/>
                <a:ea typeface="inpin heiti" charset="-122"/>
                <a:cs typeface="inpin heiti" charset="-122"/>
              </a:rPr>
              <a:t>            </a:t>
            </a:r>
            <a:r>
              <a:rPr kumimoji="1" lang="vi-VN" altLang="zh-CN" sz="4000" b="1" dirty="0">
                <a:solidFill>
                  <a:srgbClr val="002060"/>
                </a:solidFill>
                <a:latin typeface="+mj-lt"/>
                <a:ea typeface="inpin heiti" charset="-122"/>
                <a:cs typeface="inpin heiti" charset="-122"/>
              </a:rPr>
              <a:t>Bài giải </a:t>
            </a:r>
            <a:endParaRPr kumimoji="1" lang="en-US" altLang="zh-CN" sz="4000" b="1" dirty="0">
              <a:solidFill>
                <a:srgbClr val="002060"/>
              </a:solidFill>
              <a:latin typeface="+mj-lt"/>
              <a:ea typeface="inpin heiti" charset="-122"/>
              <a:cs typeface="inpin heiti" charset="-122"/>
            </a:endParaRPr>
          </a:p>
          <a:p>
            <a:r>
              <a:rPr kumimoji="1" lang="vi-VN" altLang="zh-CN" sz="4000" b="1" dirty="0">
                <a:solidFill>
                  <a:srgbClr val="002060"/>
                </a:solidFill>
                <a:latin typeface="+mj-lt"/>
                <a:ea typeface="inpin heiti" charset="-122"/>
                <a:cs typeface="inpin heiti" charset="-122"/>
              </a:rPr>
              <a:t>Mỗi hộp có số cái cốc là:</a:t>
            </a:r>
          </a:p>
          <a:p>
            <a:r>
              <a:rPr kumimoji="1" lang="en-US" altLang="zh-CN" sz="4000" b="1" dirty="0">
                <a:solidFill>
                  <a:srgbClr val="002060"/>
                </a:solidFill>
                <a:latin typeface="+mj-lt"/>
                <a:ea typeface="inpin heiti" charset="-122"/>
                <a:cs typeface="inpin heiti" charset="-122"/>
              </a:rPr>
              <a:t>      </a:t>
            </a:r>
            <a:r>
              <a:rPr kumimoji="1" lang="vi-VN" altLang="zh-CN" sz="4000" b="1" dirty="0">
                <a:solidFill>
                  <a:srgbClr val="002060"/>
                </a:solidFill>
                <a:latin typeface="+mj-lt"/>
                <a:ea typeface="inpin heiti" charset="-122"/>
                <a:cs typeface="inpin heiti" charset="-122"/>
              </a:rPr>
              <a:t>24 : 4 = 6 ( cái cốc )</a:t>
            </a:r>
          </a:p>
          <a:p>
            <a:r>
              <a:rPr kumimoji="1" lang="en-US" altLang="zh-CN" sz="4000" b="1" dirty="0">
                <a:solidFill>
                  <a:srgbClr val="002060"/>
                </a:solidFill>
                <a:latin typeface="+mj-lt"/>
                <a:ea typeface="inpin heiti" charset="-122"/>
                <a:cs typeface="inpin heiti" charset="-122"/>
              </a:rPr>
              <a:t>                 </a:t>
            </a:r>
            <a:r>
              <a:rPr kumimoji="1" lang="vi-VN" altLang="zh-CN" sz="4000" b="1" dirty="0">
                <a:solidFill>
                  <a:srgbClr val="002060"/>
                </a:solidFill>
                <a:latin typeface="+mj-lt"/>
                <a:ea typeface="inpin heiti" charset="-122"/>
                <a:cs typeface="inpin heiti" charset="-122"/>
              </a:rPr>
              <a:t>Đáp số : </a:t>
            </a:r>
            <a:r>
              <a:rPr kumimoji="1" lang="vi-VN" altLang="zh-CN" sz="4000" b="1" dirty="0">
                <a:solidFill>
                  <a:srgbClr val="FF0000"/>
                </a:solidFill>
                <a:latin typeface="+mj-lt"/>
                <a:ea typeface="inpin heiti" charset="-122"/>
                <a:cs typeface="inpin heiti" charset="-122"/>
              </a:rPr>
              <a:t>6 cái cốc </a:t>
            </a:r>
            <a:endParaRPr kumimoji="1" lang="zh-CN" altLang="en-US" sz="4000" b="1" dirty="0">
              <a:solidFill>
                <a:srgbClr val="FF0000"/>
              </a:solidFill>
              <a:latin typeface="+mj-lt"/>
              <a:ea typeface="inpin heiti" charset="-122"/>
              <a:cs typeface="inpin heiti" charset="-122"/>
            </a:endParaRPr>
          </a:p>
        </p:txBody>
      </p:sp>
      <p:sp>
        <p:nvSpPr>
          <p:cNvPr id="7" name="文本框 8"/>
          <p:cNvSpPr txBox="1"/>
          <p:nvPr/>
        </p:nvSpPr>
        <p:spPr>
          <a:xfrm>
            <a:off x="896471" y="2785311"/>
            <a:ext cx="42537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b="1" dirty="0">
                <a:solidFill>
                  <a:srgbClr val="FF9409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         </a:t>
            </a:r>
            <a:r>
              <a:rPr kumimoji="1" lang="en-US" altLang="zh-CN" sz="4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Tóm</a:t>
            </a:r>
            <a:r>
              <a:rPr kumimoji="1" lang="en-US" altLang="zh-CN" sz="4000" b="1" dirty="0">
                <a:solidFill>
                  <a:srgbClr val="7030A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4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tắt</a:t>
            </a:r>
            <a:endParaRPr kumimoji="1" lang="vi-VN" altLang="zh-CN" sz="4000" b="1" dirty="0">
              <a:solidFill>
                <a:srgbClr val="7030A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  <a:p>
            <a:r>
              <a:rPr kumimoji="1" lang="en-US" altLang="zh-CN" sz="4000" b="1" dirty="0">
                <a:solidFill>
                  <a:srgbClr val="7030A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4 </a:t>
            </a:r>
            <a:r>
              <a:rPr kumimoji="1" lang="en-US" altLang="zh-CN" sz="4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hộp</a:t>
            </a:r>
            <a:r>
              <a:rPr kumimoji="1" lang="en-US" altLang="zh-CN" sz="4000" b="1" dirty="0">
                <a:solidFill>
                  <a:srgbClr val="7030A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: 24 </a:t>
            </a:r>
            <a:r>
              <a:rPr kumimoji="1" lang="en-US" altLang="zh-CN" sz="4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cái</a:t>
            </a:r>
            <a:r>
              <a:rPr kumimoji="1" lang="en-US" altLang="zh-CN" sz="4000" b="1" dirty="0">
                <a:solidFill>
                  <a:srgbClr val="7030A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4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cốc</a:t>
            </a:r>
            <a:endParaRPr kumimoji="1" lang="en-US" altLang="zh-CN" sz="4000" b="1" dirty="0">
              <a:solidFill>
                <a:srgbClr val="7030A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  <a:p>
            <a:r>
              <a:rPr kumimoji="1" lang="en-US" altLang="zh-CN" sz="4000" b="1" dirty="0">
                <a:solidFill>
                  <a:srgbClr val="7030A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1 </a:t>
            </a:r>
            <a:r>
              <a:rPr kumimoji="1" lang="en-US" altLang="zh-CN" sz="4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hộp</a:t>
            </a:r>
            <a:r>
              <a:rPr kumimoji="1" lang="en-US" altLang="zh-CN" sz="4000" b="1" dirty="0">
                <a:solidFill>
                  <a:srgbClr val="7030A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: …  </a:t>
            </a:r>
            <a:r>
              <a:rPr kumimoji="1" lang="en-US" altLang="zh-CN" sz="4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cái</a:t>
            </a:r>
            <a:r>
              <a:rPr kumimoji="1" lang="en-US" altLang="zh-CN" sz="4000" b="1" dirty="0">
                <a:solidFill>
                  <a:srgbClr val="7030A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4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cốc</a:t>
            </a:r>
            <a:r>
              <a:rPr kumimoji="1" lang="en-US" altLang="zh-CN" sz="4000" b="1" dirty="0">
                <a:solidFill>
                  <a:srgbClr val="7030A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?</a:t>
            </a:r>
            <a:endParaRPr kumimoji="1" lang="zh-CN" altLang="en-US" sz="4000" b="1" dirty="0">
              <a:solidFill>
                <a:srgbClr val="7030A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0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4088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37" y="2606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7559" y="578227"/>
            <a:ext cx="10796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644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Một trong số hình tròn là kết quả của phép tính nào ?</a:t>
            </a:r>
            <a:endParaRPr lang="en-US" sz="3200" b="1" dirty="0">
              <a:solidFill>
                <a:srgbClr val="6448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17559" y="1653529"/>
            <a:ext cx="1474839" cy="5702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644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: 3</a:t>
            </a:r>
            <a:endParaRPr lang="en-US" sz="4000" b="1" dirty="0">
              <a:solidFill>
                <a:srgbClr val="6448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43440" y="1653528"/>
            <a:ext cx="1455174" cy="5702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644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x 7 </a:t>
            </a:r>
            <a:endParaRPr lang="en-US" sz="4000" b="1" dirty="0">
              <a:solidFill>
                <a:srgbClr val="6448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28461" y="1653528"/>
            <a:ext cx="1474839" cy="5702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644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: 4</a:t>
            </a:r>
            <a:endParaRPr lang="en-US" sz="4000" b="1" dirty="0">
              <a:solidFill>
                <a:srgbClr val="6448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219683" y="1641732"/>
            <a:ext cx="1996133" cy="5702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644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x 10</a:t>
            </a:r>
            <a:endParaRPr lang="en-US" sz="4000" b="1" dirty="0">
              <a:solidFill>
                <a:srgbClr val="6448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10077" y="3965157"/>
            <a:ext cx="1474839" cy="5702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644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: 2</a:t>
            </a:r>
            <a:endParaRPr lang="en-US" sz="4000" b="1" dirty="0">
              <a:solidFill>
                <a:srgbClr val="6448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232856" y="4212964"/>
            <a:ext cx="2052289" cy="5702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644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+ 4</a:t>
            </a:r>
            <a:endParaRPr lang="en-US" sz="4000" b="1" dirty="0">
              <a:solidFill>
                <a:srgbClr val="6448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139848" y="3927829"/>
            <a:ext cx="1474839" cy="5702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644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7</a:t>
            </a:r>
            <a:endParaRPr lang="en-US" sz="4000" b="1" dirty="0">
              <a:solidFill>
                <a:srgbClr val="6448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32510" y="2749631"/>
            <a:ext cx="1299573" cy="79898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644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sz="4000" b="1" dirty="0">
              <a:solidFill>
                <a:srgbClr val="6448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748517" y="2709651"/>
            <a:ext cx="963561" cy="79898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644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4000" b="1" dirty="0">
              <a:solidFill>
                <a:srgbClr val="6448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078763" y="2735755"/>
            <a:ext cx="1124538" cy="79898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644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sz="4000" b="1" dirty="0">
              <a:solidFill>
                <a:srgbClr val="6448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730961" y="2738455"/>
            <a:ext cx="1212162" cy="79898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644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en-US" sz="4000" b="1" dirty="0">
              <a:solidFill>
                <a:srgbClr val="6448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Arrow Connector 17"/>
          <p:cNvCxnSpPr>
            <a:endCxn id="15" idx="2"/>
          </p:cNvCxnSpPr>
          <p:nvPr/>
        </p:nvCxnSpPr>
        <p:spPr>
          <a:xfrm>
            <a:off x="2055655" y="2223799"/>
            <a:ext cx="1692862" cy="8853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621874" y="2223799"/>
            <a:ext cx="4178710" cy="7505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633745" y="2223799"/>
            <a:ext cx="1605995" cy="7352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7113096" y="2223799"/>
            <a:ext cx="1501592" cy="8132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243440" y="3436416"/>
            <a:ext cx="817995" cy="5447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495614" y="3284905"/>
            <a:ext cx="3303633" cy="9653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3" idx="1"/>
            <a:endCxn id="14" idx="5"/>
          </p:cNvCxnSpPr>
          <p:nvPr/>
        </p:nvCxnSpPr>
        <p:spPr>
          <a:xfrm flipH="1" flipV="1">
            <a:off x="2441765" y="3431606"/>
            <a:ext cx="4698083" cy="7813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12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).</a:t>
            </a:r>
            <a:endParaRPr lang="vi-VN" altLang="en-US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922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3"/>
          <p:cNvSpPr txBox="1">
            <a:spLocks noChangeArrowheads="1"/>
          </p:cNvSpPr>
          <p:nvPr/>
        </p:nvSpPr>
        <p:spPr bwMode="auto">
          <a:xfrm>
            <a:off x="4724400" y="838201"/>
            <a:ext cx="3505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 TIÊU</a:t>
            </a:r>
            <a:endParaRPr kumimoji="0" lang="vi-VN" altLang="en-US" sz="5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28801" y="2746376"/>
            <a:ext cx="9524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 chia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2,3,4,5).</a:t>
            </a:r>
            <a:endParaRPr kumimoji="0" lang="vi-V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14500" y="3897821"/>
            <a:ext cx="95249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nhẩm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thương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trăm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2,3,4 (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22634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7ef13e6488ebda4182295e359de71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33814"/>
            <a:ext cx="12192000" cy="6858000"/>
          </a:xfrm>
          <a:prstGeom prst="rect">
            <a:avLst/>
          </a:prstGeom>
          <a:solidFill>
            <a:srgbClr val="F6A8ED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文本框 6"/>
          <p:cNvSpPr txBox="1"/>
          <p:nvPr/>
        </p:nvSpPr>
        <p:spPr>
          <a:xfrm>
            <a:off x="3002844" y="1888666"/>
            <a:ext cx="69195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9600" b="1" dirty="0">
                <a:solidFill>
                  <a:srgbClr val="7030A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TẠM BIỆT</a:t>
            </a:r>
            <a:r>
              <a:rPr kumimoji="1" lang="vi-VN" altLang="zh-CN" sz="9600" b="1" dirty="0">
                <a:solidFill>
                  <a:srgbClr val="7030A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1" lang="vi-VN" altLang="zh-CN" sz="9600" b="1" dirty="0">
                <a:solidFill>
                  <a:srgbClr val="7030A0"/>
                </a:solidFill>
                <a:latin typeface="inpin heiti" charset="-122"/>
                <a:ea typeface="inpin heiti" charset="-122"/>
                <a:cs typeface="inpin heiti" charset="-122"/>
              </a:rPr>
              <a:t>!</a:t>
            </a:r>
            <a:endParaRPr kumimoji="1" lang="zh-CN" altLang="en-US" sz="9600" b="1" dirty="0">
              <a:solidFill>
                <a:srgbClr val="7030A0"/>
              </a:solidFill>
              <a:latin typeface="inpin heiti" charset="-122"/>
              <a:ea typeface="inpin heiti" charset="-122"/>
              <a:cs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1600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C0325518-2F7D-4F2F-A352-96271AFDA392}"/>
              </a:ext>
            </a:extLst>
          </p:cNvPr>
          <p:cNvSpPr/>
          <p:nvPr/>
        </p:nvSpPr>
        <p:spPr>
          <a:xfrm>
            <a:off x="2802398" y="2266663"/>
            <a:ext cx="1160777" cy="1160777"/>
          </a:xfrm>
          <a:prstGeom prst="ellipse">
            <a:avLst/>
          </a:prstGeom>
          <a:solidFill>
            <a:srgbClr val="EBA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18DF5D8-F399-410C-8784-70115665CF19}"/>
              </a:ext>
            </a:extLst>
          </p:cNvPr>
          <p:cNvSpPr/>
          <p:nvPr/>
        </p:nvSpPr>
        <p:spPr>
          <a:xfrm>
            <a:off x="4613080" y="2277013"/>
            <a:ext cx="1160777" cy="1160777"/>
          </a:xfrm>
          <a:prstGeom prst="ellipse">
            <a:avLst/>
          </a:prstGeom>
          <a:solidFill>
            <a:srgbClr val="965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8501CB9-3D48-4B08-A5AD-77E87F6419EE}"/>
              </a:ext>
            </a:extLst>
          </p:cNvPr>
          <p:cNvSpPr/>
          <p:nvPr/>
        </p:nvSpPr>
        <p:spPr>
          <a:xfrm>
            <a:off x="6423762" y="2266663"/>
            <a:ext cx="1160777" cy="1160777"/>
          </a:xfrm>
          <a:prstGeom prst="ellipse">
            <a:avLst/>
          </a:prstGeom>
          <a:solidFill>
            <a:srgbClr val="06A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49C8A21-D062-4203-943D-349B818F5A7E}"/>
              </a:ext>
            </a:extLst>
          </p:cNvPr>
          <p:cNvSpPr/>
          <p:nvPr/>
        </p:nvSpPr>
        <p:spPr>
          <a:xfrm>
            <a:off x="8234445" y="2266663"/>
            <a:ext cx="1160777" cy="1160777"/>
          </a:xfrm>
          <a:prstGeom prst="ellipse">
            <a:avLst/>
          </a:prstGeom>
          <a:solidFill>
            <a:srgbClr val="F46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2A21620-A305-459F-8256-5374735708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755" y="2380667"/>
            <a:ext cx="814489" cy="81448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B10A486-1450-4A86-8C16-B1FB52E254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477" y="2425376"/>
            <a:ext cx="814489" cy="81448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AD55C5B-EB12-40D3-B610-D569C5F8A5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169" y="2439806"/>
            <a:ext cx="814489" cy="81448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52C6A0B-784A-47B3-9F15-83C07BBD0E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580" y="2468590"/>
            <a:ext cx="814489" cy="814489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79117E4-BCE1-42B7-A294-924239BD1D9F}"/>
              </a:ext>
            </a:extLst>
          </p:cNvPr>
          <p:cNvSpPr/>
          <p:nvPr/>
        </p:nvSpPr>
        <p:spPr>
          <a:xfrm>
            <a:off x="2583216" y="3429001"/>
            <a:ext cx="1599136" cy="17320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A9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Chuẩn</a:t>
            </a:r>
            <a:r>
              <a:rPr lang="en-US" altLang="zh-CN" sz="21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1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bị</a:t>
            </a:r>
            <a:r>
              <a:rPr lang="en-US" altLang="zh-CN" sz="21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1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đầy</a:t>
            </a:r>
            <a:r>
              <a:rPr lang="en-US" altLang="zh-CN" sz="21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1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đủ</a:t>
            </a:r>
            <a:r>
              <a:rPr lang="en-US" altLang="zh-CN" sz="21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1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sách</a:t>
            </a:r>
            <a:r>
              <a:rPr lang="en-US" altLang="zh-CN" sz="21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1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vở</a:t>
            </a:r>
            <a:r>
              <a:rPr lang="en-US" altLang="zh-CN" sz="21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zh-CN" sz="21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đồ</a:t>
            </a:r>
            <a:r>
              <a:rPr lang="en-US" altLang="zh-CN" sz="21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1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dùng</a:t>
            </a:r>
            <a:endParaRPr lang="zh-CN" altLang="en-US" sz="21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C25985F-D861-459C-83A9-75A72234D9CA}"/>
              </a:ext>
            </a:extLst>
          </p:cNvPr>
          <p:cNvSpPr/>
          <p:nvPr/>
        </p:nvSpPr>
        <p:spPr>
          <a:xfrm>
            <a:off x="4393899" y="3429001"/>
            <a:ext cx="1599136" cy="17320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65DB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21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Tập</a:t>
            </a:r>
            <a:r>
              <a:rPr lang="en-US" altLang="zh-CN" sz="21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1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trung</a:t>
            </a:r>
            <a:r>
              <a:rPr lang="en-US" altLang="zh-CN" sz="21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1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lắng</a:t>
            </a:r>
            <a:r>
              <a:rPr lang="en-US" altLang="zh-CN" sz="21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1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nghe</a:t>
            </a:r>
            <a:endParaRPr lang="zh-CN" altLang="en-US" sz="21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EA24189-10E9-4B13-9AF2-338752983AA8}"/>
              </a:ext>
            </a:extLst>
          </p:cNvPr>
          <p:cNvSpPr/>
          <p:nvPr/>
        </p:nvSpPr>
        <p:spPr>
          <a:xfrm>
            <a:off x="6204582" y="3429001"/>
            <a:ext cx="1599136" cy="17320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6A99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21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Chủ</a:t>
            </a:r>
            <a:r>
              <a:rPr lang="en-US" altLang="zh-CN" sz="21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1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động</a:t>
            </a:r>
            <a:r>
              <a:rPr lang="en-US" altLang="zh-CN" sz="21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1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ghi</a:t>
            </a:r>
            <a:r>
              <a:rPr lang="en-US" altLang="zh-CN" sz="21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1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chép</a:t>
            </a:r>
            <a:endParaRPr lang="zh-CN" altLang="en-US" sz="21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04FF7AF-1AE5-4376-8819-AD2C5395A1F5}"/>
              </a:ext>
            </a:extLst>
          </p:cNvPr>
          <p:cNvSpPr/>
          <p:nvPr/>
        </p:nvSpPr>
        <p:spPr>
          <a:xfrm>
            <a:off x="8015264" y="3429003"/>
            <a:ext cx="1599136" cy="17320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468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Thực</a:t>
            </a:r>
            <a:r>
              <a:rPr lang="en-US" altLang="zh-CN" sz="21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1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hành</a:t>
            </a:r>
            <a:r>
              <a:rPr lang="en-US" altLang="zh-CN" sz="21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1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yêu</a:t>
            </a:r>
            <a:r>
              <a:rPr lang="en-US" altLang="zh-CN" sz="21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1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cầu</a:t>
            </a:r>
            <a:r>
              <a:rPr lang="en-US" altLang="zh-CN" sz="21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1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altLang="zh-CN" sz="21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1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giáo</a:t>
            </a:r>
            <a:r>
              <a:rPr lang="en-US" altLang="zh-CN" sz="21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1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viên</a:t>
            </a:r>
            <a:endParaRPr lang="zh-CN" altLang="en-US" sz="21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524000" y="1324895"/>
            <a:ext cx="9144000" cy="0"/>
          </a:xfrm>
          <a:prstGeom prst="line">
            <a:avLst/>
          </a:prstGeom>
          <a:ln w="76200">
            <a:solidFill>
              <a:srgbClr val="257A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"/>
          <p:cNvSpPr txBox="1"/>
          <p:nvPr/>
        </p:nvSpPr>
        <p:spPr>
          <a:xfrm>
            <a:off x="2899404" y="1072060"/>
            <a:ext cx="6393197" cy="510778"/>
          </a:xfrm>
          <a:prstGeom prst="roundRect">
            <a:avLst/>
          </a:prstGeom>
          <a:solidFill>
            <a:srgbClr val="257A1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45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YÊU CẦU THAM GIA TIẾT HỌC</a:t>
            </a:r>
            <a:endParaRPr lang="zh-CN" altLang="en-US" sz="2400" b="1" spc="45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973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000"/>
    </mc:Choice>
    <mc:Fallback xmlns="">
      <p:transition spd="slow" advClick="0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).</a:t>
            </a:r>
            <a:endParaRPr lang="vi-VN" altLang="en-US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922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3"/>
          <p:cNvSpPr txBox="1">
            <a:spLocks noChangeArrowheads="1"/>
          </p:cNvSpPr>
          <p:nvPr/>
        </p:nvSpPr>
        <p:spPr bwMode="auto">
          <a:xfrm>
            <a:off x="4724400" y="838201"/>
            <a:ext cx="3505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lang="vi-VN" altLang="en-US" sz="5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28801" y="2746376"/>
            <a:ext cx="9524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chia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2,3,4,5).</a:t>
            </a:r>
            <a:endParaRPr lang="vi-VN" alt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14500" y="4313458"/>
            <a:ext cx="95249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571500" indent="-571500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2,3,4 (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02150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825983" y="478508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6" action="ppaction://hlinksldjump"/>
          </p:cNvPr>
          <p:cNvSpPr/>
          <p:nvPr/>
        </p:nvSpPr>
        <p:spPr>
          <a:xfrm>
            <a:off x="857805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7" action="ppaction://hlinksldjump"/>
          </p:cNvPr>
          <p:cNvSpPr/>
          <p:nvPr/>
        </p:nvSpPr>
        <p:spPr>
          <a:xfrm>
            <a:off x="2355722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8" action="ppaction://hlinksldjump"/>
          </p:cNvPr>
          <p:cNvSpPr/>
          <p:nvPr/>
        </p:nvSpPr>
        <p:spPr>
          <a:xfrm>
            <a:off x="3853638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38874" y="95110"/>
            <a:ext cx="464903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CHIẾC</a:t>
            </a:r>
            <a:r>
              <a:rPr kumimoji="0" lang="en-US" sz="6000" b="1" i="0" u="none" strike="noStrike" kern="1200" cap="none" spc="0" normalizeH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NÓN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KÌ DIỆU</a:t>
            </a:r>
            <a:endParaRPr kumimoji="0" lang="en-US" sz="60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397345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tar: 5 Points 4">
            <a:hlinkClick r:id="rId13" action="ppaction://hlinksldjump"/>
            <a:extLst>
              <a:ext uri="{FF2B5EF4-FFF2-40B4-BE49-F238E27FC236}">
                <a16:creationId xmlns:a16="http://schemas.microsoft.com/office/drawing/2014/main" id="{D57C388B-E9AE-4786-8369-32CFFD513BFC}"/>
              </a:ext>
            </a:extLst>
          </p:cNvPr>
          <p:cNvSpPr/>
          <p:nvPr/>
        </p:nvSpPr>
        <p:spPr>
          <a:xfrm>
            <a:off x="4779818" y="6234544"/>
            <a:ext cx="508086" cy="52834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1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24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chiếc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bánh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chia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đều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cho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3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bạn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Hỏi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mỗi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bạn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mấy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chiếc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bánh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8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21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7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</a:rPr>
              <a:t>9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sp>
        <p:nvSpPr>
          <p:cNvPr id="57" name="Cloud 56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45 : 5 =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36" y="1949346"/>
            <a:ext cx="5184382" cy="98211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42373" y="1962981"/>
            <a:ext cx="5216991" cy="96848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B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. </a:t>
            </a:r>
            <a:r>
              <a:rPr lang="en-US" sz="2400" noProof="0" dirty="0">
                <a:solidFill>
                  <a:prstClr val="black"/>
                </a:solidFill>
                <a:latin typeface="Arial" panose="020B0604020202020204" pitchFamily="34" charset="0"/>
              </a:rPr>
              <a:t>9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35" y="3166451"/>
            <a:ext cx="5184382" cy="83687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lang="en-US" sz="2400" noProof="0" dirty="0">
                <a:solidFill>
                  <a:prstClr val="black"/>
                </a:solidFill>
                <a:latin typeface="Arial" panose="020B0604020202020204" pitchFamily="34" charset="0"/>
              </a:rPr>
              <a:t>40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42372" y="3214255"/>
            <a:ext cx="5216992" cy="74126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1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3267287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2" y="3248321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678" y="2107169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Tính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nhanh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10 0 – 99 = 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36" y="1949346"/>
            <a:ext cx="518438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5228750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 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34" y="2838517"/>
            <a:ext cx="5184383" cy="81501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99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5228750" cy="81082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865" y="293938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2012965"/>
            <a:ext cx="804742" cy="707197"/>
          </a:xfrm>
          <a:prstGeom prst="rect">
            <a:avLst/>
          </a:prstGeom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7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WordArt 5"/>
          <p:cNvSpPr>
            <a:spLocks noTextEdit="1"/>
          </p:cNvSpPr>
          <p:nvPr/>
        </p:nvSpPr>
        <p:spPr>
          <a:xfrm>
            <a:off x="3163389" y="2362200"/>
            <a:ext cx="53340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Palatino Linotype" panose="02040502050505030304" charset="0"/>
                <a:ea typeface="VNI-Broad" charset="0"/>
                <a:cs typeface="Palatino Linotype" panose="02040502050505030304" charset="0"/>
              </a:rPr>
              <a:t>ÔN TẬP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Palatino Linotype" panose="02040502050505030304" charset="0"/>
                <a:ea typeface="VNI-Broad" charset="0"/>
                <a:cs typeface="Palatino Linotype" panose="02040502050505030304" charset="0"/>
              </a:rPr>
              <a:t>CÁC BẢNG CHIA</a:t>
            </a:r>
          </a:p>
        </p:txBody>
      </p:sp>
    </p:spTree>
    <p:extLst>
      <p:ext uri="{BB962C8B-B14F-4D97-AF65-F5344CB8AC3E}">
        <p14:creationId xmlns:p14="http://schemas.microsoft.com/office/powerpoint/2010/main" val="299235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3"/>
          <p:cNvSpPr txBox="1"/>
          <p:nvPr/>
        </p:nvSpPr>
        <p:spPr>
          <a:xfrm>
            <a:off x="896221" y="559378"/>
            <a:ext cx="5287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zh-CN" sz="4000" b="1" dirty="0">
                <a:solidFill>
                  <a:srgbClr val="644825"/>
                </a:solidFill>
                <a:latin typeface="+mj-lt"/>
                <a:ea typeface="inpin heiti" charset="-122"/>
                <a:cs typeface="inpin heiti" charset="-122"/>
              </a:rPr>
              <a:t>Bài 1:</a:t>
            </a:r>
            <a:r>
              <a:rPr kumimoji="1" lang="en-US" altLang="zh-CN" sz="4000" b="1" dirty="0">
                <a:solidFill>
                  <a:srgbClr val="644825"/>
                </a:solidFill>
                <a:latin typeface="+mj-lt"/>
                <a:ea typeface="inpin heiti" charset="-122"/>
                <a:cs typeface="inpin heiti" charset="-122"/>
              </a:rPr>
              <a:t> </a:t>
            </a:r>
            <a:r>
              <a:rPr kumimoji="1" lang="vi-VN" altLang="zh-CN" sz="4000" b="1" dirty="0">
                <a:solidFill>
                  <a:srgbClr val="644825"/>
                </a:solidFill>
                <a:latin typeface="+mj-lt"/>
                <a:ea typeface="inpin heiti" charset="-122"/>
                <a:cs typeface="inpin heiti" charset="-122"/>
              </a:rPr>
              <a:t>Tính nhẩm</a:t>
            </a:r>
            <a:endParaRPr kumimoji="1" lang="zh-CN" altLang="en-US" sz="4000" b="1" dirty="0">
              <a:solidFill>
                <a:srgbClr val="644825"/>
              </a:solidFill>
              <a:latin typeface="+mj-lt"/>
              <a:ea typeface="inpin heiti" charset="-122"/>
              <a:cs typeface="inpin heiti" charset="-122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015183"/>
              </p:ext>
            </p:extLst>
          </p:nvPr>
        </p:nvGraphicFramePr>
        <p:xfrm>
          <a:off x="762351" y="2229428"/>
          <a:ext cx="10746028" cy="2141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6507">
                  <a:extLst>
                    <a:ext uri="{9D8B030D-6E8A-4147-A177-3AD203B41FA5}">
                      <a16:colId xmlns:a16="http://schemas.microsoft.com/office/drawing/2014/main" val="2480434638"/>
                    </a:ext>
                  </a:extLst>
                </a:gridCol>
                <a:gridCol w="2686507">
                  <a:extLst>
                    <a:ext uri="{9D8B030D-6E8A-4147-A177-3AD203B41FA5}">
                      <a16:colId xmlns:a16="http://schemas.microsoft.com/office/drawing/2014/main" val="2584077160"/>
                    </a:ext>
                  </a:extLst>
                </a:gridCol>
                <a:gridCol w="2686507">
                  <a:extLst>
                    <a:ext uri="{9D8B030D-6E8A-4147-A177-3AD203B41FA5}">
                      <a16:colId xmlns:a16="http://schemas.microsoft.com/office/drawing/2014/main" val="743983091"/>
                    </a:ext>
                  </a:extLst>
                </a:gridCol>
                <a:gridCol w="2686507">
                  <a:extLst>
                    <a:ext uri="{9D8B030D-6E8A-4147-A177-3AD203B41FA5}">
                      <a16:colId xmlns:a16="http://schemas.microsoft.com/office/drawing/2014/main" val="372939413"/>
                    </a:ext>
                  </a:extLst>
                </a:gridCol>
              </a:tblGrid>
              <a:tr h="713841">
                <a:tc>
                  <a:txBody>
                    <a:bodyPr/>
                    <a:lstStyle/>
                    <a:p>
                      <a:r>
                        <a:rPr lang="vi-VN" sz="4000" dirty="0">
                          <a:solidFill>
                            <a:srgbClr val="644825"/>
                          </a:solidFill>
                          <a:latin typeface="+mj-lt"/>
                        </a:rPr>
                        <a:t>3</a:t>
                      </a:r>
                      <a:r>
                        <a:rPr lang="vi-VN" sz="4000" baseline="0" dirty="0">
                          <a:solidFill>
                            <a:srgbClr val="644825"/>
                          </a:solidFill>
                          <a:latin typeface="+mj-lt"/>
                        </a:rPr>
                        <a:t> x 4 = </a:t>
                      </a:r>
                      <a:endParaRPr lang="en-US" sz="4000" dirty="0">
                        <a:solidFill>
                          <a:srgbClr val="644825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rgbClr val="644825"/>
                          </a:solidFill>
                          <a:latin typeface="+mj-lt"/>
                        </a:rPr>
                        <a:t> </a:t>
                      </a:r>
                      <a:r>
                        <a:rPr lang="vi-VN" sz="4000" b="1" dirty="0">
                          <a:solidFill>
                            <a:srgbClr val="644825"/>
                          </a:solidFill>
                          <a:latin typeface="+mj-lt"/>
                        </a:rPr>
                        <a:t>2 x 5 = </a:t>
                      </a:r>
                      <a:endParaRPr lang="en-US" sz="4000" b="1" dirty="0">
                        <a:solidFill>
                          <a:srgbClr val="644825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vi-VN" sz="4000" b="1" dirty="0">
                          <a:solidFill>
                            <a:srgbClr val="644825"/>
                          </a:solidFill>
                          <a:latin typeface="+mj-lt"/>
                        </a:rPr>
                        <a:t>5 x 3</a:t>
                      </a:r>
                      <a:r>
                        <a:rPr lang="vi-VN" sz="4000" b="1" baseline="0" dirty="0">
                          <a:solidFill>
                            <a:srgbClr val="644825"/>
                          </a:solidFill>
                          <a:latin typeface="+mj-lt"/>
                        </a:rPr>
                        <a:t> = </a:t>
                      </a:r>
                      <a:endParaRPr lang="en-US" sz="4000" b="1" dirty="0">
                        <a:solidFill>
                          <a:srgbClr val="644825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vi-VN" sz="4000" b="1" dirty="0">
                          <a:solidFill>
                            <a:srgbClr val="644825"/>
                          </a:solidFill>
                          <a:latin typeface="+mj-lt"/>
                        </a:rPr>
                        <a:t>4 x 2 = </a:t>
                      </a:r>
                      <a:endParaRPr lang="en-US" sz="4000" b="1" dirty="0">
                        <a:solidFill>
                          <a:srgbClr val="644825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753191"/>
                  </a:ext>
                </a:extLst>
              </a:tr>
              <a:tr h="713841">
                <a:tc>
                  <a:txBody>
                    <a:bodyPr/>
                    <a:lstStyle/>
                    <a:p>
                      <a:r>
                        <a:rPr lang="vi-VN" sz="4000" b="1" dirty="0">
                          <a:solidFill>
                            <a:srgbClr val="644825"/>
                          </a:solidFill>
                          <a:latin typeface="+mj-lt"/>
                        </a:rPr>
                        <a:t>12 : 3 =</a:t>
                      </a:r>
                      <a:endParaRPr lang="en-US" sz="4000" b="1" dirty="0">
                        <a:solidFill>
                          <a:srgbClr val="644825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vi-VN" sz="4000" b="1" dirty="0">
                          <a:solidFill>
                            <a:srgbClr val="644825"/>
                          </a:solidFill>
                          <a:latin typeface="+mj-lt"/>
                        </a:rPr>
                        <a:t>10 : 2 = </a:t>
                      </a:r>
                      <a:endParaRPr lang="en-US" sz="4000" b="1" dirty="0">
                        <a:solidFill>
                          <a:srgbClr val="644825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vi-VN" sz="4000" b="1" dirty="0">
                          <a:solidFill>
                            <a:srgbClr val="644825"/>
                          </a:solidFill>
                          <a:latin typeface="+mj-lt"/>
                        </a:rPr>
                        <a:t>15 : 3 = </a:t>
                      </a:r>
                      <a:endParaRPr lang="en-US" sz="4000" b="1" dirty="0">
                        <a:solidFill>
                          <a:srgbClr val="644825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vi-VN" sz="4000" b="1" dirty="0">
                          <a:solidFill>
                            <a:srgbClr val="644825"/>
                          </a:solidFill>
                          <a:latin typeface="+mj-lt"/>
                        </a:rPr>
                        <a:t>8 : 2 =</a:t>
                      </a:r>
                      <a:endParaRPr lang="en-US" sz="4000" b="1" dirty="0">
                        <a:solidFill>
                          <a:srgbClr val="644825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535476"/>
                  </a:ext>
                </a:extLst>
              </a:tr>
              <a:tr h="713841">
                <a:tc>
                  <a:txBody>
                    <a:bodyPr/>
                    <a:lstStyle/>
                    <a:p>
                      <a:r>
                        <a:rPr lang="vi-VN" sz="4000" b="1" dirty="0">
                          <a:solidFill>
                            <a:srgbClr val="644825"/>
                          </a:solidFill>
                          <a:latin typeface="+mj-lt"/>
                        </a:rPr>
                        <a:t>12 :</a:t>
                      </a:r>
                      <a:r>
                        <a:rPr lang="vi-VN" sz="4000" b="1" baseline="0" dirty="0">
                          <a:solidFill>
                            <a:srgbClr val="644825"/>
                          </a:solidFill>
                          <a:latin typeface="+mj-lt"/>
                        </a:rPr>
                        <a:t> 4 =</a:t>
                      </a:r>
                      <a:endParaRPr lang="en-US" sz="4000" b="1" dirty="0">
                        <a:solidFill>
                          <a:srgbClr val="644825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vi-VN" sz="4000" b="1" dirty="0">
                          <a:solidFill>
                            <a:srgbClr val="644825"/>
                          </a:solidFill>
                          <a:latin typeface="+mj-lt"/>
                        </a:rPr>
                        <a:t>10 : 5 = </a:t>
                      </a:r>
                      <a:endParaRPr lang="en-US" sz="4000" b="1" dirty="0">
                        <a:solidFill>
                          <a:srgbClr val="644825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vi-VN" sz="4000" b="1" dirty="0">
                          <a:solidFill>
                            <a:srgbClr val="644825"/>
                          </a:solidFill>
                          <a:latin typeface="+mj-lt"/>
                        </a:rPr>
                        <a:t>15 : 5 =</a:t>
                      </a:r>
                      <a:endParaRPr lang="en-US" sz="4000" b="1" dirty="0">
                        <a:solidFill>
                          <a:srgbClr val="644825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vi-VN" sz="4000" b="1" dirty="0">
                          <a:solidFill>
                            <a:srgbClr val="644825"/>
                          </a:solidFill>
                          <a:latin typeface="+mj-lt"/>
                        </a:rPr>
                        <a:t>8 : 4 = </a:t>
                      </a:r>
                      <a:endParaRPr lang="en-US" sz="4000" b="1" dirty="0">
                        <a:solidFill>
                          <a:srgbClr val="644825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507142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392714" y="3609499"/>
            <a:ext cx="404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9E211B"/>
                </a:solidFill>
                <a:latin typeface="+mj-lt"/>
              </a:rPr>
              <a:t>2</a:t>
            </a:r>
            <a:endParaRPr lang="en-US" sz="4000" b="1" dirty="0">
              <a:solidFill>
                <a:srgbClr val="9E211B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92715" y="2229427"/>
            <a:ext cx="404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9E211B"/>
                </a:solidFill>
                <a:latin typeface="+mj-lt"/>
              </a:rPr>
              <a:t>8</a:t>
            </a:r>
            <a:endParaRPr lang="en-US" sz="4000" b="1" dirty="0">
              <a:solidFill>
                <a:srgbClr val="9E211B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3157" y="3627611"/>
            <a:ext cx="404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9E211B"/>
                </a:solidFill>
                <a:latin typeface="+mj-lt"/>
              </a:rPr>
              <a:t>3</a:t>
            </a:r>
            <a:endParaRPr lang="en-US" sz="4000" b="1" dirty="0">
              <a:solidFill>
                <a:srgbClr val="9E211B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89240" y="2931859"/>
            <a:ext cx="404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9E211B"/>
                </a:solidFill>
                <a:latin typeface="+mj-lt"/>
              </a:rPr>
              <a:t>5</a:t>
            </a:r>
            <a:endParaRPr lang="en-US" sz="4000" b="1" dirty="0">
              <a:solidFill>
                <a:srgbClr val="9E211B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94304" y="2236994"/>
            <a:ext cx="896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9E211B"/>
                </a:solidFill>
                <a:latin typeface="+mj-lt"/>
              </a:rPr>
              <a:t>15</a:t>
            </a:r>
            <a:endParaRPr lang="en-US" sz="4000" b="1" dirty="0">
              <a:solidFill>
                <a:srgbClr val="9E211B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70401" y="3615827"/>
            <a:ext cx="404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9E211B"/>
                </a:solidFill>
                <a:latin typeface="+mj-lt"/>
              </a:rPr>
              <a:t>2</a:t>
            </a:r>
            <a:endParaRPr lang="en-US" sz="4000" b="1" dirty="0">
              <a:solidFill>
                <a:srgbClr val="9E211B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29878" y="2944880"/>
            <a:ext cx="404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9E211B"/>
                </a:solidFill>
                <a:latin typeface="+mj-lt"/>
              </a:rPr>
              <a:t>5</a:t>
            </a:r>
            <a:endParaRPr lang="en-US" sz="4000" b="1" dirty="0">
              <a:solidFill>
                <a:srgbClr val="9E211B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2161" y="2176385"/>
            <a:ext cx="9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9E211B"/>
                </a:solidFill>
                <a:latin typeface="+mj-lt"/>
              </a:rPr>
              <a:t>10</a:t>
            </a:r>
            <a:endParaRPr lang="en-US" sz="4000" b="1" dirty="0">
              <a:solidFill>
                <a:srgbClr val="9E211B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44057" y="3627611"/>
            <a:ext cx="404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9E211B"/>
                </a:solidFill>
                <a:latin typeface="+mj-lt"/>
              </a:rPr>
              <a:t>3</a:t>
            </a:r>
            <a:endParaRPr lang="en-US" sz="4000" b="1" dirty="0">
              <a:solidFill>
                <a:srgbClr val="9E211B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79528" y="2931859"/>
            <a:ext cx="404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9E211B"/>
                </a:solidFill>
                <a:latin typeface="+mj-lt"/>
              </a:rPr>
              <a:t>4</a:t>
            </a:r>
            <a:endParaRPr lang="en-US" sz="4000" b="1" dirty="0">
              <a:solidFill>
                <a:srgbClr val="9E211B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84528" y="2229427"/>
            <a:ext cx="929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9E211B"/>
                </a:solidFill>
                <a:latin typeface="+mj-lt"/>
              </a:rPr>
              <a:t>12</a:t>
            </a:r>
            <a:endParaRPr lang="en-US" sz="4000" b="1" dirty="0">
              <a:solidFill>
                <a:srgbClr val="9E211B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02371" y="2919725"/>
            <a:ext cx="404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9E211B"/>
                </a:solidFill>
                <a:latin typeface="+mj-lt"/>
              </a:rPr>
              <a:t>4</a:t>
            </a:r>
            <a:endParaRPr lang="en-US" sz="4000" b="1" dirty="0">
              <a:solidFill>
                <a:srgbClr val="9E211B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13183" y="4585252"/>
            <a:ext cx="6281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94713" y="4576628"/>
            <a:ext cx="4002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12: 1= 12, 8: 1= 8,….</a:t>
            </a:r>
          </a:p>
        </p:txBody>
      </p:sp>
    </p:spTree>
    <p:extLst>
      <p:ext uri="{BB962C8B-B14F-4D97-AF65-F5344CB8AC3E}">
        <p14:creationId xmlns:p14="http://schemas.microsoft.com/office/powerpoint/2010/main" val="106122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463</Words>
  <Application>Microsoft Office PowerPoint</Application>
  <PresentationFormat>Widescreen</PresentationFormat>
  <Paragraphs>112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UTM Avo</vt:lpstr>
      <vt:lpstr>Palatino Linotype</vt:lpstr>
      <vt:lpstr>Calibri Light</vt:lpstr>
      <vt:lpstr>Times New Roman</vt:lpstr>
      <vt:lpstr>inpin heiti</vt:lpstr>
      <vt:lpstr>Tahoma</vt:lpstr>
      <vt:lpstr>Arial</vt:lpstr>
      <vt:lpstr>Calibri</vt:lpstr>
      <vt:lpstr>1_Office Theme</vt:lpstr>
      <vt:lpstr>2_Office Theme</vt:lpstr>
      <vt:lpstr>PowerPoint Presentation</vt:lpstr>
      <vt:lpstr>PowerPoint Presentation</vt:lpstr>
      <vt:lpstr>).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).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</cp:lastModifiedBy>
  <cp:revision>59</cp:revision>
  <dcterms:created xsi:type="dcterms:W3CDTF">2018-05-10T00:06:18Z</dcterms:created>
  <dcterms:modified xsi:type="dcterms:W3CDTF">2021-09-18T13:01:14Z</dcterms:modified>
</cp:coreProperties>
</file>