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8" r:id="rId2"/>
    <p:sldId id="293" r:id="rId3"/>
    <p:sldId id="352" r:id="rId4"/>
    <p:sldId id="346" r:id="rId5"/>
    <p:sldId id="354" r:id="rId6"/>
    <p:sldId id="355" r:id="rId7"/>
    <p:sldId id="356" r:id="rId8"/>
    <p:sldId id="370" r:id="rId9"/>
    <p:sldId id="359" r:id="rId10"/>
    <p:sldId id="360" r:id="rId11"/>
    <p:sldId id="361" r:id="rId12"/>
    <p:sldId id="369" r:id="rId13"/>
    <p:sldId id="363" r:id="rId14"/>
    <p:sldId id="364" r:id="rId15"/>
    <p:sldId id="365" r:id="rId16"/>
    <p:sldId id="366" r:id="rId17"/>
    <p:sldId id="367" r:id="rId18"/>
    <p:sldId id="368" r:id="rId19"/>
    <p:sldId id="362" r:id="rId20"/>
    <p:sldId id="335" r:id="rId21"/>
    <p:sldId id="322" r:id="rId22"/>
  </p:sldIdLst>
  <p:sldSz cx="9144000" cy="5143500" type="screen16x9"/>
  <p:notesSz cx="6858000" cy="9144000"/>
  <p:custDataLst>
    <p:tags r:id="rId2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.VnTime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.VnTime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.VnTime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.VnTime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CC"/>
    <a:srgbClr val="FF0066"/>
    <a:srgbClr val="000099"/>
    <a:srgbClr val="FF0000"/>
    <a:srgbClr val="FF99FF"/>
    <a:srgbClr val="009900"/>
    <a:srgbClr val="3366FF"/>
    <a:srgbClr val="FF3399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948" y="-49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9194014E-CACA-49F4-8A57-78FC6BBB8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2DFC9-F63E-48CD-BCDA-1AC5E9611D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7C3C8-9B18-4E6F-80A8-E2E0D65ADE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F9707-EFB1-4376-8368-C374D0D276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61779-2A88-40F0-A2C8-438CF01C9C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EFBE7-6547-475F-AF61-58F7D109A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D3A04-A257-4806-94CA-B876EFE66F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677BC-2D38-46CA-B486-CDB496E318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B1997-123E-4204-8434-28C59FC148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41069-342F-43E8-B81C-272C283ED6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80415-7885-4234-B23B-380C006C0C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CF09C-8B03-414F-A055-AED2F0308E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D7E479BE-1DF4-4401-9F02-6C5A193792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8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1193800" y="838200"/>
            <a:ext cx="69040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0" b="1">
                <a:solidFill>
                  <a:srgbClr val="0033CC"/>
                </a:solidFill>
                <a:latin typeface="Arial" pitchFamily="34" charset="0"/>
              </a:rPr>
              <a:t>MÔN TOÁN 4</a:t>
            </a:r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1638300" y="1949450"/>
            <a:ext cx="60198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 smtClean="0">
                <a:solidFill>
                  <a:srgbClr val="FF0000"/>
                </a:solidFill>
                <a:latin typeface="Times New Roman" pitchFamily="18" charset="0"/>
              </a:rPr>
              <a:t>Ôn tập về đại </a:t>
            </a:r>
            <a:r>
              <a:rPr lang="en-US" sz="4400" b="1" smtClean="0">
                <a:solidFill>
                  <a:srgbClr val="FF0000"/>
                </a:solidFill>
                <a:latin typeface="Times New Roman" pitchFamily="18" charset="0"/>
              </a:rPr>
              <a:t>lượng</a:t>
            </a:r>
            <a:endParaRPr lang="en-US" sz="4400" b="1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349250" y="349250"/>
            <a:ext cx="8528050" cy="1200150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FF"/>
            </a:solidFill>
          </a:ln>
        </p:spPr>
        <p:txBody>
          <a:bodyPr/>
          <a:lstStyle/>
          <a:p>
            <a:pPr algn="l" eaLnBrk="1" hangingPunct="1">
              <a:lnSpc>
                <a:spcPct val="90000"/>
              </a:lnSpc>
              <a:buNone/>
            </a:pP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</a:rPr>
              <a:t>5. </a:t>
            </a: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</a:rPr>
              <a:t>Một xe ô tô chở được 32 bao gạo, mỗi bao cân nặng 50 kg. Hỏi chiếc xe đó chở được tất cả bao nhiêu tạ gạo?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1137970" y="1735300"/>
            <a:ext cx="7086600" cy="286232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3600" b="1" u="sng">
                <a:solidFill>
                  <a:srgbClr val="FF0000"/>
                </a:solidFill>
                <a:latin typeface="Times New Roman" pitchFamily="18" charset="0"/>
              </a:rPr>
              <a:t>Bài giải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  <a:p>
            <a:pPr eaLnBrk="1" hangingPunct="1"/>
            <a:r>
              <a:rPr lang="en-US" sz="3600" b="1">
                <a:solidFill>
                  <a:srgbClr val="FF0000"/>
                </a:solidFill>
                <a:latin typeface="Times New Roman" pitchFamily="18" charset="0"/>
              </a:rPr>
              <a:t>Số ki-lô-gam gạo ô tô đó chở là:</a:t>
            </a:r>
          </a:p>
          <a:p>
            <a:pPr algn="ctr" eaLnBrk="1" hangingPunct="1"/>
            <a:r>
              <a:rPr lang="en-US" sz="3600" b="1">
                <a:solidFill>
                  <a:srgbClr val="FF0000"/>
                </a:solidFill>
                <a:latin typeface="Times New Roman" pitchFamily="18" charset="0"/>
              </a:rPr>
              <a:t>        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</a:rPr>
              <a:t>50 x 32 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</a:rPr>
              <a:t>= 1600 (kg)</a:t>
            </a:r>
          </a:p>
          <a:p>
            <a:pPr algn="ctr" eaLnBrk="1" hangingPunct="1"/>
            <a:r>
              <a:rPr lang="en-US" sz="3600" b="1">
                <a:solidFill>
                  <a:srgbClr val="FF0000"/>
                </a:solidFill>
                <a:latin typeface="Times New Roman" pitchFamily="18" charset="0"/>
              </a:rPr>
              <a:t>1600 kg = 16 tạ </a:t>
            </a:r>
          </a:p>
          <a:p>
            <a:pPr eaLnBrk="1" hangingPunct="1"/>
            <a:r>
              <a:rPr lang="en-US" sz="3600" b="1">
                <a:solidFill>
                  <a:srgbClr val="FF0000"/>
                </a:solidFill>
                <a:latin typeface="Times New Roman" pitchFamily="18" charset="0"/>
              </a:rPr>
              <a:t>                 Đáp số:  16 tạ</a:t>
            </a:r>
            <a:endParaRPr lang="en-US" sz="4000" b="1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304800" y="1149350"/>
            <a:ext cx="8458200" cy="830997"/>
          </a:xfrm>
          <a:prstGeom prst="rect">
            <a:avLst/>
          </a:prstGeom>
          <a:noFill/>
          <a:ln w="57150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Tx/>
              <a:buChar char="-"/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Ghép số đo khối lượng </a:t>
            </a: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</a:rPr>
              <a:t>sau:                                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cho phù hợp với các hình dưới đây: </a:t>
            </a:r>
          </a:p>
        </p:txBody>
      </p:sp>
      <p:pic>
        <p:nvPicPr>
          <p:cNvPr id="38919" name="Picture 7" descr="Porco_0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2073275"/>
            <a:ext cx="26670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8" descr="Galinha_0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1968500"/>
            <a:ext cx="27432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1" name="Picture 9" descr="Crianca_00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" y="2073275"/>
            <a:ext cx="20955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2" name="WordArt 10" descr="Paper bag"/>
          <p:cNvSpPr>
            <a:spLocks noChangeArrowheads="1" noChangeShapeType="1" noTextEdit="1"/>
          </p:cNvSpPr>
          <p:nvPr/>
        </p:nvSpPr>
        <p:spPr bwMode="auto">
          <a:xfrm>
            <a:off x="2438400" y="393700"/>
            <a:ext cx="4267200" cy="6024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>
                <a:rot lat="0" lon="20519994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vi-VN" sz="3600" b="1" kern="1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Trò chơi</a:t>
            </a:r>
            <a:endParaRPr lang="en-US" sz="3600" b="1" kern="10">
              <a:ln w="9525">
                <a:round/>
                <a:headEnd/>
                <a:tailEnd/>
              </a:ln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215900" y="3907660"/>
            <a:ext cx="24637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em bé </a:t>
            </a: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</a:rPr>
              <a:t>nặng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:…..</a:t>
            </a:r>
          </a:p>
        </p:txBody>
      </p:sp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2838450" y="3949700"/>
            <a:ext cx="24416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con lợn nặng:…..</a:t>
            </a:r>
          </a:p>
        </p:txBody>
      </p: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6127750" y="3860800"/>
            <a:ext cx="26527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con </a:t>
            </a: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</a:rPr>
              <a:t>gà nặng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:…..</a:t>
            </a:r>
          </a:p>
        </p:txBody>
      </p:sp>
      <p:sp>
        <p:nvSpPr>
          <p:cNvPr id="38926" name="Text Box 14"/>
          <p:cNvSpPr txBox="1">
            <a:spLocks noChangeArrowheads="1"/>
          </p:cNvSpPr>
          <p:nvPr/>
        </p:nvSpPr>
        <p:spPr bwMode="auto">
          <a:xfrm>
            <a:off x="4984970" y="1157450"/>
            <a:ext cx="5950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1tạ</a:t>
            </a:r>
          </a:p>
        </p:txBody>
      </p:sp>
      <p:sp>
        <p:nvSpPr>
          <p:cNvPr id="38927" name="Text Box 15"/>
          <p:cNvSpPr txBox="1">
            <a:spLocks noChangeArrowheads="1"/>
          </p:cNvSpPr>
          <p:nvPr/>
        </p:nvSpPr>
        <p:spPr bwMode="auto">
          <a:xfrm>
            <a:off x="4025680" y="1141250"/>
            <a:ext cx="9541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2000g</a:t>
            </a:r>
          </a:p>
        </p:txBody>
      </p:sp>
      <p:sp>
        <p:nvSpPr>
          <p:cNvPr id="38928" name="Text Box 16"/>
          <p:cNvSpPr txBox="1">
            <a:spLocks noChangeArrowheads="1"/>
          </p:cNvSpPr>
          <p:nvPr/>
        </p:nvSpPr>
        <p:spPr bwMode="auto">
          <a:xfrm>
            <a:off x="5560410" y="1151760"/>
            <a:ext cx="8947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15 kg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37739E-6 L 0.42101 0.52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" y="2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479E-7 L -0.02847 0.5367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" y="2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20568E-6 L -0.41284 0.5290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" y="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6" grpId="1"/>
      <p:bldP spid="38927" grpId="1"/>
      <p:bldP spid="3892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1193800" y="838200"/>
            <a:ext cx="69040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0" b="1">
                <a:solidFill>
                  <a:srgbClr val="0033CC"/>
                </a:solidFill>
                <a:latin typeface="Arial" pitchFamily="34" charset="0"/>
              </a:rPr>
              <a:t>MÔN TOÁN 4</a:t>
            </a:r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1638300" y="1949450"/>
            <a:ext cx="60198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 smtClean="0">
                <a:solidFill>
                  <a:srgbClr val="FF0000"/>
                </a:solidFill>
                <a:latin typeface="Times New Roman" pitchFamily="18" charset="0"/>
              </a:rPr>
              <a:t>Ôn tập về đại lượng</a:t>
            </a:r>
            <a:endParaRPr lang="en-US" sz="4400" b="1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en-US" sz="5400" b="1">
                <a:solidFill>
                  <a:srgbClr val="FF0000"/>
                </a:solidFill>
                <a:latin typeface="Times New Roman" pitchFamily="18" charset="0"/>
              </a:rPr>
              <a:t>(trang </a:t>
            </a:r>
            <a:r>
              <a:rPr lang="en-US" sz="5400" b="1" smtClean="0">
                <a:solidFill>
                  <a:srgbClr val="FF0000"/>
                </a:solidFill>
                <a:latin typeface="Times New Roman" pitchFamily="18" charset="0"/>
              </a:rPr>
              <a:t>171 - 172)</a:t>
            </a:r>
            <a:endParaRPr lang="en-US" sz="5400" b="1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75"/>
          <p:cNvSpPr txBox="1">
            <a:spLocks noChangeArrowheads="1"/>
          </p:cNvSpPr>
          <p:nvPr/>
        </p:nvSpPr>
        <p:spPr bwMode="auto">
          <a:xfrm>
            <a:off x="304800" y="1016000"/>
            <a:ext cx="8401050" cy="2462213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1 giê   = .....  phót     </a:t>
            </a:r>
            <a:r>
              <a:rPr lang="en-US" b="1" smtClean="0">
                <a:solidFill>
                  <a:srgbClr val="0000FF"/>
                </a:solidFill>
              </a:rPr>
              <a:t>1 </a:t>
            </a:r>
            <a:r>
              <a:rPr 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>
                <a:solidFill>
                  <a:srgbClr val="0000FF"/>
                </a:solidFill>
              </a:rPr>
              <a:t>    = .....   th¸ng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1 phót = ....  gi©y     </a:t>
            </a:r>
            <a:r>
              <a:rPr lang="en-US" b="1" smtClean="0">
                <a:solidFill>
                  <a:srgbClr val="0000FF"/>
                </a:solidFill>
              </a:rPr>
              <a:t> 1 </a:t>
            </a:r>
            <a:r>
              <a:rPr lang="en-US" b="1">
                <a:solidFill>
                  <a:srgbClr val="0000FF"/>
                </a:solidFill>
              </a:rPr>
              <a:t>thÕ kØ  = .....   </a:t>
            </a:r>
            <a:r>
              <a:rPr 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b="1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1 giê   = ......  gi©y     </a:t>
            </a:r>
            <a:r>
              <a:rPr lang="en-US" b="1" smtClean="0">
                <a:solidFill>
                  <a:srgbClr val="0000FF"/>
                </a:solidFill>
              </a:rPr>
              <a:t>1 </a:t>
            </a:r>
            <a:r>
              <a:rPr 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>
                <a:solidFill>
                  <a:srgbClr val="0000FF"/>
                </a:solidFill>
              </a:rPr>
              <a:t> kh«ng nhuËn </a:t>
            </a:r>
            <a:r>
              <a:rPr lang="en-US" b="1" smtClean="0">
                <a:solidFill>
                  <a:srgbClr val="0000FF"/>
                </a:solidFill>
              </a:rPr>
              <a:t>=.......  </a:t>
            </a:r>
            <a:r>
              <a:rPr lang="en-US" b="1">
                <a:solidFill>
                  <a:srgbClr val="0000FF"/>
                </a:solidFill>
              </a:rPr>
              <a:t>ngµy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                                  </a:t>
            </a:r>
            <a:r>
              <a:rPr lang="en-US" b="1" smtClean="0">
                <a:solidFill>
                  <a:srgbClr val="0000FF"/>
                </a:solidFill>
              </a:rPr>
              <a:t>1 </a:t>
            </a:r>
            <a:r>
              <a:rPr 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>
                <a:solidFill>
                  <a:srgbClr val="0000FF"/>
                </a:solidFill>
              </a:rPr>
              <a:t> nhuËn             </a:t>
            </a:r>
            <a:r>
              <a:rPr lang="en-US" b="1" smtClean="0">
                <a:solidFill>
                  <a:srgbClr val="0000FF"/>
                </a:solidFill>
              </a:rPr>
              <a:t>= .......  </a:t>
            </a:r>
            <a:r>
              <a:rPr lang="en-US" b="1">
                <a:solidFill>
                  <a:srgbClr val="0000FF"/>
                </a:solidFill>
              </a:rPr>
              <a:t>ngµy</a:t>
            </a:r>
          </a:p>
        </p:txBody>
      </p:sp>
      <p:sp>
        <p:nvSpPr>
          <p:cNvPr id="5203" name="Text Box 83"/>
          <p:cNvSpPr txBox="1">
            <a:spLocks noChangeArrowheads="1"/>
          </p:cNvSpPr>
          <p:nvPr/>
        </p:nvSpPr>
        <p:spPr bwMode="auto">
          <a:xfrm>
            <a:off x="260350" y="304800"/>
            <a:ext cx="7948612" cy="52322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1. ViÕt sè thÝch hîp vµo chç chÊm :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1602830" y="960400"/>
            <a:ext cx="914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600" b="1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1602830" y="1561666"/>
            <a:ext cx="914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600" b="1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1602830" y="2190316"/>
            <a:ext cx="914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600" b="1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4927600" y="927100"/>
            <a:ext cx="914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4927600" y="1549400"/>
            <a:ext cx="914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600" b="1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6705600" y="2216150"/>
            <a:ext cx="914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600" b="1">
                <a:solidFill>
                  <a:srgbClr val="FF0000"/>
                </a:solidFill>
              </a:rPr>
              <a:t>365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6771070" y="2836040"/>
            <a:ext cx="914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600" b="1" smtClean="0">
                <a:solidFill>
                  <a:srgbClr val="FF0000"/>
                </a:solidFill>
              </a:rPr>
              <a:t>366   </a:t>
            </a:r>
            <a:endParaRPr lang="en-US" sz="36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03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ext Box 23"/>
          <p:cNvSpPr txBox="1">
            <a:spLocks noChangeArrowheads="1"/>
          </p:cNvSpPr>
          <p:nvPr/>
        </p:nvSpPr>
        <p:spPr bwMode="auto">
          <a:xfrm>
            <a:off x="304800" y="304800"/>
            <a:ext cx="7696200" cy="64633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</a:rPr>
              <a:t>2. ViÕt sè thÝch hîp vµo chç chÊm :</a:t>
            </a:r>
          </a:p>
        </p:txBody>
      </p:sp>
      <p:sp>
        <p:nvSpPr>
          <p:cNvPr id="1032" name="Text Box 24"/>
          <p:cNvSpPr txBox="1">
            <a:spLocks noChangeArrowheads="1"/>
          </p:cNvSpPr>
          <p:nvPr/>
        </p:nvSpPr>
        <p:spPr bwMode="auto">
          <a:xfrm>
            <a:off x="519820" y="1638300"/>
            <a:ext cx="4114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420 gi©y = ….phót</a:t>
            </a:r>
          </a:p>
        </p:txBody>
      </p:sp>
      <p:graphicFrame>
        <p:nvGraphicFramePr>
          <p:cNvPr id="1026" name="Object 25"/>
          <p:cNvGraphicFramePr>
            <a:graphicFrameLocks noChangeAspect="1"/>
          </p:cNvGraphicFramePr>
          <p:nvPr/>
        </p:nvGraphicFramePr>
        <p:xfrm>
          <a:off x="4169226" y="3562348"/>
          <a:ext cx="746125" cy="959644"/>
        </p:xfrm>
        <a:graphic>
          <a:graphicData uri="http://schemas.openxmlformats.org/presentationml/2006/ole">
            <p:oleObj spid="_x0000_s1026" name="Equation" r:id="rId3" imgW="228501" imgH="393529" progId="Equation.DSMT4">
              <p:embed/>
            </p:oleObj>
          </a:graphicData>
        </a:graphic>
      </p:graphicFrame>
      <p:sp>
        <p:nvSpPr>
          <p:cNvPr id="1033" name="Text Box 31"/>
          <p:cNvSpPr txBox="1">
            <a:spLocks noChangeArrowheads="1"/>
          </p:cNvSpPr>
          <p:nvPr/>
        </p:nvSpPr>
        <p:spPr bwMode="auto">
          <a:xfrm>
            <a:off x="4263570" y="2347684"/>
            <a:ext cx="495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3phót 25 gi©y = …. gi©y</a:t>
            </a:r>
          </a:p>
        </p:txBody>
      </p:sp>
      <p:sp>
        <p:nvSpPr>
          <p:cNvPr id="1034" name="Text Box 32"/>
          <p:cNvSpPr txBox="1">
            <a:spLocks noChangeArrowheads="1"/>
          </p:cNvSpPr>
          <p:nvPr/>
        </p:nvSpPr>
        <p:spPr bwMode="auto">
          <a:xfrm>
            <a:off x="4317998" y="3782782"/>
            <a:ext cx="419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      thÕ kØ = …. </a:t>
            </a:r>
            <a:r>
              <a:rPr 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1035" name="Text Box 39"/>
          <p:cNvSpPr txBox="1">
            <a:spLocks noChangeArrowheads="1"/>
          </p:cNvSpPr>
          <p:nvPr/>
        </p:nvSpPr>
        <p:spPr bwMode="auto">
          <a:xfrm>
            <a:off x="393700" y="882650"/>
            <a:ext cx="8356600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FontTx/>
              <a:buAutoNum type="alphaLcParenR"/>
            </a:pPr>
            <a:r>
              <a:rPr lang="en-US" b="1">
                <a:solidFill>
                  <a:srgbClr val="0000FF"/>
                </a:solidFill>
              </a:rPr>
              <a:t> 5 giê  =……phót    </a:t>
            </a:r>
            <a:r>
              <a:rPr lang="en-US" b="1" smtClean="0">
                <a:solidFill>
                  <a:srgbClr val="0000FF"/>
                </a:solidFill>
              </a:rPr>
              <a:t>      3 </a:t>
            </a:r>
            <a:r>
              <a:rPr lang="en-US" b="1">
                <a:solidFill>
                  <a:srgbClr val="0000FF"/>
                </a:solidFill>
              </a:rPr>
              <a:t>giê 15 phót = ….. phót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                                           </a:t>
            </a:r>
            <a:r>
              <a:rPr lang="en-US" b="1" smtClean="0">
                <a:solidFill>
                  <a:srgbClr val="0000FF"/>
                </a:solidFill>
              </a:rPr>
              <a:t>         giê  =……</a:t>
            </a:r>
            <a:r>
              <a:rPr lang="en-US" b="1">
                <a:solidFill>
                  <a:srgbClr val="0000FF"/>
                </a:solidFill>
              </a:rPr>
              <a:t>phót</a:t>
            </a:r>
          </a:p>
        </p:txBody>
      </p:sp>
      <p:graphicFrame>
        <p:nvGraphicFramePr>
          <p:cNvPr id="1027" name="Object 40"/>
          <p:cNvGraphicFramePr>
            <a:graphicFrameLocks noChangeAspect="1"/>
          </p:cNvGraphicFramePr>
          <p:nvPr/>
        </p:nvGraphicFramePr>
        <p:xfrm>
          <a:off x="4394200" y="1416050"/>
          <a:ext cx="630410" cy="862013"/>
        </p:xfrm>
        <a:graphic>
          <a:graphicData uri="http://schemas.openxmlformats.org/presentationml/2006/ole">
            <p:oleObj spid="_x0000_s1027" name="Equation" r:id="rId4" imgW="203112" imgH="393529" progId="Equation.3">
              <p:embed/>
            </p:oleObj>
          </a:graphicData>
        </a:graphic>
      </p:graphicFrame>
      <p:sp>
        <p:nvSpPr>
          <p:cNvPr id="1036" name="Text Box 41"/>
          <p:cNvSpPr txBox="1">
            <a:spLocks noChangeArrowheads="1"/>
          </p:cNvSpPr>
          <p:nvPr/>
        </p:nvSpPr>
        <p:spPr bwMode="auto">
          <a:xfrm>
            <a:off x="332920" y="2392134"/>
            <a:ext cx="8578850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b)4 phót = ……gi©y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    2 giê   = ……gi©y              phót     = …  gi©y</a:t>
            </a:r>
          </a:p>
        </p:txBody>
      </p:sp>
      <p:graphicFrame>
        <p:nvGraphicFramePr>
          <p:cNvPr id="1028" name="Object 42"/>
          <p:cNvGraphicFramePr>
            <a:graphicFrameLocks noChangeAspect="1"/>
          </p:cNvGraphicFramePr>
          <p:nvPr/>
        </p:nvGraphicFramePr>
        <p:xfrm>
          <a:off x="4032780" y="2739634"/>
          <a:ext cx="685800" cy="953691"/>
        </p:xfrm>
        <a:graphic>
          <a:graphicData uri="http://schemas.openxmlformats.org/presentationml/2006/ole">
            <p:oleObj spid="_x0000_s1028" name="Equation" r:id="rId5" imgW="203112" imgH="393529" progId="Equation.3">
              <p:embed/>
            </p:oleObj>
          </a:graphicData>
        </a:graphic>
      </p:graphicFrame>
      <p:sp>
        <p:nvSpPr>
          <p:cNvPr id="1037" name="Text Box 43"/>
          <p:cNvSpPr txBox="1">
            <a:spLocks noChangeArrowheads="1"/>
          </p:cNvSpPr>
          <p:nvPr/>
        </p:nvSpPr>
        <p:spPr bwMode="auto">
          <a:xfrm>
            <a:off x="302984" y="3707488"/>
            <a:ext cx="8489950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c) 5 thÕ kØ   = …… </a:t>
            </a:r>
            <a:r>
              <a:rPr 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b="1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    12 thÕ kØ = ……</a:t>
            </a:r>
            <a:r>
              <a:rPr 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>
                <a:solidFill>
                  <a:srgbClr val="0000FF"/>
                </a:solidFill>
              </a:rPr>
              <a:t>    </a:t>
            </a:r>
            <a:r>
              <a:rPr lang="en-US" b="1" smtClean="0">
                <a:solidFill>
                  <a:srgbClr val="0000FF"/>
                </a:solidFill>
              </a:rPr>
              <a:t>   2000 </a:t>
            </a:r>
            <a:r>
              <a:rPr 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>
                <a:solidFill>
                  <a:srgbClr val="0000FF"/>
                </a:solidFill>
              </a:rPr>
              <a:t> = …thÕ kØ</a:t>
            </a:r>
          </a:p>
        </p:txBody>
      </p: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1993900" y="971550"/>
            <a:ext cx="106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r>
              <a:rPr lang="en-US" b="1" smtClean="0">
                <a:solidFill>
                  <a:srgbClr val="FF0000"/>
                </a:solidFill>
              </a:rPr>
              <a:t>300  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1996310" y="1606770"/>
            <a:ext cx="106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6448540" y="971550"/>
            <a:ext cx="106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b="1">
                <a:solidFill>
                  <a:srgbClr val="FF0000"/>
                </a:solidFill>
              </a:rPr>
              <a:t>195</a:t>
            </a:r>
          </a:p>
        </p:txBody>
      </p: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5907910" y="1492030"/>
            <a:ext cx="7447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2116610" y="2392134"/>
            <a:ext cx="106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r>
              <a:rPr lang="en-US" b="1">
                <a:solidFill>
                  <a:srgbClr val="FF0000"/>
                </a:solidFill>
              </a:rPr>
              <a:t>240</a:t>
            </a:r>
          </a:p>
        </p:txBody>
      </p:sp>
      <p:sp>
        <p:nvSpPr>
          <p:cNvPr id="77" name="TextBox 76"/>
          <p:cNvSpPr txBox="1">
            <a:spLocks noChangeArrowheads="1"/>
          </p:cNvSpPr>
          <p:nvPr/>
        </p:nvSpPr>
        <p:spPr bwMode="auto">
          <a:xfrm>
            <a:off x="2064060" y="2912614"/>
            <a:ext cx="106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r>
              <a:rPr lang="en-US" b="1">
                <a:solidFill>
                  <a:srgbClr val="FF0000"/>
                </a:solidFill>
              </a:rPr>
              <a:t>720</a:t>
            </a:r>
          </a:p>
        </p:txBody>
      </p:sp>
      <p:sp>
        <p:nvSpPr>
          <p:cNvPr id="78" name="TextBox 77"/>
          <p:cNvSpPr txBox="1">
            <a:spLocks noChangeArrowheads="1"/>
          </p:cNvSpPr>
          <p:nvPr/>
        </p:nvSpPr>
        <p:spPr bwMode="auto">
          <a:xfrm>
            <a:off x="6644820" y="2347684"/>
            <a:ext cx="106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r>
              <a:rPr lang="en-US" b="1">
                <a:solidFill>
                  <a:srgbClr val="FF0000"/>
                </a:solidFill>
              </a:rPr>
              <a:t>205</a:t>
            </a:r>
          </a:p>
        </p:txBody>
      </p: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5860050" y="2899694"/>
            <a:ext cx="106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2362198" y="3649432"/>
            <a:ext cx="106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r>
              <a:rPr lang="en-US" b="1">
                <a:solidFill>
                  <a:srgbClr val="FF0000"/>
                </a:solidFill>
              </a:rPr>
              <a:t>500</a:t>
            </a:r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2210238" y="4282242"/>
            <a:ext cx="121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r>
              <a:rPr lang="en-US" b="1">
                <a:solidFill>
                  <a:srgbClr val="FF0000"/>
                </a:solidFill>
              </a:rPr>
              <a:t>1 200</a:t>
            </a:r>
          </a:p>
        </p:txBody>
      </p:sp>
      <p:sp>
        <p:nvSpPr>
          <p:cNvPr id="82" name="TextBox 81"/>
          <p:cNvSpPr txBox="1">
            <a:spLocks noChangeArrowheads="1"/>
          </p:cNvSpPr>
          <p:nvPr/>
        </p:nvSpPr>
        <p:spPr bwMode="auto">
          <a:xfrm>
            <a:off x="5933620" y="3751938"/>
            <a:ext cx="106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6125026" y="4276272"/>
            <a:ext cx="6431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b="1" smtClean="0">
                <a:solidFill>
                  <a:srgbClr val="FF0000"/>
                </a:solidFill>
              </a:rPr>
              <a:t>2 </a:t>
            </a:r>
            <a:endParaRPr 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70"/>
          <p:cNvSpPr>
            <a:spLocks noChangeArrowheads="1"/>
          </p:cNvSpPr>
          <p:nvPr/>
        </p:nvSpPr>
        <p:spPr bwMode="auto">
          <a:xfrm>
            <a:off x="260350" y="438150"/>
            <a:ext cx="8616950" cy="382905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25644" name="Oval 44"/>
          <p:cNvSpPr>
            <a:spLocks noChangeArrowheads="1"/>
          </p:cNvSpPr>
          <p:nvPr/>
        </p:nvSpPr>
        <p:spPr bwMode="auto">
          <a:xfrm>
            <a:off x="527050" y="482600"/>
            <a:ext cx="909638" cy="535781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4000" b="1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25645" name="Rectangle 45"/>
          <p:cNvSpPr>
            <a:spLocks noChangeArrowheads="1"/>
          </p:cNvSpPr>
          <p:nvPr/>
        </p:nvSpPr>
        <p:spPr bwMode="auto">
          <a:xfrm>
            <a:off x="571500" y="1060450"/>
            <a:ext cx="762000" cy="157876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4400" b="1">
                <a:solidFill>
                  <a:srgbClr val="FF0000"/>
                </a:solidFill>
              </a:rPr>
              <a:t>&gt;</a:t>
            </a:r>
          </a:p>
          <a:p>
            <a:pPr algn="ctr"/>
            <a:r>
              <a:rPr lang="en-US" sz="4400" b="1">
                <a:solidFill>
                  <a:srgbClr val="FF0000"/>
                </a:solidFill>
              </a:rPr>
              <a:t>&lt;</a:t>
            </a:r>
          </a:p>
          <a:p>
            <a:pPr algn="ctr"/>
            <a:r>
              <a:rPr lang="en-US" sz="4400" b="1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5646" name="Text Box 46"/>
          <p:cNvSpPr txBox="1">
            <a:spLocks noChangeArrowheads="1"/>
          </p:cNvSpPr>
          <p:nvPr/>
        </p:nvSpPr>
        <p:spPr bwMode="auto">
          <a:xfrm>
            <a:off x="1727200" y="571500"/>
            <a:ext cx="6565900" cy="344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smtClean="0">
                <a:solidFill>
                  <a:srgbClr val="0000FF"/>
                </a:solidFill>
              </a:rPr>
              <a:t>     5 </a:t>
            </a:r>
            <a:r>
              <a:rPr lang="en-US" sz="3200" b="1">
                <a:solidFill>
                  <a:srgbClr val="0000FF"/>
                </a:solidFill>
              </a:rPr>
              <a:t>giê 20 phót …  300 phót  </a:t>
            </a:r>
          </a:p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</a:rPr>
              <a:t>                giê  …  20 phót</a:t>
            </a:r>
          </a:p>
          <a:p>
            <a:pPr>
              <a:lnSpc>
                <a:spcPct val="190000"/>
              </a:lnSpc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</a:rPr>
              <a:t>       495 gi©y  …     8 phót 15 gi©y                	       phót …      phót</a:t>
            </a:r>
          </a:p>
        </p:txBody>
      </p:sp>
      <p:graphicFrame>
        <p:nvGraphicFramePr>
          <p:cNvPr id="25647" name="Object 47"/>
          <p:cNvGraphicFramePr>
            <a:graphicFrameLocks noChangeAspect="1"/>
          </p:cNvGraphicFramePr>
          <p:nvPr/>
        </p:nvGraphicFramePr>
        <p:xfrm>
          <a:off x="2794000" y="1104900"/>
          <a:ext cx="568325" cy="1132285"/>
        </p:xfrm>
        <a:graphic>
          <a:graphicData uri="http://schemas.openxmlformats.org/presentationml/2006/ole">
            <p:oleObj spid="_x0000_s2050" name="Equation" r:id="rId3" imgW="139639" imgH="393529" progId="Equation.3">
              <p:embed/>
            </p:oleObj>
          </a:graphicData>
        </a:graphic>
      </p:graphicFrame>
      <p:graphicFrame>
        <p:nvGraphicFramePr>
          <p:cNvPr id="25648" name="Object 48"/>
          <p:cNvGraphicFramePr>
            <a:graphicFrameLocks noChangeAspect="1"/>
          </p:cNvGraphicFramePr>
          <p:nvPr/>
        </p:nvGraphicFramePr>
        <p:xfrm>
          <a:off x="4927600" y="3060700"/>
          <a:ext cx="519113" cy="1098947"/>
        </p:xfrm>
        <a:graphic>
          <a:graphicData uri="http://schemas.openxmlformats.org/presentationml/2006/ole">
            <p:oleObj spid="_x0000_s2051" name="Equation" r:id="rId4" imgW="139639" imgH="393529" progId="Equation.3">
              <p:embed/>
            </p:oleObj>
          </a:graphicData>
        </a:graphic>
      </p:graphicFrame>
      <p:graphicFrame>
        <p:nvGraphicFramePr>
          <p:cNvPr id="25649" name="Object 49"/>
          <p:cNvGraphicFramePr>
            <a:graphicFrameLocks noChangeAspect="1"/>
          </p:cNvGraphicFramePr>
          <p:nvPr/>
        </p:nvGraphicFramePr>
        <p:xfrm>
          <a:off x="2794000" y="3060700"/>
          <a:ext cx="625475" cy="1089422"/>
        </p:xfrm>
        <a:graphic>
          <a:graphicData uri="http://schemas.openxmlformats.org/presentationml/2006/ole">
            <p:oleObj spid="_x0000_s2052" name="Equation" r:id="rId5" imgW="139639" imgH="393529" progId="Equation.3">
              <p:embed/>
            </p:oleObj>
          </a:graphicData>
        </a:graphic>
      </p:graphicFrame>
      <p:sp>
        <p:nvSpPr>
          <p:cNvPr id="25650" name="Text Box 50"/>
          <p:cNvSpPr txBox="1">
            <a:spLocks noChangeArrowheads="1"/>
          </p:cNvSpPr>
          <p:nvPr/>
        </p:nvSpPr>
        <p:spPr bwMode="auto">
          <a:xfrm>
            <a:off x="704850" y="2482850"/>
            <a:ext cx="457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25651" name="Text Box 51"/>
          <p:cNvSpPr txBox="1">
            <a:spLocks noChangeArrowheads="1"/>
          </p:cNvSpPr>
          <p:nvPr/>
        </p:nvSpPr>
        <p:spPr bwMode="auto">
          <a:xfrm>
            <a:off x="4527550" y="438150"/>
            <a:ext cx="381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5653" name="Text Box 53"/>
          <p:cNvSpPr txBox="1">
            <a:spLocks noChangeArrowheads="1"/>
          </p:cNvSpPr>
          <p:nvPr/>
        </p:nvSpPr>
        <p:spPr bwMode="auto">
          <a:xfrm>
            <a:off x="4171950" y="1195616"/>
            <a:ext cx="381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5654" name="Text Box 54"/>
          <p:cNvSpPr txBox="1">
            <a:spLocks noChangeArrowheads="1"/>
          </p:cNvSpPr>
          <p:nvPr/>
        </p:nvSpPr>
        <p:spPr bwMode="auto">
          <a:xfrm>
            <a:off x="4336144" y="3151416"/>
            <a:ext cx="4476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70" name="Text Box 53"/>
          <p:cNvSpPr txBox="1">
            <a:spLocks noChangeArrowheads="1"/>
          </p:cNvSpPr>
          <p:nvPr/>
        </p:nvSpPr>
        <p:spPr bwMode="auto">
          <a:xfrm>
            <a:off x="4113894" y="2200728"/>
            <a:ext cx="381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FF0000"/>
                </a:solidFill>
              </a:rPr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5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5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25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51" grpId="0" autoUpdateAnimBg="0"/>
      <p:bldP spid="25653" grpId="0"/>
      <p:bldP spid="25654" grpId="0"/>
      <p:bldP spid="7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55" name="Oval 55"/>
          <p:cNvSpPr>
            <a:spLocks noChangeArrowheads="1"/>
          </p:cNvSpPr>
          <p:nvPr/>
        </p:nvSpPr>
        <p:spPr bwMode="auto">
          <a:xfrm>
            <a:off x="260350" y="260350"/>
            <a:ext cx="6096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4000" b="1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25656" name="Text Box 56"/>
          <p:cNvSpPr txBox="1">
            <a:spLocks noChangeArrowheads="1"/>
          </p:cNvSpPr>
          <p:nvPr/>
        </p:nvSpPr>
        <p:spPr bwMode="auto">
          <a:xfrm>
            <a:off x="215900" y="171450"/>
            <a:ext cx="8712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</a:rPr>
              <a:t>      </a:t>
            </a:r>
            <a:r>
              <a:rPr lang="en-US" b="1">
                <a:solidFill>
                  <a:srgbClr val="0000FF"/>
                </a:solidFill>
              </a:rPr>
              <a:t>B¶ng d­íi ®©y cho biÕt ho¹t ®éng cña b¹n Hµ trong mét buæi s¸ng h»ng ngµy :</a:t>
            </a:r>
            <a:endParaRPr lang="en-US" sz="3600" b="1">
              <a:solidFill>
                <a:srgbClr val="0000FF"/>
              </a:solidFill>
            </a:endParaRPr>
          </a:p>
        </p:txBody>
      </p:sp>
      <p:graphicFrame>
        <p:nvGraphicFramePr>
          <p:cNvPr id="25687" name="Group 87"/>
          <p:cNvGraphicFramePr>
            <a:graphicFrameLocks noGrp="1"/>
          </p:cNvGraphicFramePr>
          <p:nvPr/>
        </p:nvGraphicFramePr>
        <p:xfrm>
          <a:off x="215900" y="1526614"/>
          <a:ext cx="8712200" cy="3155155"/>
        </p:xfrm>
        <a:graphic>
          <a:graphicData uri="http://schemas.openxmlformats.org/drawingml/2006/table">
            <a:tbl>
              <a:tblPr/>
              <a:tblGrid>
                <a:gridCol w="4356100"/>
                <a:gridCol w="4356100"/>
              </a:tblGrid>
              <a:tr h="4801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Thêi</a:t>
                      </a: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gian</a:t>
                      </a: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34295" marB="342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Ho¹t ®éng</a:t>
                      </a:r>
                    </a:p>
                  </a:txBody>
                  <a:tcPr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16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Tõ 6 giê 10 phót ®Õn 6 giê 30 phót</a:t>
                      </a:r>
                    </a:p>
                  </a:txBody>
                  <a:tcPr marT="34295" marB="342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VÖ sinh c¸ nh©n vµ tËp thÓ dôc</a:t>
                      </a:r>
                    </a:p>
                  </a:txBody>
                  <a:tcPr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16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Tõ 6 giê 30 phót ®Õn 7 giê</a:t>
                      </a:r>
                    </a:p>
                  </a:txBody>
                  <a:tcPr marT="34295" marB="342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H" pitchFamily="34" charset="0"/>
                        </a:rPr>
                        <a:t>¨</a:t>
                      </a:r>
                      <a:r>
                        <a:rPr kumimoji="0" lang="en-US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n s¸ng</a:t>
                      </a:r>
                    </a:p>
                  </a:txBody>
                  <a:tcPr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16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Tõ 7 giê 30 phót ®Õn 11 giê 30 phót</a:t>
                      </a:r>
                    </a:p>
                  </a:txBody>
                  <a:tcPr marT="34295" marB="342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Häc</a:t>
                      </a: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vµ </a:t>
                      </a:r>
                      <a:r>
                        <a:rPr kumimoji="0" lang="en-US" sz="2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ch¬i</a:t>
                      </a: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ë </a:t>
                      </a:r>
                      <a:r>
                        <a:rPr kumimoji="0" lang="en-US" sz="2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tr­êng</a:t>
                      </a: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25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87" name="Group 87"/>
          <p:cNvGraphicFramePr>
            <a:graphicFrameLocks noGrp="1"/>
          </p:cNvGraphicFramePr>
          <p:nvPr/>
        </p:nvGraphicFramePr>
        <p:xfrm>
          <a:off x="260350" y="393700"/>
          <a:ext cx="8623300" cy="2743200"/>
        </p:xfrm>
        <a:graphic>
          <a:graphicData uri="http://schemas.openxmlformats.org/drawingml/2006/table">
            <a:tbl>
              <a:tblPr/>
              <a:tblGrid>
                <a:gridCol w="5131825"/>
                <a:gridCol w="3491475"/>
              </a:tblGrid>
              <a:tr h="4800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Thêi</a:t>
                      </a: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gian</a:t>
                      </a: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Ho¹t ®éng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15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Tõ 6 giê 10 phót ®Õn 6 giê 30 phót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VÖ sinh c¸ nh©n vµ tËp thÓ dôc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Tõ 6 giê 30 phót ®Õn 7 giê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H" pitchFamily="34" charset="0"/>
                        </a:rPr>
                        <a:t>¨</a:t>
                      </a:r>
                      <a:r>
                        <a:rPr kumimoji="0" lang="en-US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n s¸ng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15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Tõ 7 giê 30 phót ®Õn 11 giê 30 phót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Häc</a:t>
                      </a: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vµ </a:t>
                      </a:r>
                      <a:r>
                        <a:rPr kumimoji="0" lang="en-US" sz="2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ch¬i</a:t>
                      </a: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ë </a:t>
                      </a:r>
                      <a:r>
                        <a:rPr kumimoji="0" lang="en-US" sz="2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tr­êng</a:t>
                      </a: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84" name="Text Box 84"/>
          <p:cNvSpPr txBox="1">
            <a:spLocks noChangeArrowheads="1"/>
          </p:cNvSpPr>
          <p:nvPr/>
        </p:nvSpPr>
        <p:spPr bwMode="auto">
          <a:xfrm>
            <a:off x="275766" y="3907980"/>
            <a:ext cx="87058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     b) </a:t>
            </a:r>
            <a:r>
              <a:rPr lang="en-US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Buổi sáng Hà ở trường trong bao lâu?</a:t>
            </a:r>
            <a:endParaRPr lang="en-US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88" name="Text Box 88"/>
          <p:cNvSpPr txBox="1">
            <a:spLocks noChangeArrowheads="1"/>
          </p:cNvSpPr>
          <p:nvPr/>
        </p:nvSpPr>
        <p:spPr bwMode="auto">
          <a:xfrm>
            <a:off x="275766" y="3507930"/>
            <a:ext cx="87058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         </a:t>
            </a: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 gian Hà ăn sáng là: 30 phút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707" name="Text Box 107"/>
          <p:cNvSpPr txBox="1">
            <a:spLocks noChangeArrowheads="1"/>
          </p:cNvSpPr>
          <p:nvPr/>
        </p:nvSpPr>
        <p:spPr bwMode="auto">
          <a:xfrm>
            <a:off x="275766" y="3107880"/>
            <a:ext cx="87058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a) </a:t>
            </a:r>
            <a:r>
              <a:rPr lang="en-US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 ăn sáng trong bao nhiêu phút?</a:t>
            </a:r>
            <a:endParaRPr lang="en-US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710" name="Text Box 110"/>
          <p:cNvSpPr txBox="1">
            <a:spLocks noChangeArrowheads="1"/>
          </p:cNvSpPr>
          <p:nvPr/>
        </p:nvSpPr>
        <p:spPr bwMode="auto">
          <a:xfrm>
            <a:off x="275766" y="4280646"/>
            <a:ext cx="87058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      </a:t>
            </a: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 gian Hà ở trường buổi sáng là: 4 giờ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5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5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88" grpId="0"/>
      <p:bldP spid="257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4" name="Text Box 100"/>
          <p:cNvSpPr txBox="1">
            <a:spLocks noChangeArrowheads="1"/>
          </p:cNvSpPr>
          <p:nvPr/>
        </p:nvSpPr>
        <p:spPr bwMode="auto">
          <a:xfrm>
            <a:off x="393700" y="1057171"/>
            <a:ext cx="84899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</a:rPr>
              <a:t>             </a:t>
            </a:r>
            <a:r>
              <a:rPr lang="en-US" sz="3600" b="1" smtClean="0">
                <a:solidFill>
                  <a:srgbClr val="0000FF"/>
                </a:solidFill>
              </a:rPr>
              <a:t>Trong </a:t>
            </a:r>
            <a:r>
              <a:rPr lang="en-US" sz="3600" b="1">
                <a:solidFill>
                  <a:srgbClr val="0000FF"/>
                </a:solidFill>
              </a:rPr>
              <a:t>c¸c kho¶ng thêi gian sau, kho¶ng thêi gian nµo dµi nhÊt ?</a:t>
            </a:r>
          </a:p>
        </p:txBody>
      </p:sp>
      <p:sp>
        <p:nvSpPr>
          <p:cNvPr id="26725" name="Oval 101"/>
          <p:cNvSpPr>
            <a:spLocks noChangeArrowheads="1"/>
          </p:cNvSpPr>
          <p:nvPr/>
        </p:nvSpPr>
        <p:spPr bwMode="auto">
          <a:xfrm>
            <a:off x="1104900" y="1149350"/>
            <a:ext cx="681038" cy="44291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600" b="1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26726" name="Text Box 102"/>
          <p:cNvSpPr txBox="1">
            <a:spLocks noChangeArrowheads="1"/>
          </p:cNvSpPr>
          <p:nvPr/>
        </p:nvSpPr>
        <p:spPr bwMode="auto">
          <a:xfrm>
            <a:off x="489852" y="2422080"/>
            <a:ext cx="3429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</a:rPr>
              <a:t>a)  600 gi©y</a:t>
            </a:r>
          </a:p>
        </p:txBody>
      </p:sp>
      <p:sp>
        <p:nvSpPr>
          <p:cNvPr id="26727" name="Text Box 103"/>
          <p:cNvSpPr txBox="1">
            <a:spLocks noChangeArrowheads="1"/>
          </p:cNvSpPr>
          <p:nvPr/>
        </p:nvSpPr>
        <p:spPr bwMode="auto">
          <a:xfrm>
            <a:off x="489852" y="3622230"/>
            <a:ext cx="3352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</a:rPr>
              <a:t>b)  20 phót</a:t>
            </a:r>
          </a:p>
        </p:txBody>
      </p:sp>
      <p:sp>
        <p:nvSpPr>
          <p:cNvPr id="26728" name="Text Box 104"/>
          <p:cNvSpPr txBox="1">
            <a:spLocks noChangeArrowheads="1"/>
          </p:cNvSpPr>
          <p:nvPr/>
        </p:nvSpPr>
        <p:spPr bwMode="auto">
          <a:xfrm>
            <a:off x="4869528" y="2405412"/>
            <a:ext cx="2667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</a:rPr>
              <a:t>c)      giê</a:t>
            </a:r>
          </a:p>
        </p:txBody>
      </p:sp>
      <p:sp>
        <p:nvSpPr>
          <p:cNvPr id="26729" name="Text Box 105"/>
          <p:cNvSpPr txBox="1">
            <a:spLocks noChangeArrowheads="1"/>
          </p:cNvSpPr>
          <p:nvPr/>
        </p:nvSpPr>
        <p:spPr bwMode="auto">
          <a:xfrm>
            <a:off x="4793328" y="3679380"/>
            <a:ext cx="2819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</a:rPr>
              <a:t>d)       giê</a:t>
            </a:r>
          </a:p>
        </p:txBody>
      </p:sp>
      <p:graphicFrame>
        <p:nvGraphicFramePr>
          <p:cNvPr id="26730" name="Object 106"/>
          <p:cNvGraphicFramePr>
            <a:graphicFrameLocks noChangeAspect="1"/>
          </p:cNvGraphicFramePr>
          <p:nvPr/>
        </p:nvGraphicFramePr>
        <p:xfrm>
          <a:off x="5479128" y="2188717"/>
          <a:ext cx="685800" cy="1033463"/>
        </p:xfrm>
        <a:graphic>
          <a:graphicData uri="http://schemas.openxmlformats.org/presentationml/2006/ole">
            <p:oleObj spid="_x0000_s3074" name="Equation" r:id="rId3" imgW="152334" imgH="393529" progId="Equation.3">
              <p:embed/>
            </p:oleObj>
          </a:graphicData>
        </a:graphic>
      </p:graphicFrame>
      <p:graphicFrame>
        <p:nvGraphicFramePr>
          <p:cNvPr id="26731" name="Object 107"/>
          <p:cNvGraphicFramePr>
            <a:graphicFrameLocks noChangeAspect="1"/>
          </p:cNvGraphicFramePr>
          <p:nvPr/>
        </p:nvGraphicFramePr>
        <p:xfrm>
          <a:off x="5402928" y="3393631"/>
          <a:ext cx="762000" cy="1107281"/>
        </p:xfrm>
        <a:graphic>
          <a:graphicData uri="http://schemas.openxmlformats.org/presentationml/2006/ole">
            <p:oleObj spid="_x0000_s3075" name="Equation" r:id="rId4" imgW="203112" imgH="393529" progId="Equation.3">
              <p:embed/>
            </p:oleObj>
          </a:graphicData>
        </a:graphic>
      </p:graphicFrame>
      <p:sp>
        <p:nvSpPr>
          <p:cNvPr id="26765" name="Text Box 141"/>
          <p:cNvSpPr txBox="1">
            <a:spLocks noChangeArrowheads="1"/>
          </p:cNvSpPr>
          <p:nvPr/>
        </p:nvSpPr>
        <p:spPr bwMode="auto">
          <a:xfrm>
            <a:off x="1149350" y="304800"/>
            <a:ext cx="6794500" cy="83099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b="1">
                <a:solidFill>
                  <a:srgbClr val="0000FF"/>
                </a:solidFill>
              </a:rPr>
              <a:t>Trß ch¬i : Ai nhanh h¬n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838450" y="2527300"/>
            <a:ext cx="15167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 phút</a:t>
            </a:r>
            <a:endParaRPr lang="en-US" sz="3200" b="1" cap="none" spc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838950" y="2393950"/>
            <a:ext cx="151676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 phút</a:t>
            </a:r>
            <a:endParaRPr lang="en-US" sz="3200" b="1" cap="none" spc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838950" y="3594100"/>
            <a:ext cx="151676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 phút</a:t>
            </a:r>
            <a:endParaRPr lang="en-US" sz="3200" b="1" cap="none" spc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393700" y="3505200"/>
            <a:ext cx="711200" cy="8001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304800" y="1327150"/>
            <a:ext cx="8534400" cy="2308324"/>
          </a:xfrm>
          <a:prstGeom prst="rect">
            <a:avLst/>
          </a:prstGeom>
          <a:noFill/>
          <a:ln w="57150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Tx/>
              <a:buChar char="-"/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Học thuộc lại bảng đơn vị đo khối </a:t>
            </a: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</a:rPr>
              <a:t>lượng, mối quan hệ các đơn vị đo thời gian</a:t>
            </a:r>
            <a:endParaRPr lang="en-US" sz="3600" b="1">
              <a:solidFill>
                <a:srgbClr val="0000FF"/>
              </a:solidFill>
              <a:latin typeface="Times New Roman" pitchFamily="18" charset="0"/>
            </a:endParaRPr>
          </a:p>
          <a:p>
            <a:pPr eaLnBrk="1" hangingPunct="1">
              <a:buFontTx/>
              <a:buChar char="-"/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Xem, giải lại các bài tập vừa làm</a:t>
            </a:r>
          </a:p>
          <a:p>
            <a:pPr eaLnBrk="1" hangingPunct="1">
              <a:buFontTx/>
              <a:buChar char="-"/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Chuẩn bị bài sau: Ôn </a:t>
            </a: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</a:rPr>
              <a:t>tập</a:t>
            </a:r>
            <a:endParaRPr lang="en-US" sz="36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9" name="Text Box 68"/>
          <p:cNvSpPr txBox="1">
            <a:spLocks noChangeArrowheads="1"/>
          </p:cNvSpPr>
          <p:nvPr/>
        </p:nvSpPr>
        <p:spPr bwMode="auto">
          <a:xfrm>
            <a:off x="2216150" y="527050"/>
            <a:ext cx="4419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 DÒ</a:t>
            </a:r>
            <a:endParaRPr lang="en-US" sz="4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2"/>
          <p:cNvSpPr>
            <a:spLocks noChangeArrowheads="1"/>
          </p:cNvSpPr>
          <p:nvPr/>
        </p:nvSpPr>
        <p:spPr bwMode="auto">
          <a:xfrm>
            <a:off x="0" y="0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vi-VN">
              <a:latin typeface=".VnTimeH" pitchFamily="34" charset="0"/>
              <a:cs typeface="Arial" pitchFamily="34" charset="0"/>
            </a:endParaRPr>
          </a:p>
        </p:txBody>
      </p:sp>
      <p:sp>
        <p:nvSpPr>
          <p:cNvPr id="11267" name="Rectangle 33"/>
          <p:cNvSpPr>
            <a:spLocks noChangeArrowheads="1"/>
          </p:cNvSpPr>
          <p:nvPr/>
        </p:nvSpPr>
        <p:spPr bwMode="auto">
          <a:xfrm>
            <a:off x="0" y="293688"/>
            <a:ext cx="26828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400">
                <a:solidFill>
                  <a:srgbClr val="003366"/>
                </a:solidFill>
                <a:cs typeface="Times New Roman" pitchFamily="18" charset="0"/>
              </a:rPr>
              <a:t> </a:t>
            </a:r>
            <a:r>
              <a:rPr lang="en-US" sz="110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80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68" name="Rectangle 34"/>
          <p:cNvSpPr>
            <a:spLocks noChangeArrowheads="1"/>
          </p:cNvSpPr>
          <p:nvPr/>
        </p:nvSpPr>
        <p:spPr bwMode="auto">
          <a:xfrm>
            <a:off x="0" y="0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vi-VN">
              <a:latin typeface=".VnTimeH" pitchFamily="34" charset="0"/>
              <a:cs typeface="Arial" pitchFamily="34" charset="0"/>
            </a:endParaRPr>
          </a:p>
        </p:txBody>
      </p:sp>
      <p:sp>
        <p:nvSpPr>
          <p:cNvPr id="11269" name="Rectangle 35"/>
          <p:cNvSpPr>
            <a:spLocks noChangeArrowheads="1"/>
          </p:cNvSpPr>
          <p:nvPr/>
        </p:nvSpPr>
        <p:spPr bwMode="auto">
          <a:xfrm>
            <a:off x="0" y="293688"/>
            <a:ext cx="26828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400">
                <a:solidFill>
                  <a:srgbClr val="003366"/>
                </a:solidFill>
                <a:cs typeface="Times New Roman" pitchFamily="18" charset="0"/>
              </a:rPr>
              <a:t> </a:t>
            </a:r>
            <a:r>
              <a:rPr lang="en-US" sz="110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80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70" name="Rectangle 36"/>
          <p:cNvSpPr>
            <a:spLocks noChangeArrowheads="1"/>
          </p:cNvSpPr>
          <p:nvPr/>
        </p:nvSpPr>
        <p:spPr bwMode="auto">
          <a:xfrm>
            <a:off x="0" y="0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vi-VN">
              <a:latin typeface=".VnTimeH" pitchFamily="34" charset="0"/>
              <a:cs typeface="Arial" pitchFamily="34" charset="0"/>
            </a:endParaRPr>
          </a:p>
        </p:txBody>
      </p:sp>
      <p:sp>
        <p:nvSpPr>
          <p:cNvPr id="11271" name="Rectangle 38"/>
          <p:cNvSpPr>
            <a:spLocks noChangeArrowheads="1"/>
          </p:cNvSpPr>
          <p:nvPr/>
        </p:nvSpPr>
        <p:spPr bwMode="auto">
          <a:xfrm>
            <a:off x="0" y="293688"/>
            <a:ext cx="26828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400">
                <a:solidFill>
                  <a:srgbClr val="003366"/>
                </a:solidFill>
                <a:cs typeface="Times New Roman" pitchFamily="18" charset="0"/>
              </a:rPr>
              <a:t> </a:t>
            </a:r>
            <a:r>
              <a:rPr lang="en-US" sz="110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80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72" name="Rectangle 39"/>
          <p:cNvSpPr>
            <a:spLocks noChangeArrowheads="1"/>
          </p:cNvSpPr>
          <p:nvPr/>
        </p:nvSpPr>
        <p:spPr bwMode="auto">
          <a:xfrm>
            <a:off x="0" y="0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vi-VN">
              <a:latin typeface=".VnTimeH" pitchFamily="34" charset="0"/>
              <a:cs typeface="Arial" pitchFamily="34" charset="0"/>
            </a:endParaRPr>
          </a:p>
        </p:txBody>
      </p:sp>
      <p:sp>
        <p:nvSpPr>
          <p:cNvPr id="11273" name="Rectangle 40"/>
          <p:cNvSpPr>
            <a:spLocks noChangeArrowheads="1"/>
          </p:cNvSpPr>
          <p:nvPr/>
        </p:nvSpPr>
        <p:spPr bwMode="auto">
          <a:xfrm>
            <a:off x="0" y="293688"/>
            <a:ext cx="26828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400">
                <a:solidFill>
                  <a:srgbClr val="003366"/>
                </a:solidFill>
                <a:cs typeface="Times New Roman" pitchFamily="18" charset="0"/>
              </a:rPr>
              <a:t> </a:t>
            </a:r>
            <a:r>
              <a:rPr lang="en-US" sz="110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80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74" name="Rectangle 42"/>
          <p:cNvSpPr>
            <a:spLocks noChangeArrowheads="1"/>
          </p:cNvSpPr>
          <p:nvPr/>
        </p:nvSpPr>
        <p:spPr bwMode="auto">
          <a:xfrm>
            <a:off x="0" y="0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vi-VN">
              <a:latin typeface=".VnTimeH" pitchFamily="34" charset="0"/>
              <a:cs typeface="Arial" pitchFamily="34" charset="0"/>
            </a:endParaRPr>
          </a:p>
        </p:txBody>
      </p:sp>
      <p:sp>
        <p:nvSpPr>
          <p:cNvPr id="11275" name="Rectangle 47"/>
          <p:cNvSpPr>
            <a:spLocks noChangeArrowheads="1"/>
          </p:cNvSpPr>
          <p:nvPr/>
        </p:nvSpPr>
        <p:spPr bwMode="auto">
          <a:xfrm>
            <a:off x="0" y="0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vi-VN">
              <a:latin typeface=".VnTimeH" pitchFamily="34" charset="0"/>
              <a:cs typeface="Arial" pitchFamily="34" charset="0"/>
            </a:endParaRPr>
          </a:p>
        </p:txBody>
      </p:sp>
      <p:sp>
        <p:nvSpPr>
          <p:cNvPr id="11276" name="Rectangle 51"/>
          <p:cNvSpPr>
            <a:spLocks noChangeArrowheads="1"/>
          </p:cNvSpPr>
          <p:nvPr/>
        </p:nvSpPr>
        <p:spPr bwMode="auto">
          <a:xfrm>
            <a:off x="0" y="0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vi-VN">
              <a:latin typeface=".VnTimeH" pitchFamily="34" charset="0"/>
              <a:cs typeface="Arial" pitchFamily="34" charset="0"/>
            </a:endParaRPr>
          </a:p>
        </p:txBody>
      </p:sp>
      <p:sp>
        <p:nvSpPr>
          <p:cNvPr id="4164" name="Text Box 68"/>
          <p:cNvSpPr txBox="1">
            <a:spLocks noChangeArrowheads="1"/>
          </p:cNvSpPr>
          <p:nvPr/>
        </p:nvSpPr>
        <p:spPr bwMode="auto">
          <a:xfrm>
            <a:off x="2216150" y="527050"/>
            <a:ext cx="4419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800" b="1">
                <a:solidFill>
                  <a:srgbClr val="FF0000"/>
                </a:solidFill>
                <a:latin typeface="Times New Rioman"/>
                <a:cs typeface="Arial" pitchFamily="34" charset="0"/>
              </a:rPr>
              <a:t>ÔN BÀI CŨ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15950" y="1593850"/>
            <a:ext cx="82232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Nêu cách cộng, trừ, nhân, chia các phân số</a:t>
            </a:r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2"/>
          <p:cNvSpPr>
            <a:spLocks noChangeArrowheads="1"/>
          </p:cNvSpPr>
          <p:nvPr/>
        </p:nvSpPr>
        <p:spPr bwMode="auto">
          <a:xfrm>
            <a:off x="0" y="0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vi-VN">
              <a:latin typeface=".VnTimeH" pitchFamily="34" charset="0"/>
              <a:cs typeface="Arial" pitchFamily="34" charset="0"/>
            </a:endParaRPr>
          </a:p>
        </p:txBody>
      </p:sp>
      <p:sp>
        <p:nvSpPr>
          <p:cNvPr id="11267" name="Rectangle 33"/>
          <p:cNvSpPr>
            <a:spLocks noChangeArrowheads="1"/>
          </p:cNvSpPr>
          <p:nvPr/>
        </p:nvSpPr>
        <p:spPr bwMode="auto">
          <a:xfrm>
            <a:off x="0" y="293688"/>
            <a:ext cx="26828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400">
                <a:solidFill>
                  <a:srgbClr val="003366"/>
                </a:solidFill>
                <a:cs typeface="Times New Roman" pitchFamily="18" charset="0"/>
              </a:rPr>
              <a:t> </a:t>
            </a:r>
            <a:r>
              <a:rPr lang="en-US" sz="110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80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68" name="Rectangle 34"/>
          <p:cNvSpPr>
            <a:spLocks noChangeArrowheads="1"/>
          </p:cNvSpPr>
          <p:nvPr/>
        </p:nvSpPr>
        <p:spPr bwMode="auto">
          <a:xfrm>
            <a:off x="0" y="0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vi-VN">
              <a:latin typeface=".VnTimeH" pitchFamily="34" charset="0"/>
              <a:cs typeface="Arial" pitchFamily="34" charset="0"/>
            </a:endParaRPr>
          </a:p>
        </p:txBody>
      </p:sp>
      <p:sp>
        <p:nvSpPr>
          <p:cNvPr id="11269" name="Rectangle 35"/>
          <p:cNvSpPr>
            <a:spLocks noChangeArrowheads="1"/>
          </p:cNvSpPr>
          <p:nvPr/>
        </p:nvSpPr>
        <p:spPr bwMode="auto">
          <a:xfrm>
            <a:off x="0" y="293688"/>
            <a:ext cx="26828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400">
                <a:solidFill>
                  <a:srgbClr val="003366"/>
                </a:solidFill>
                <a:cs typeface="Times New Roman" pitchFamily="18" charset="0"/>
              </a:rPr>
              <a:t> </a:t>
            </a:r>
            <a:r>
              <a:rPr lang="en-US" sz="110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80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70" name="Rectangle 36"/>
          <p:cNvSpPr>
            <a:spLocks noChangeArrowheads="1"/>
          </p:cNvSpPr>
          <p:nvPr/>
        </p:nvSpPr>
        <p:spPr bwMode="auto">
          <a:xfrm>
            <a:off x="0" y="0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vi-VN">
              <a:latin typeface=".VnTimeH" pitchFamily="34" charset="0"/>
              <a:cs typeface="Arial" pitchFamily="34" charset="0"/>
            </a:endParaRPr>
          </a:p>
        </p:txBody>
      </p:sp>
      <p:sp>
        <p:nvSpPr>
          <p:cNvPr id="11271" name="Rectangle 38"/>
          <p:cNvSpPr>
            <a:spLocks noChangeArrowheads="1"/>
          </p:cNvSpPr>
          <p:nvPr/>
        </p:nvSpPr>
        <p:spPr bwMode="auto">
          <a:xfrm>
            <a:off x="0" y="293688"/>
            <a:ext cx="26828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400">
                <a:solidFill>
                  <a:srgbClr val="003366"/>
                </a:solidFill>
                <a:cs typeface="Times New Roman" pitchFamily="18" charset="0"/>
              </a:rPr>
              <a:t> </a:t>
            </a:r>
            <a:r>
              <a:rPr lang="en-US" sz="110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80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72" name="Rectangle 39"/>
          <p:cNvSpPr>
            <a:spLocks noChangeArrowheads="1"/>
          </p:cNvSpPr>
          <p:nvPr/>
        </p:nvSpPr>
        <p:spPr bwMode="auto">
          <a:xfrm>
            <a:off x="0" y="0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vi-VN">
              <a:latin typeface=".VnTimeH" pitchFamily="34" charset="0"/>
              <a:cs typeface="Arial" pitchFamily="34" charset="0"/>
            </a:endParaRPr>
          </a:p>
        </p:txBody>
      </p:sp>
      <p:sp>
        <p:nvSpPr>
          <p:cNvPr id="11273" name="Rectangle 40"/>
          <p:cNvSpPr>
            <a:spLocks noChangeArrowheads="1"/>
          </p:cNvSpPr>
          <p:nvPr/>
        </p:nvSpPr>
        <p:spPr bwMode="auto">
          <a:xfrm>
            <a:off x="0" y="293688"/>
            <a:ext cx="26828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400">
                <a:solidFill>
                  <a:srgbClr val="003366"/>
                </a:solidFill>
                <a:cs typeface="Times New Roman" pitchFamily="18" charset="0"/>
              </a:rPr>
              <a:t> </a:t>
            </a:r>
            <a:r>
              <a:rPr lang="en-US" sz="110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80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74" name="Rectangle 42"/>
          <p:cNvSpPr>
            <a:spLocks noChangeArrowheads="1"/>
          </p:cNvSpPr>
          <p:nvPr/>
        </p:nvSpPr>
        <p:spPr bwMode="auto">
          <a:xfrm>
            <a:off x="0" y="0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vi-VN">
              <a:latin typeface=".VnTimeH" pitchFamily="34" charset="0"/>
              <a:cs typeface="Arial" pitchFamily="34" charset="0"/>
            </a:endParaRPr>
          </a:p>
        </p:txBody>
      </p:sp>
      <p:sp>
        <p:nvSpPr>
          <p:cNvPr id="11275" name="Rectangle 47"/>
          <p:cNvSpPr>
            <a:spLocks noChangeArrowheads="1"/>
          </p:cNvSpPr>
          <p:nvPr/>
        </p:nvSpPr>
        <p:spPr bwMode="auto">
          <a:xfrm>
            <a:off x="0" y="0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vi-VN">
              <a:latin typeface=".VnTimeH" pitchFamily="34" charset="0"/>
              <a:cs typeface="Arial" pitchFamily="34" charset="0"/>
            </a:endParaRPr>
          </a:p>
        </p:txBody>
      </p:sp>
      <p:sp>
        <p:nvSpPr>
          <p:cNvPr id="11276" name="Rectangle 51"/>
          <p:cNvSpPr>
            <a:spLocks noChangeArrowheads="1"/>
          </p:cNvSpPr>
          <p:nvPr/>
        </p:nvSpPr>
        <p:spPr bwMode="auto">
          <a:xfrm>
            <a:off x="0" y="0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vi-VN">
              <a:latin typeface=".VnTimeH" pitchFamily="34" charset="0"/>
              <a:cs typeface="Arial" pitchFamily="34" charset="0"/>
            </a:endParaRPr>
          </a:p>
        </p:txBody>
      </p:sp>
      <p:sp>
        <p:nvSpPr>
          <p:cNvPr id="4164" name="Text Box 68"/>
          <p:cNvSpPr txBox="1">
            <a:spLocks noChangeArrowheads="1"/>
          </p:cNvSpPr>
          <p:nvPr/>
        </p:nvSpPr>
        <p:spPr bwMode="auto">
          <a:xfrm>
            <a:off x="2216150" y="527050"/>
            <a:ext cx="4419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  <a:endParaRPr lang="en-US" sz="4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15950" y="1327150"/>
            <a:ext cx="82232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Hôm nay được ôn những kiến thức gì?</a:t>
            </a:r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iáo dục trẻ giá trị của lời cảm ơn và xin lỗi 10/4/201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FFE"/>
              </a:clrFrom>
              <a:clrTo>
                <a:srgbClr val="F6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361950"/>
            <a:ext cx="8545513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2"/>
          <p:cNvSpPr>
            <a:spLocks noChangeArrowheads="1"/>
          </p:cNvSpPr>
          <p:nvPr/>
        </p:nvSpPr>
        <p:spPr bwMode="auto">
          <a:xfrm>
            <a:off x="0" y="0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vi-VN">
              <a:latin typeface=".VnTimeH" pitchFamily="34" charset="0"/>
              <a:cs typeface="Arial" pitchFamily="34" charset="0"/>
            </a:endParaRPr>
          </a:p>
        </p:txBody>
      </p:sp>
      <p:sp>
        <p:nvSpPr>
          <p:cNvPr id="11267" name="Rectangle 33"/>
          <p:cNvSpPr>
            <a:spLocks noChangeArrowheads="1"/>
          </p:cNvSpPr>
          <p:nvPr/>
        </p:nvSpPr>
        <p:spPr bwMode="auto">
          <a:xfrm>
            <a:off x="0" y="293688"/>
            <a:ext cx="26828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400">
                <a:solidFill>
                  <a:srgbClr val="003366"/>
                </a:solidFill>
                <a:cs typeface="Times New Roman" pitchFamily="18" charset="0"/>
              </a:rPr>
              <a:t> </a:t>
            </a:r>
            <a:r>
              <a:rPr lang="en-US" sz="110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80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68" name="Rectangle 34"/>
          <p:cNvSpPr>
            <a:spLocks noChangeArrowheads="1"/>
          </p:cNvSpPr>
          <p:nvPr/>
        </p:nvSpPr>
        <p:spPr bwMode="auto">
          <a:xfrm>
            <a:off x="0" y="0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vi-VN">
              <a:latin typeface=".VnTimeH" pitchFamily="34" charset="0"/>
              <a:cs typeface="Arial" pitchFamily="34" charset="0"/>
            </a:endParaRPr>
          </a:p>
        </p:txBody>
      </p:sp>
      <p:sp>
        <p:nvSpPr>
          <p:cNvPr id="11269" name="Rectangle 35"/>
          <p:cNvSpPr>
            <a:spLocks noChangeArrowheads="1"/>
          </p:cNvSpPr>
          <p:nvPr/>
        </p:nvSpPr>
        <p:spPr bwMode="auto">
          <a:xfrm>
            <a:off x="0" y="293688"/>
            <a:ext cx="26828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400">
                <a:solidFill>
                  <a:srgbClr val="003366"/>
                </a:solidFill>
                <a:cs typeface="Times New Roman" pitchFamily="18" charset="0"/>
              </a:rPr>
              <a:t> </a:t>
            </a:r>
            <a:r>
              <a:rPr lang="en-US" sz="110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80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70" name="Rectangle 36"/>
          <p:cNvSpPr>
            <a:spLocks noChangeArrowheads="1"/>
          </p:cNvSpPr>
          <p:nvPr/>
        </p:nvSpPr>
        <p:spPr bwMode="auto">
          <a:xfrm>
            <a:off x="0" y="0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vi-VN">
              <a:latin typeface=".VnTimeH" pitchFamily="34" charset="0"/>
              <a:cs typeface="Arial" pitchFamily="34" charset="0"/>
            </a:endParaRPr>
          </a:p>
        </p:txBody>
      </p:sp>
      <p:sp>
        <p:nvSpPr>
          <p:cNvPr id="11271" name="Rectangle 38"/>
          <p:cNvSpPr>
            <a:spLocks noChangeArrowheads="1"/>
          </p:cNvSpPr>
          <p:nvPr/>
        </p:nvSpPr>
        <p:spPr bwMode="auto">
          <a:xfrm>
            <a:off x="0" y="293688"/>
            <a:ext cx="26828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400">
                <a:solidFill>
                  <a:srgbClr val="003366"/>
                </a:solidFill>
                <a:cs typeface="Times New Roman" pitchFamily="18" charset="0"/>
              </a:rPr>
              <a:t> </a:t>
            </a:r>
            <a:r>
              <a:rPr lang="en-US" sz="110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80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72" name="Rectangle 39"/>
          <p:cNvSpPr>
            <a:spLocks noChangeArrowheads="1"/>
          </p:cNvSpPr>
          <p:nvPr/>
        </p:nvSpPr>
        <p:spPr bwMode="auto">
          <a:xfrm>
            <a:off x="0" y="0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vi-VN">
              <a:latin typeface=".VnTimeH" pitchFamily="34" charset="0"/>
              <a:cs typeface="Arial" pitchFamily="34" charset="0"/>
            </a:endParaRPr>
          </a:p>
        </p:txBody>
      </p:sp>
      <p:sp>
        <p:nvSpPr>
          <p:cNvPr id="11273" name="Rectangle 40"/>
          <p:cNvSpPr>
            <a:spLocks noChangeArrowheads="1"/>
          </p:cNvSpPr>
          <p:nvPr/>
        </p:nvSpPr>
        <p:spPr bwMode="auto">
          <a:xfrm>
            <a:off x="0" y="293688"/>
            <a:ext cx="26828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400">
                <a:solidFill>
                  <a:srgbClr val="003366"/>
                </a:solidFill>
                <a:cs typeface="Times New Roman" pitchFamily="18" charset="0"/>
              </a:rPr>
              <a:t> </a:t>
            </a:r>
            <a:r>
              <a:rPr lang="en-US" sz="110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80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74" name="Rectangle 42"/>
          <p:cNvSpPr>
            <a:spLocks noChangeArrowheads="1"/>
          </p:cNvSpPr>
          <p:nvPr/>
        </p:nvSpPr>
        <p:spPr bwMode="auto">
          <a:xfrm>
            <a:off x="0" y="0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vi-VN">
              <a:latin typeface=".VnTimeH" pitchFamily="34" charset="0"/>
              <a:cs typeface="Arial" pitchFamily="34" charset="0"/>
            </a:endParaRPr>
          </a:p>
        </p:txBody>
      </p:sp>
      <p:sp>
        <p:nvSpPr>
          <p:cNvPr id="11275" name="Rectangle 47"/>
          <p:cNvSpPr>
            <a:spLocks noChangeArrowheads="1"/>
          </p:cNvSpPr>
          <p:nvPr/>
        </p:nvSpPr>
        <p:spPr bwMode="auto">
          <a:xfrm>
            <a:off x="0" y="0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vi-VN">
              <a:latin typeface=".VnTimeH" pitchFamily="34" charset="0"/>
              <a:cs typeface="Arial" pitchFamily="34" charset="0"/>
            </a:endParaRPr>
          </a:p>
        </p:txBody>
      </p:sp>
      <p:sp>
        <p:nvSpPr>
          <p:cNvPr id="11276" name="Rectangle 51"/>
          <p:cNvSpPr>
            <a:spLocks noChangeArrowheads="1"/>
          </p:cNvSpPr>
          <p:nvPr/>
        </p:nvSpPr>
        <p:spPr bwMode="auto">
          <a:xfrm>
            <a:off x="0" y="0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vi-VN">
              <a:latin typeface=".VnTimeH" pitchFamily="34" charset="0"/>
              <a:cs typeface="Arial" pitchFamily="34" charset="0"/>
            </a:endParaRPr>
          </a:p>
        </p:txBody>
      </p:sp>
      <p:sp>
        <p:nvSpPr>
          <p:cNvPr id="4164" name="Text Box 68"/>
          <p:cNvSpPr txBox="1">
            <a:spLocks noChangeArrowheads="1"/>
          </p:cNvSpPr>
          <p:nvPr/>
        </p:nvSpPr>
        <p:spPr bwMode="auto">
          <a:xfrm>
            <a:off x="2216150" y="527050"/>
            <a:ext cx="4419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 TIÊU</a:t>
            </a:r>
            <a:endParaRPr lang="en-US" sz="4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15950" y="1593850"/>
            <a:ext cx="82232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3200" smtClean="0"/>
              <a:t>	</a:t>
            </a:r>
            <a:r>
              <a:rPr lang="it-IT" sz="3200" smtClean="0">
                <a:latin typeface="+mn-lt"/>
              </a:rPr>
              <a:t> </a:t>
            </a:r>
            <a:r>
              <a:rPr lang="it-IT" sz="3200" smtClean="0">
                <a:solidFill>
                  <a:srgbClr val="0000CC"/>
                </a:solidFill>
                <a:latin typeface="+mn-lt"/>
              </a:rPr>
              <a:t>Ôn </a:t>
            </a:r>
            <a:r>
              <a:rPr lang="it-IT" sz="3200" smtClean="0">
                <a:solidFill>
                  <a:srgbClr val="0000CC"/>
                </a:solidFill>
                <a:latin typeface="+mj-lt"/>
              </a:rPr>
              <a:t>tập về quan hệ giữa các đơn vị đo khối </a:t>
            </a:r>
            <a:r>
              <a:rPr lang="it-IT" sz="3200" smtClean="0">
                <a:solidFill>
                  <a:srgbClr val="0000CC"/>
                </a:solidFill>
                <a:latin typeface="+mj-lt"/>
              </a:rPr>
              <a:t>lượng, thời gian </a:t>
            </a:r>
            <a:r>
              <a:rPr lang="it-IT" sz="3200" smtClean="0">
                <a:solidFill>
                  <a:srgbClr val="0000CC"/>
                </a:solidFill>
                <a:latin typeface="+mj-lt"/>
              </a:rPr>
              <a:t>và bảng đơn vị  đo khối lượng</a:t>
            </a:r>
            <a:r>
              <a:rPr lang="en-US" sz="3200" smtClean="0">
                <a:solidFill>
                  <a:srgbClr val="0000CC"/>
                </a:solidFill>
                <a:latin typeface="+mj-lt"/>
              </a:rPr>
              <a:t>, </a:t>
            </a:r>
            <a:r>
              <a:rPr lang="en-US" sz="3200" smtClean="0">
                <a:solidFill>
                  <a:srgbClr val="0000CC"/>
                </a:solidFill>
                <a:latin typeface="+mj-lt"/>
              </a:rPr>
              <a:t> </a:t>
            </a:r>
            <a:r>
              <a:rPr lang="it-IT" sz="3200" smtClean="0">
                <a:solidFill>
                  <a:srgbClr val="0000CC"/>
                </a:solidFill>
                <a:latin typeface="+mj-lt"/>
              </a:rPr>
              <a:t>giải </a:t>
            </a:r>
            <a:r>
              <a:rPr lang="it-IT" sz="3200" smtClean="0">
                <a:solidFill>
                  <a:srgbClr val="0000CC"/>
                </a:solidFill>
                <a:latin typeface="+mj-lt"/>
              </a:rPr>
              <a:t>các bài toán có liên quan.</a:t>
            </a:r>
            <a:endParaRPr lang="en-US" sz="3200">
              <a:solidFill>
                <a:srgbClr val="0000CC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2750" y="349250"/>
            <a:ext cx="5042641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6100" y="1771650"/>
            <a:ext cx="5141145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1373187"/>
            <a:ext cx="6400800" cy="2457450"/>
          </a:xfrm>
        </p:spPr>
        <p:txBody>
          <a:bodyPr/>
          <a:lstStyle/>
          <a:p>
            <a:pPr algn="l" eaLnBrk="1" hangingPunct="1"/>
            <a:r>
              <a:rPr lang="en-US" sz="2400" smtClean="0"/>
              <a:t> </a:t>
            </a:r>
          </a:p>
        </p:txBody>
      </p:sp>
      <p:graphicFrame>
        <p:nvGraphicFramePr>
          <p:cNvPr id="23591" name="Group 39"/>
          <p:cNvGraphicFramePr>
            <a:graphicFrameLocks noGrp="1"/>
          </p:cNvGraphicFramePr>
          <p:nvPr/>
        </p:nvGraphicFramePr>
        <p:xfrm>
          <a:off x="260351" y="1149350"/>
          <a:ext cx="8623299" cy="3081418"/>
        </p:xfrm>
        <a:graphic>
          <a:graphicData uri="http://schemas.openxmlformats.org/drawingml/2006/table">
            <a:tbl>
              <a:tblPr/>
              <a:tblGrid>
                <a:gridCol w="1461576"/>
                <a:gridCol w="1315419"/>
                <a:gridCol w="1169260"/>
                <a:gridCol w="1388497"/>
                <a:gridCol w="1388497"/>
                <a:gridCol w="1023103"/>
                <a:gridCol w="876947"/>
              </a:tblGrid>
              <a:tr h="742916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   </a:t>
                      </a:r>
                      <a:r>
                        <a:rPr kumimoji="0" lang="en-US" sz="2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Lớn</a:t>
                      </a: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hơn</a:t>
                      </a: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kg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pitchFamily="18" charset="0"/>
                        </a:rPr>
                        <a:t>                   </a:t>
                      </a:r>
                    </a:p>
                  </a:txBody>
                  <a:tcPr marT="34289" marB="3428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Kg</a:t>
                      </a: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Bé</a:t>
                      </a: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hơn</a:t>
                      </a: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kg</a:t>
                      </a:r>
                    </a:p>
                  </a:txBody>
                  <a:tcPr marT="34289" marB="342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17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Tấn</a:t>
                      </a: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89" marB="3428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Tạ</a:t>
                      </a: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Yến</a:t>
                      </a: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    kg</a:t>
                      </a:r>
                    </a:p>
                  </a:txBody>
                  <a:tcPr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hg</a:t>
                      </a:r>
                    </a:p>
                  </a:txBody>
                  <a:tcPr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dag</a:t>
                      </a:r>
                    </a:p>
                  </a:txBody>
                  <a:tcPr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g</a:t>
                      </a:r>
                    </a:p>
                  </a:txBody>
                  <a:tcPr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17967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 1tấn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=10tạ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=1000kg</a:t>
                      </a:r>
                    </a:p>
                  </a:txBody>
                  <a:tcPr marT="34289" marB="3428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  1tạ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=10yến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=100kg</a:t>
                      </a:r>
                    </a:p>
                  </a:txBody>
                  <a:tcPr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1yến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=10kg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 1kg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      =10hg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      </a:t>
                      </a: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=1000g</a:t>
                      </a:r>
                    </a:p>
                  </a:txBody>
                  <a:tcPr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 1hg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=10dag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=100g</a:t>
                      </a:r>
                    </a:p>
                  </a:txBody>
                  <a:tcPr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1dag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=10g</a:t>
                      </a:r>
                    </a:p>
                  </a:txBody>
                  <a:tcPr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  1g</a:t>
                      </a:r>
                    </a:p>
                  </a:txBody>
                  <a:tcPr marT="34289" marB="342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23590" name="Text Box 38"/>
          <p:cNvSpPr txBox="1">
            <a:spLocks noChangeArrowheads="1"/>
          </p:cNvSpPr>
          <p:nvPr/>
        </p:nvSpPr>
        <p:spPr bwMode="auto">
          <a:xfrm>
            <a:off x="2171700" y="393700"/>
            <a:ext cx="542167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Bảng đơn vị đo khối lượng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90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74580" y="1459830"/>
            <a:ext cx="6400800" cy="2457450"/>
          </a:xfrm>
        </p:spPr>
        <p:txBody>
          <a:bodyPr/>
          <a:lstStyle/>
          <a:p>
            <a:pPr algn="l" eaLnBrk="1" hangingPunct="1"/>
            <a:r>
              <a:rPr lang="en-US" sz="2000" smtClean="0"/>
              <a:t> </a:t>
            </a:r>
          </a:p>
        </p:txBody>
      </p:sp>
      <p:sp>
        <p:nvSpPr>
          <p:cNvPr id="24613" name="Rectangle 37"/>
          <p:cNvSpPr>
            <a:spLocks noChangeArrowheads="1"/>
          </p:cNvSpPr>
          <p:nvPr/>
        </p:nvSpPr>
        <p:spPr bwMode="auto">
          <a:xfrm>
            <a:off x="215900" y="171450"/>
            <a:ext cx="9144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eaLnBrk="1" hangingPunct="1">
              <a:spcBef>
                <a:spcPct val="20000"/>
              </a:spcBef>
              <a:buFontTx/>
              <a:buAutoNum type="arabicParenR"/>
              <a:defRPr/>
            </a:pP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</a:rPr>
              <a:t>Viết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thích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hợp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vào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err="1">
                <a:solidFill>
                  <a:srgbClr val="0000FF"/>
                </a:solidFill>
                <a:latin typeface="Times New Roman" pitchFamily="18" charset="0"/>
              </a:rPr>
              <a:t>chỗ</a:t>
            </a:r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</a:rPr>
              <a:t>chấm: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</a:rPr>
              <a:t>1yến = ……. kg              1tạ   = ……. yến</a:t>
            </a:r>
          </a:p>
          <a:p>
            <a:pPr marL="609600" indent="-609600" eaLnBrk="1" hangingPunct="1">
              <a:spcBef>
                <a:spcPct val="20000"/>
              </a:spcBef>
              <a:defRPr/>
            </a:pP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</a:rPr>
              <a:t>1tạ    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= ……. kg              1tấn = …….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tạ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marL="609600" indent="-609600" eaLnBrk="1" hangingPunct="1">
              <a:spcBef>
                <a:spcPct val="20000"/>
              </a:spcBef>
              <a:defRPr/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1tấn  = ……. kg              1tấn = …….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yến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4614" name="Rectangle 38"/>
          <p:cNvSpPr>
            <a:spLocks noChangeArrowheads="1"/>
          </p:cNvSpPr>
          <p:nvPr/>
        </p:nvSpPr>
        <p:spPr bwMode="auto">
          <a:xfrm>
            <a:off x="1263870" y="847840"/>
            <a:ext cx="7848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>
              <a:spcBef>
                <a:spcPct val="20000"/>
              </a:spcBef>
            </a:pPr>
            <a:r>
              <a:rPr lang="en-US" sz="3600" b="1">
                <a:solidFill>
                  <a:srgbClr val="FF0066"/>
                </a:solidFill>
              </a:rPr>
              <a:t>      </a:t>
            </a:r>
            <a:r>
              <a:rPr lang="en-US" sz="3600" b="1">
                <a:solidFill>
                  <a:srgbClr val="FF0066"/>
                </a:solidFill>
                <a:latin typeface="Times New Roman" pitchFamily="18" charset="0"/>
              </a:rPr>
              <a:t>10</a:t>
            </a:r>
            <a:r>
              <a:rPr lang="en-US" sz="3600" b="1">
                <a:latin typeface="Times New Roman" pitchFamily="18" charset="0"/>
              </a:rPr>
              <a:t>                                    </a:t>
            </a:r>
            <a:r>
              <a:rPr lang="en-US" sz="3600" b="1">
                <a:solidFill>
                  <a:srgbClr val="FF0066"/>
                </a:solidFill>
                <a:latin typeface="Times New Roman" pitchFamily="18" charset="0"/>
              </a:rPr>
              <a:t>10</a:t>
            </a:r>
            <a:r>
              <a:rPr lang="en-US" sz="3600" b="1">
                <a:latin typeface="Times New Roman" pitchFamily="18" charset="0"/>
              </a:rPr>
              <a:t> </a:t>
            </a:r>
          </a:p>
          <a:p>
            <a:pPr marL="609600" indent="-609600" eaLnBrk="1" hangingPunct="1">
              <a:spcBef>
                <a:spcPct val="20000"/>
              </a:spcBef>
            </a:pPr>
            <a:r>
              <a:rPr lang="en-US" sz="3600" b="1">
                <a:latin typeface="Times New Roman" pitchFamily="18" charset="0"/>
              </a:rPr>
              <a:t>     </a:t>
            </a:r>
            <a:r>
              <a:rPr lang="en-US" sz="3600" b="1">
                <a:solidFill>
                  <a:srgbClr val="FF0066"/>
                </a:solidFill>
                <a:latin typeface="Times New Roman" pitchFamily="18" charset="0"/>
              </a:rPr>
              <a:t>100</a:t>
            </a:r>
            <a:r>
              <a:rPr lang="en-US" sz="3600" b="1">
                <a:latin typeface="Times New Roman" pitchFamily="18" charset="0"/>
              </a:rPr>
              <a:t>                                   </a:t>
            </a:r>
            <a:r>
              <a:rPr lang="en-US" sz="3600" b="1">
                <a:solidFill>
                  <a:srgbClr val="FF0066"/>
                </a:solidFill>
                <a:latin typeface="Times New Roman" pitchFamily="18" charset="0"/>
              </a:rPr>
              <a:t>10</a:t>
            </a:r>
            <a:r>
              <a:rPr lang="en-US" sz="3600" b="1">
                <a:latin typeface="Times New Roman" pitchFamily="18" charset="0"/>
              </a:rPr>
              <a:t> </a:t>
            </a:r>
          </a:p>
          <a:p>
            <a:pPr marL="609600" indent="-609600" eaLnBrk="1" hangingPunct="1">
              <a:spcBef>
                <a:spcPct val="20000"/>
              </a:spcBef>
            </a:pPr>
            <a:r>
              <a:rPr lang="en-US" sz="3600" b="1">
                <a:latin typeface="Times New Roman" pitchFamily="18" charset="0"/>
              </a:rPr>
              <a:t>     </a:t>
            </a:r>
            <a:r>
              <a:rPr lang="en-US" sz="3600" b="1">
                <a:solidFill>
                  <a:srgbClr val="FF0066"/>
                </a:solidFill>
                <a:latin typeface="Times New Roman" pitchFamily="18" charset="0"/>
              </a:rPr>
              <a:t>1000</a:t>
            </a:r>
            <a:r>
              <a:rPr lang="en-US" sz="3600" b="1">
                <a:latin typeface="Times New Roman" pitchFamily="18" charset="0"/>
              </a:rPr>
              <a:t>                                 </a:t>
            </a:r>
            <a:r>
              <a:rPr lang="en-US" sz="3600" b="1">
                <a:solidFill>
                  <a:srgbClr val="FF0066"/>
                </a:solidFill>
                <a:latin typeface="Times New Roman" pitchFamily="18" charset="0"/>
              </a:rPr>
              <a:t>100</a:t>
            </a:r>
            <a:r>
              <a:rPr lang="en-US" sz="3600" b="1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215900" y="304800"/>
            <a:ext cx="8534400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. Viết số thích hợp vào chỗ chấm:</a:t>
            </a:r>
          </a:p>
          <a:p>
            <a:pPr marL="609600" indent="-609600"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a) 10yến   =……. kg     1/2 yến  =……. kg           </a:t>
            </a: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</a:rPr>
              <a:t>                                                   </a:t>
            </a:r>
            <a:endParaRPr lang="en-US" sz="3600" b="1">
              <a:solidFill>
                <a:srgbClr val="0000FF"/>
              </a:solidFill>
              <a:latin typeface="Times New Roman" pitchFamily="18" charset="0"/>
            </a:endParaRPr>
          </a:p>
          <a:p>
            <a:pPr marL="609600" indent="-609600"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  50 kg      =……yến    1yến 8kg =……. kg</a:t>
            </a:r>
            <a:endParaRPr lang="en-US" sz="3600"/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2660650" y="825498"/>
            <a:ext cx="95410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4000" b="1">
                <a:solidFill>
                  <a:srgbClr val="FF0000"/>
                </a:solidFill>
                <a:latin typeface="Times New Roman" pitchFamily="18" charset="0"/>
              </a:rPr>
              <a:t>100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2794000" y="1600200"/>
            <a:ext cx="44114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4000" b="1">
                <a:solidFill>
                  <a:srgbClr val="FF0000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6927850" y="1600200"/>
            <a:ext cx="69762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4000" b="1">
                <a:solidFill>
                  <a:srgbClr val="FF0000"/>
                </a:solidFill>
                <a:latin typeface="Times New Roman" pitchFamily="18" charset="0"/>
              </a:rPr>
              <a:t>18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7035800" y="838200"/>
            <a:ext cx="44114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4000" b="1">
                <a:solidFill>
                  <a:srgbClr val="FF0000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90500" y="2286000"/>
            <a:ext cx="8578850" cy="1363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eaLnBrk="1" hangingPunct="1">
              <a:lnSpc>
                <a:spcPct val="120000"/>
              </a:lnSpc>
            </a:pP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</a:rPr>
              <a:t>b)    5tạ = ……. yến      1500kg =…….tạ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</a:rPr>
              <a:t>    30yến = …….tạ       7tạ 20kg =…….kg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482850" y="2306862"/>
            <a:ext cx="8001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</a:rPr>
              <a:t>50</a:t>
            </a:r>
            <a:endParaRPr lang="en-US" sz="40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2527300" y="2892880"/>
            <a:ext cx="8001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</a:rPr>
              <a:t>3</a:t>
            </a:r>
            <a:endParaRPr lang="en-US" sz="40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6616700" y="2260600"/>
            <a:ext cx="8001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</a:rPr>
              <a:t>15</a:t>
            </a:r>
            <a:endParaRPr lang="en-US" sz="40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6697432" y="2937330"/>
            <a:ext cx="1066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</a:rPr>
              <a:t>720</a:t>
            </a:r>
            <a:endParaRPr lang="en-US" sz="40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1450" y="3617684"/>
            <a:ext cx="857885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</a:rPr>
              <a:t>c)  32 tấn = …..  tạ         4000 kg =……tấn</a:t>
            </a:r>
          </a:p>
          <a:p>
            <a:pPr marL="609600" indent="-609600" eaLnBrk="1" hangingPunct="1">
              <a:lnSpc>
                <a:spcPct val="120000"/>
              </a:lnSpc>
              <a:defRPr/>
            </a:pP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</a:rPr>
              <a:t>     230 tạ = … tấn     3 tấn25 kg =……. kg</a:t>
            </a:r>
            <a:endParaRPr lang="en-US" sz="3600" b="1" dirty="0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2482850" y="3594100"/>
            <a:ext cx="1066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</a:rPr>
              <a:t>320</a:t>
            </a:r>
            <a:endParaRPr lang="en-US" sz="40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2370366" y="4259944"/>
            <a:ext cx="1066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</a:rPr>
              <a:t>23</a:t>
            </a:r>
            <a:endParaRPr lang="en-US" sz="40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6936924" y="3582308"/>
            <a:ext cx="6576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</a:rPr>
              <a:t>4</a:t>
            </a:r>
            <a:endParaRPr lang="en-US" sz="40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6673848" y="4260850"/>
            <a:ext cx="12001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</a:rPr>
              <a:t>3025</a:t>
            </a:r>
            <a:endParaRPr lang="en-US" sz="4000" b="1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8" grpId="0"/>
      <p:bldP spid="25609" grpId="0"/>
      <p:bldP spid="25610" grpId="0"/>
      <p:bldP spid="25611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1"/>
          <p:cNvSpPr txBox="1">
            <a:spLocks noChangeArrowheads="1"/>
          </p:cNvSpPr>
          <p:nvPr/>
        </p:nvSpPr>
        <p:spPr bwMode="auto">
          <a:xfrm>
            <a:off x="2541828" y="948864"/>
            <a:ext cx="381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800" b="1" smtClean="0">
                <a:solidFill>
                  <a:srgbClr val="FF0000"/>
                </a:solidFill>
              </a:rPr>
              <a:t>=</a:t>
            </a:r>
            <a:endParaRPr lang="en-US" sz="4800" b="1">
              <a:solidFill>
                <a:srgbClr val="FF0000"/>
              </a:solidFill>
            </a:endParaRPr>
          </a:p>
        </p:txBody>
      </p:sp>
      <p:sp>
        <p:nvSpPr>
          <p:cNvPr id="4" name="Text Box 51"/>
          <p:cNvSpPr txBox="1">
            <a:spLocks noChangeArrowheads="1"/>
          </p:cNvSpPr>
          <p:nvPr/>
        </p:nvSpPr>
        <p:spPr bwMode="auto">
          <a:xfrm>
            <a:off x="2525498" y="1600192"/>
            <a:ext cx="381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800" b="1" smtClean="0">
                <a:solidFill>
                  <a:srgbClr val="FF0000"/>
                </a:solidFill>
              </a:rPr>
              <a:t>&lt;</a:t>
            </a:r>
            <a:endParaRPr lang="en-US" sz="4800" b="1">
              <a:solidFill>
                <a:srgbClr val="FF0000"/>
              </a:solidFill>
            </a:endParaRPr>
          </a:p>
        </p:txBody>
      </p:sp>
      <p:sp>
        <p:nvSpPr>
          <p:cNvPr id="5" name="Text Box 51"/>
          <p:cNvSpPr txBox="1">
            <a:spLocks noChangeArrowheads="1"/>
          </p:cNvSpPr>
          <p:nvPr/>
        </p:nvSpPr>
        <p:spPr bwMode="auto">
          <a:xfrm>
            <a:off x="6216650" y="977892"/>
            <a:ext cx="381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800" b="1" smtClean="0">
                <a:solidFill>
                  <a:srgbClr val="FF0000"/>
                </a:solidFill>
              </a:rPr>
              <a:t>&gt;</a:t>
            </a:r>
            <a:endParaRPr lang="en-US" sz="4800" b="1">
              <a:solidFill>
                <a:srgbClr val="FF0000"/>
              </a:solidFill>
            </a:endParaRPr>
          </a:p>
        </p:txBody>
      </p:sp>
      <p:sp>
        <p:nvSpPr>
          <p:cNvPr id="6" name="Text Box 51"/>
          <p:cNvSpPr txBox="1">
            <a:spLocks noChangeArrowheads="1"/>
          </p:cNvSpPr>
          <p:nvPr/>
        </p:nvSpPr>
        <p:spPr bwMode="auto">
          <a:xfrm>
            <a:off x="6305550" y="1644642"/>
            <a:ext cx="381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800" b="1" smtClean="0">
                <a:solidFill>
                  <a:srgbClr val="FF0000"/>
                </a:solidFill>
              </a:rPr>
              <a:t>=</a:t>
            </a:r>
            <a:endParaRPr lang="en-US" sz="4800" b="1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0400" y="1111242"/>
            <a:ext cx="3751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/>
              <a:t>2kg 7hg …… 2700g</a:t>
            </a:r>
            <a:endParaRPr lang="en-US" sz="3200" b="1"/>
          </a:p>
        </p:txBody>
      </p:sp>
      <p:sp>
        <p:nvSpPr>
          <p:cNvPr id="8" name="TextBox 7"/>
          <p:cNvSpPr txBox="1"/>
          <p:nvPr/>
        </p:nvSpPr>
        <p:spPr>
          <a:xfrm>
            <a:off x="730260" y="1777992"/>
            <a:ext cx="3751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/>
              <a:t>5</a:t>
            </a:r>
            <a:r>
              <a:rPr lang="en-US" sz="3200" b="1" smtClean="0"/>
              <a:t>kg 3g …… 5035g</a:t>
            </a:r>
            <a:endParaRPr lang="en-US" sz="3200" b="1"/>
          </a:p>
        </p:txBody>
      </p:sp>
      <p:sp>
        <p:nvSpPr>
          <p:cNvPr id="9" name="TextBox 8"/>
          <p:cNvSpPr txBox="1"/>
          <p:nvPr/>
        </p:nvSpPr>
        <p:spPr>
          <a:xfrm>
            <a:off x="4838700" y="1155692"/>
            <a:ext cx="3751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/>
              <a:t>6kg 7g …… 6007g</a:t>
            </a:r>
            <a:endParaRPr lang="en-US" sz="3200" b="1"/>
          </a:p>
        </p:txBody>
      </p:sp>
      <p:sp>
        <p:nvSpPr>
          <p:cNvPr id="10" name="TextBox 9"/>
          <p:cNvSpPr txBox="1"/>
          <p:nvPr/>
        </p:nvSpPr>
        <p:spPr>
          <a:xfrm>
            <a:off x="4705350" y="1733542"/>
            <a:ext cx="4195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/>
              <a:t>12500g…… 12kg 500g</a:t>
            </a:r>
            <a:endParaRPr lang="en-US" sz="3200" b="1"/>
          </a:p>
        </p:txBody>
      </p:sp>
      <p:sp>
        <p:nvSpPr>
          <p:cNvPr id="11" name="TextBox 10"/>
          <p:cNvSpPr txBox="1"/>
          <p:nvPr/>
        </p:nvSpPr>
        <p:spPr>
          <a:xfrm>
            <a:off x="349250" y="260350"/>
            <a:ext cx="4195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/>
              <a:t>Bài 3: &gt;,&lt;,=?</a:t>
            </a:r>
            <a:endParaRPr lang="en-US" sz="32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  <p:bldP spid="5" grpId="0" autoUpdateAnimBg="0"/>
      <p:bldP spid="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262760" y="312900"/>
            <a:ext cx="8623300" cy="1200150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FF"/>
            </a:solidFill>
          </a:ln>
        </p:spPr>
        <p:txBody>
          <a:bodyPr/>
          <a:lstStyle/>
          <a:p>
            <a:pPr algn="l" eaLnBrk="1" hangingPunct="1">
              <a:lnSpc>
                <a:spcPct val="90000"/>
              </a:lnSpc>
              <a:buNone/>
            </a:pP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</a:rPr>
              <a:t>4</a:t>
            </a: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</a:rPr>
              <a:t>. </a:t>
            </a: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</a:rPr>
              <a:t>Một con cá cân nặng 1 kg </a:t>
            </a: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</a:rPr>
              <a:t>700g</a:t>
            </a: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</a:rPr>
              <a:t>, một bó rau cân nặng </a:t>
            </a: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</a:rPr>
              <a:t>3</a:t>
            </a: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</a:rPr>
              <a:t>00g</a:t>
            </a: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</a:rPr>
              <a:t>. Hỏi cả cá và rau cân nặng bao nhiêu ki-lô-gam?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1682750" y="1816100"/>
            <a:ext cx="6019800" cy="2677656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b="1" u="sng">
                <a:solidFill>
                  <a:srgbClr val="0000FF"/>
                </a:solidFill>
                <a:latin typeface="Times New Roman" pitchFamily="18" charset="0"/>
              </a:rPr>
              <a:t>Bài giải</a:t>
            </a:r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  <a:p>
            <a:pPr eaLnBrk="1" hangingPunct="1"/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Đổi: 1 kg </a:t>
            </a:r>
            <a:r>
              <a:rPr lang="en-US" b="1" smtClean="0">
                <a:solidFill>
                  <a:srgbClr val="0000FF"/>
                </a:solidFill>
                <a:latin typeface="Times New Roman" pitchFamily="18" charset="0"/>
              </a:rPr>
              <a:t>700g </a:t>
            </a:r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= </a:t>
            </a:r>
            <a:r>
              <a:rPr lang="en-US" b="1" smtClean="0">
                <a:solidFill>
                  <a:srgbClr val="0000FF"/>
                </a:solidFill>
                <a:latin typeface="Times New Roman" pitchFamily="18" charset="0"/>
              </a:rPr>
              <a:t>1700g</a:t>
            </a:r>
            <a:endParaRPr lang="en-US" b="1">
              <a:solidFill>
                <a:srgbClr val="0000FF"/>
              </a:solidFill>
              <a:latin typeface="Times New Roman" pitchFamily="18" charset="0"/>
            </a:endParaRPr>
          </a:p>
          <a:p>
            <a:pPr eaLnBrk="1" hangingPunct="1"/>
            <a:r>
              <a:rPr lang="en-US" b="1" smtClean="0">
                <a:solidFill>
                  <a:srgbClr val="0000FF"/>
                </a:solidFill>
                <a:latin typeface="Times New Roman" pitchFamily="18" charset="0"/>
              </a:rPr>
              <a:t>Cả cá và rau cân nặng số </a:t>
            </a:r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ki-lô-gam </a:t>
            </a:r>
            <a:r>
              <a:rPr lang="en-US" b="1" smtClean="0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  <a:p>
            <a:pPr eaLnBrk="1" hangingPunct="1"/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   </a:t>
            </a:r>
            <a:r>
              <a:rPr lang="en-US" b="1" smtClean="0">
                <a:solidFill>
                  <a:srgbClr val="0000FF"/>
                </a:solidFill>
                <a:latin typeface="Times New Roman" pitchFamily="18" charset="0"/>
              </a:rPr>
              <a:t>1700 </a:t>
            </a:r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+ </a:t>
            </a:r>
            <a:r>
              <a:rPr lang="en-US" b="1" smtClean="0">
                <a:solidFill>
                  <a:srgbClr val="0000FF"/>
                </a:solidFill>
                <a:latin typeface="Times New Roman" pitchFamily="18" charset="0"/>
              </a:rPr>
              <a:t>3</a:t>
            </a:r>
            <a:r>
              <a:rPr lang="en-US" b="1" smtClean="0">
                <a:solidFill>
                  <a:srgbClr val="0000FF"/>
                </a:solidFill>
                <a:latin typeface="Times New Roman" pitchFamily="18" charset="0"/>
              </a:rPr>
              <a:t>00 </a:t>
            </a:r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= 2000 (g)</a:t>
            </a:r>
          </a:p>
          <a:p>
            <a:pPr eaLnBrk="1" hangingPunct="1"/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               2000g = 2kg </a:t>
            </a:r>
          </a:p>
          <a:p>
            <a:pPr eaLnBrk="1" hangingPunct="1"/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              </a:t>
            </a:r>
            <a:r>
              <a:rPr lang="en-US" b="1" smtClean="0">
                <a:solidFill>
                  <a:srgbClr val="0000FF"/>
                </a:solidFill>
                <a:latin typeface="Times New Roman" pitchFamily="18" charset="0"/>
              </a:rPr>
              <a:t>            Đáp </a:t>
            </a:r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số:  2 kg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6&quot;&gt;&lt;property id=&quot;20148&quot; value=&quot;5&quot;/&gt;&lt;property id=&quot;20300&quot; value=&quot;Slide 2&quot;/&gt;&lt;property id=&quot;20307&quot; value=&quot;270&quot;/&gt;&lt;/object&gt;&lt;object type=&quot;3&quot; unique_id=&quot;10007&quot;&gt;&lt;property id=&quot;20148&quot; value=&quot;5&quot;/&gt;&lt;property id=&quot;20300&quot; value=&quot;Slide 3&quot;/&gt;&lt;property id=&quot;20307&quot; value=&quot;260&quot;/&gt;&lt;/object&gt;&lt;object type=&quot;3&quot; unique_id=&quot;10008&quot;&gt;&lt;property id=&quot;20148&quot; value=&quot;5&quot;/&gt;&lt;property id=&quot;20300&quot; value=&quot;Slide 4&quot;/&gt;&lt;property id=&quot;20307&quot; value=&quot;259&quot;/&gt;&lt;/object&gt;&lt;object type=&quot;3&quot; unique_id=&quot;10010&quot;&gt;&lt;property id=&quot;20148&quot; value=&quot;5&quot;/&gt;&lt;property id=&quot;20300&quot; value=&quot;Slide 7&quot;/&gt;&lt;property id=&quot;20307&quot; value=&quot;262&quot;/&gt;&lt;/object&gt;&lt;object type=&quot;3&quot; unique_id=&quot;10011&quot;&gt;&lt;property id=&quot;20148&quot; value=&quot;5&quot;/&gt;&lt;property id=&quot;20300&quot; value=&quot;Slide 8&quot;/&gt;&lt;property id=&quot;20307&quot; value=&quot;263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57&quot;&gt;&lt;property id=&quot;20148&quot; value=&quot;5&quot;/&gt;&lt;property id=&quot;20300&quot; value=&quot;Slide 9&quot;/&gt;&lt;property id=&quot;20307&quot; value=&quot;274&quot;/&gt;&lt;/object&gt;&lt;object type=&quot;3&quot; unique_id=&quot;10058&quot;&gt;&lt;property id=&quot;20148&quot; value=&quot;5&quot;/&gt;&lt;property id=&quot;20300&quot; value=&quot;Slide 1&quot;/&gt;&lt;property id=&quot;20307&quot; value=&quot;278&quot;/&gt;&lt;/object&gt;&lt;object type=&quot;3&quot; unique_id=&quot;10059&quot;&gt;&lt;property id=&quot;20148&quot; value=&quot;5&quot;/&gt;&lt;property id=&quot;20300&quot; value=&quot;Slide 5&quot;/&gt;&lt;property id=&quot;20307&quot; value=&quot;276&quot;/&gt;&lt;/object&gt;&lt;object type=&quot;3&quot; unique_id=&quot;10060&quot;&gt;&lt;property id=&quot;20148&quot; value=&quot;5&quot;/&gt;&lt;property id=&quot;20300&quot; value=&quot;Slide 6&quot;/&gt;&lt;property id=&quot;20307&quot; value=&quot;27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2235</TotalTime>
  <Words>863</Words>
  <Application>Microsoft Office PowerPoint</Application>
  <PresentationFormat>On-screen Show (16:9)</PresentationFormat>
  <Paragraphs>191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Default Design</vt:lpstr>
      <vt:lpstr>MathType 6.0 Equation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cam le</cp:lastModifiedBy>
  <cp:revision>263</cp:revision>
  <dcterms:created xsi:type="dcterms:W3CDTF">2010-01-03T05:54:34Z</dcterms:created>
  <dcterms:modified xsi:type="dcterms:W3CDTF">2021-04-30T08:53:05Z</dcterms:modified>
</cp:coreProperties>
</file>