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6" r:id="rId5"/>
    <p:sldMasterId id="2147483718" r:id="rId6"/>
    <p:sldMasterId id="2147483730" r:id="rId7"/>
    <p:sldMasterId id="2147483742" r:id="rId8"/>
    <p:sldMasterId id="2147483754" r:id="rId9"/>
    <p:sldMasterId id="2147483766" r:id="rId10"/>
    <p:sldMasterId id="2147483778" r:id="rId11"/>
    <p:sldMasterId id="2147483790" r:id="rId12"/>
    <p:sldMasterId id="2147483802" r:id="rId13"/>
  </p:sldMasterIdLst>
  <p:notesMasterIdLst>
    <p:notesMasterId r:id="rId64"/>
  </p:notesMasterIdLst>
  <p:sldIdLst>
    <p:sldId id="281" r:id="rId14"/>
    <p:sldId id="313" r:id="rId15"/>
    <p:sldId id="259" r:id="rId16"/>
    <p:sldId id="299" r:id="rId17"/>
    <p:sldId id="300" r:id="rId18"/>
    <p:sldId id="296" r:id="rId19"/>
    <p:sldId id="317" r:id="rId20"/>
    <p:sldId id="312" r:id="rId21"/>
    <p:sldId id="293" r:id="rId22"/>
    <p:sldId id="314" r:id="rId23"/>
    <p:sldId id="318" r:id="rId24"/>
    <p:sldId id="315" r:id="rId25"/>
    <p:sldId id="316" r:id="rId26"/>
    <p:sldId id="320" r:id="rId27"/>
    <p:sldId id="342" r:id="rId28"/>
    <p:sldId id="319" r:id="rId29"/>
    <p:sldId id="321" r:id="rId30"/>
    <p:sldId id="305" r:id="rId31"/>
    <p:sldId id="306" r:id="rId32"/>
    <p:sldId id="307" r:id="rId33"/>
    <p:sldId id="308" r:id="rId34"/>
    <p:sldId id="309" r:id="rId35"/>
    <p:sldId id="322" r:id="rId36"/>
    <p:sldId id="324" r:id="rId37"/>
    <p:sldId id="325" r:id="rId38"/>
    <p:sldId id="326" r:id="rId39"/>
    <p:sldId id="323" r:id="rId40"/>
    <p:sldId id="328" r:id="rId41"/>
    <p:sldId id="329" r:id="rId42"/>
    <p:sldId id="330" r:id="rId43"/>
    <p:sldId id="331" r:id="rId44"/>
    <p:sldId id="332" r:id="rId45"/>
    <p:sldId id="333" r:id="rId46"/>
    <p:sldId id="327" r:id="rId47"/>
    <p:sldId id="335" r:id="rId48"/>
    <p:sldId id="336" r:id="rId49"/>
    <p:sldId id="343" r:id="rId50"/>
    <p:sldId id="337" r:id="rId51"/>
    <p:sldId id="338" r:id="rId52"/>
    <p:sldId id="344" r:id="rId53"/>
    <p:sldId id="339" r:id="rId54"/>
    <p:sldId id="298" r:id="rId55"/>
    <p:sldId id="340" r:id="rId56"/>
    <p:sldId id="304" r:id="rId57"/>
    <p:sldId id="288" r:id="rId58"/>
    <p:sldId id="310" r:id="rId59"/>
    <p:sldId id="311" r:id="rId60"/>
    <p:sldId id="345" r:id="rId61"/>
    <p:sldId id="297" r:id="rId62"/>
    <p:sldId id="341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FFFF00"/>
    <a:srgbClr val="AFE527"/>
    <a:srgbClr val="FEEADA"/>
    <a:srgbClr val="FFFFCC"/>
    <a:srgbClr val="FFCD2D"/>
    <a:srgbClr val="FF9966"/>
    <a:srgbClr val="F8F8F8"/>
    <a:srgbClr val="75C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4" autoAdjust="0"/>
    <p:restoredTop sz="94660"/>
  </p:normalViewPr>
  <p:slideViewPr>
    <p:cSldViewPr>
      <p:cViewPr varScale="1">
        <p:scale>
          <a:sx n="87" d="100"/>
          <a:sy n="87" d="100"/>
        </p:scale>
        <p:origin x="-16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2" d="100"/>
        <a:sy n="1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3B0EE-3719-4DA8-BA12-1873A4D9D4D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43748-975A-495E-8CC5-2059CE6C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680EA-8FC9-416B-ABCA-07E85B77DD9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71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A393A-085B-4D0C-B86C-771885A58BDF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01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3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A393A-085B-4D0C-B86C-771885A58BDF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0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7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A393A-085B-4D0C-B86C-771885A58BDF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0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2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680EA-8FC9-416B-ABCA-07E85B77DD9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94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A393A-085B-4D0C-B86C-771885A58BD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0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680EA-8FC9-416B-ABCA-07E85B77DD9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44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A393A-085B-4D0C-B86C-771885A58BDF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0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59890E-3B5B-4DD0-9F33-C9E2A0410952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311CB-4C20-466A-B560-CD02026939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598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45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41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345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587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948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17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539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27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851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4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99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283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262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023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641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564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614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122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79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713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7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168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168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5858B-B959-4AA5-A87F-E2744A709B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743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4FC38-549B-4286-8983-EDBA3BD2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825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B66B2-EF67-4E59-A673-5056538406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122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E2675-DEF6-4309-9A7C-8CF0700C38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72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166A6-E3FE-4239-9B8C-F142CF3384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248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8DA08-A60D-41E0-BB1E-0BC22B4D17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915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91216-4F39-4345-922E-1CB55E0F93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28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B3783-F821-4574-964F-0C48F2761D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511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14E4D-9CD2-4CD3-913C-987F478E61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37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013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18EFC-F8D1-49F6-81D1-7F063E13A9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87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6E47A-1087-4151-A2AB-6E16FE4552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249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268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799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799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46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202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126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142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03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88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75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22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586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2" y="2130437"/>
            <a:ext cx="7772401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B4B2-0D84-4D4F-8EB4-0ACB8D7CA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7742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A199-2FA5-45E0-8E49-578EFE671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5010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4" y="4406912"/>
            <a:ext cx="7772401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099C-7312-49DE-B1F1-1288826C2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61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626E-A1E9-488D-A04C-0F8711811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7973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9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23A89-75B3-48D6-B87B-D3912D605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1250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855D-60FF-4E37-BCC8-73781B7F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5748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826F-AB35-4DB8-89AC-4B84D432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33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501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6" y="27306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171A-CDDB-40AF-B9FA-F5E981651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7402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5BE35-0612-43F8-9949-CC161A347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0539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DFAA-7379-4B0C-9AE7-B5CCECE62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7377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1" y="27465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7E26-B071-4F1F-8889-23C77F686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46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19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12700" y="0"/>
            <a:ext cx="9118600" cy="9906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/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0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25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7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39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7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0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74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28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35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1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25400" y="0"/>
            <a:ext cx="9118600" cy="10274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endParaRPr lang="vi-VN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3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marL="0" algn="ctr">
              <a:spcAft>
                <a:spcPts val="0"/>
              </a:spcAft>
            </a:pP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2800" b="1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marL="0" algn="ctr">
              <a:spcAft>
                <a:spcPts val="0"/>
              </a:spcAft>
            </a:pP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endParaRPr lang="en-US" sz="2000" i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6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44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52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04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02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>
              <a:ext uri="{FF2B5EF4-FFF2-40B4-BE49-F238E27FC236}"/>
            </a:extLst>
          </p:cNvPr>
          <p:cNvSpPr/>
          <p:nvPr userDrawn="1"/>
        </p:nvSpPr>
        <p:spPr>
          <a:xfrm>
            <a:off x="237394" y="349251"/>
            <a:ext cx="866921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13403">
              <a:defRPr/>
            </a:pPr>
            <a:endParaRPr lang="zh-CN" altLang="en-US" sz="61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0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>
              <a:ext uri="{FF2B5EF4-FFF2-40B4-BE49-F238E27FC236}"/>
            </a:extLst>
          </p:cNvPr>
          <p:cNvSpPr/>
          <p:nvPr userDrawn="1"/>
        </p:nvSpPr>
        <p:spPr>
          <a:xfrm>
            <a:off x="237394" y="349251"/>
            <a:ext cx="866921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13403">
              <a:defRPr/>
            </a:pPr>
            <a:endParaRPr lang="zh-CN" altLang="en-US" sz="617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489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682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968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03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66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59890E-3B5B-4DD0-9F33-C9E2A0410952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311CB-4C20-466A-B560-CD02026939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6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761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475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9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228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9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71499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1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6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20688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6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28370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4" y="1970737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17991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2" y="2516067"/>
            <a:ext cx="1338628" cy="178483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1" y="2516067"/>
            <a:ext cx="1338628" cy="178483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2320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5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3640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93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4"/>
            <a:ext cx="1895722" cy="2526791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57813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27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6" y="2638277"/>
            <a:ext cx="1765239" cy="2353651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82618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EF1222-691C-4A65-8D48-EF80EA98A651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8DB286-71E0-4E91-AD54-AF98F888E60A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920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489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789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928F4F-F4A2-46E5-9106-5C527BB4D60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992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DDCC1-2E9F-41E8-BE4C-66D6DEDF64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A1E29-DA03-4F3A-BE92-F332F0F299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18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9E8E3-6816-4EC6-B8AA-67E1111F8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8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F9180-D350-4B0E-9D1C-8732CF757F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09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6AF2A-79DC-4482-ABC2-9CA1D1461B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4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0"/>
            <a:ext cx="9118600" cy="15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marL="0" algn="ctr">
              <a:spcAft>
                <a:spcPts val="0"/>
              </a:spcAft>
            </a:pP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3200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7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3B54D-87C4-4F52-AE8F-529088A432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457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21657-0315-4F73-AA41-8850417F12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24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8CD1E-448C-4960-91C1-3CB5FE8847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16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CFFC9-1980-4094-B789-095A9F0B0A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25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05129-49F0-4172-90A4-8E24F7A2F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90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9CE7C-D129-43A1-808C-1E9BA8B546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871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51222-D542-4795-9450-8ECD08A30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85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0EF2B-2A61-4C73-82FF-B87030AAE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49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60EA4-F05E-453C-9F9D-723E7B22ED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551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46BD8-2BAF-4932-A2A6-680BFFBA04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5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0930F-1350-4E0E-88D0-7227A8CFAA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95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6194D-B7BE-41ED-ABB4-0EEF5D5F3C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82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898B3-FAFB-475D-9B6E-4997AB95A5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0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A5F3B-A19D-4F92-9929-ED3BCE99C0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424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FAFA9-C4F0-472F-B83C-F5AB643F68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41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D5A4-2D2C-4509-83E9-A99CC2F72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27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E8755-0914-4CB3-B134-ACC6874E4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91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51222-D542-4795-9450-8ECD08A30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64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0EF2B-2A61-4C73-82FF-B87030AAE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93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60EA4-F05E-453C-9F9D-723E7B22ED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46BD8-2BAF-4932-A2A6-680BFFBA04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50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0930F-1350-4E0E-88D0-7227A8CFAA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849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6194D-B7BE-41ED-ABB4-0EEF5D5F3C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633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898B3-FAFB-475D-9B6E-4997AB95A5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0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A5F3B-A19D-4F92-9929-ED3BCE99C0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51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FAFA9-C4F0-472F-B83C-F5AB643F68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076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D5A4-2D2C-4509-83E9-A99CC2F72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00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E8755-0914-4CB3-B134-ACC6874E4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50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743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7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339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509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566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598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874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663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470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950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465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844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1/27/2022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8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9890E-3B5B-4DD0-9F33-C9E2A041095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1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9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23C74-000B-4F96-A209-D84C21E5277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0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614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2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011" y="6356351"/>
            <a:ext cx="2897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4392" y="6356351"/>
            <a:ext cx="213240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900">
                <a:solidFill>
                  <a:srgbClr val="898989"/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187DAAC8-39CC-4AB7-8550-27EDB5ADAA59}" type="slidenum">
              <a:rPr lang="en-US" altLang="en-US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37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1BCF6-8486-483D-B0ED-A8D7BA01DC1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2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>
              <a:ext uri="{FF2B5EF4-FFF2-40B4-BE49-F238E27FC236}"/>
            </a:extLst>
          </p:cNvPr>
          <p:cNvSpPr/>
          <p:nvPr userDrawn="1"/>
        </p:nvSpPr>
        <p:spPr>
          <a:xfrm>
            <a:off x="237394" y="349251"/>
            <a:ext cx="866921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13403">
              <a:defRPr/>
            </a:pPr>
            <a:endParaRPr lang="zh-CN" altLang="en-US" sz="617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11118" y="-201943"/>
            <a:ext cx="25488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6943728" y="4688358"/>
            <a:ext cx="2200275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053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txStyles>
    <p:titleStyle>
      <a:lvl1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161982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323963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485945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647927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77391" indent="-77391" algn="l" defTabSz="311944" rtl="0" eaLnBrk="0" fontAlgn="base" hangingPunct="0">
        <a:lnSpc>
          <a:spcPct val="90000"/>
        </a:lnSpc>
        <a:spcBef>
          <a:spcPts val="347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233363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390525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547688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703660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861857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1018557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175258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331959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1pPr>
      <a:lvl2pPr marL="156701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2pPr>
      <a:lvl3pPr marL="313403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3pPr>
      <a:lvl4pPr marL="470104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4pPr>
      <a:lvl5pPr marL="626804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5pPr>
      <a:lvl6pPr marL="783506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940207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096907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253609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53BADB-EE08-49B1-883E-2F1BA3198D8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7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8AA9DA-A794-4DD8-A2F1-9980B84426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5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8AA9DA-A794-4DD8-A2F1-9980B84426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5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8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.jpe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85799" y="1143000"/>
            <a:ext cx="7876309" cy="207125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hevron">
              <a:avLst>
                <a:gd name="adj" fmla="val 26644"/>
              </a:avLst>
            </a:prstTxWarp>
            <a:spAutoFit/>
          </a:bodyPr>
          <a:lstStyle/>
          <a:p>
            <a:pPr algn="ctr"/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4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1981200" y="1565008"/>
            <a:ext cx="62484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4800" b="1" dirty="0" smtClean="0">
                <a:solidFill>
                  <a:srgbClr val="FFFFFF"/>
                </a:solidFill>
                <a:latin typeface="Times New Roman" pitchFamily="18" charset="0"/>
                <a:ea typeface="等线" pitchFamily="2" charset="-122"/>
                <a:cs typeface="Times New Roman" pitchFamily="18" charset="0"/>
              </a:rPr>
              <a:t>LUYỆN ĐỌC</a:t>
            </a:r>
            <a:endParaRPr lang="zh-CN" altLang="en-US" sz="4800" b="1" dirty="0">
              <a:solidFill>
                <a:srgbClr val="FFFFFF"/>
              </a:solidFill>
              <a:latin typeface="Times New Roman" pitchFamily="18" charset="0"/>
              <a:ea typeface="等线" pitchFamily="2" charset="-122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3803" y="1557339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1242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66800" y="990600"/>
            <a:ext cx="6477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Nhịp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2/3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sau</a:t>
            </a:r>
            <a:r>
              <a:rPr lang="en-US" b="1" smtClean="0">
                <a:solidFill>
                  <a:srgbClr val="990099"/>
                </a:solidFill>
                <a:latin typeface="Times New Roman" panose="02020603050405020304" pitchFamily="18" charset="0"/>
              </a:rPr>
              <a:t>:</a:t>
            </a:r>
            <a:endParaRPr lang="en-US" b="1" dirty="0" smtClean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2362200" y="1606748"/>
            <a:ext cx="411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8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Muồng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38200" y="4343400"/>
            <a:ext cx="6477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Đằm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êm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ả</a:t>
            </a:r>
          </a:p>
        </p:txBody>
      </p:sp>
    </p:spTree>
    <p:extLst>
      <p:ext uri="{BB962C8B-B14F-4D97-AF65-F5344CB8AC3E}">
        <p14:creationId xmlns:p14="http://schemas.microsoft.com/office/powerpoint/2010/main" val="20186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1849582"/>
            <a:ext cx="2971800" cy="2895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1849582"/>
            <a:ext cx="3193473" cy="3657600"/>
          </a:xfrm>
          <a:prstGeom prst="rec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49582"/>
            <a:ext cx="2729345" cy="1752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609637"/>
              </p:ext>
            </p:extLst>
          </p:nvPr>
        </p:nvGraphicFramePr>
        <p:xfrm>
          <a:off x="-76200" y="1752600"/>
          <a:ext cx="9448800" cy="4165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7565"/>
                <a:gridCol w="3234635"/>
                <a:gridCol w="3276600"/>
              </a:tblGrid>
              <a:tr h="3922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Bè ta xuôi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Dẻ cau cùng táu mật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Muồng đen và trai đất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smtClean="0">
                          <a:latin typeface="+mj-lt"/>
                        </a:rPr>
                        <a:t>Lát </a:t>
                      </a:r>
                      <a:r>
                        <a:rPr lang="vi-VN" sz="2430" smtClean="0">
                          <a:latin typeface="+mj-lt"/>
                        </a:rPr>
                        <a:t>chun </a:t>
                      </a:r>
                      <a:r>
                        <a:rPr lang="vi-VN" sz="2430" dirty="0" smtClean="0">
                          <a:latin typeface="+mj-lt"/>
                        </a:rPr>
                        <a:t>rồi lát hoa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Sông La ơi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vi-VN" sz="2430" dirty="0" smtClean="0">
                          <a:latin typeface="+mj-lt"/>
                        </a:rPr>
                        <a:t>như ánh mắt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Bờ tre xanh im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Mươn mướt đôi hàng mi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Bè đi chiều thầm thì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Gỗ lượn đàn thong thả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Như bầy trâu lim dim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430" dirty="0" smtClean="0">
                          <a:latin typeface="+mj-lt"/>
                        </a:rPr>
                        <a:t> mình trong êm 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Sóng long lanh vẩy cá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Chim hót trên bờ đê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Ta nằm nghe</a:t>
                      </a:r>
                      <a:r>
                        <a:rPr lang="en-US" sz="2430" dirty="0" smtClean="0">
                          <a:latin typeface="+mj-lt"/>
                        </a:rPr>
                        <a:t>,</a:t>
                      </a:r>
                      <a:r>
                        <a:rPr lang="en-US" sz="2430" baseline="0" dirty="0" smtClean="0">
                          <a:latin typeface="+mj-lt"/>
                        </a:rPr>
                        <a:t> </a:t>
                      </a:r>
                      <a:r>
                        <a:rPr lang="vi-VN" sz="2430" dirty="0" smtClean="0">
                          <a:latin typeface="+mj-lt"/>
                        </a:rPr>
                        <a:t>nằm nghe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Giữa bốn bề ngây ngất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vôi xây rất say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lán cưa ngọt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đạn bom đổ nát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Bừng tươi nụ ngói hồng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Đồng vàng hoe lúa trổ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Khói nở xoà như bông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30" dirty="0" smtClean="0">
                          <a:latin typeface="+mj-lt"/>
                        </a:rPr>
                        <a:t>            </a:t>
                      </a:r>
                      <a:r>
                        <a:rPr lang="en-US" sz="23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3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30" dirty="0" smtClean="0">
                        <a:latin typeface="+mj-lt"/>
                      </a:endParaRPr>
                    </a:p>
                    <a:p>
                      <a:endParaRPr lang="en-US" sz="243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4600" y="66303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31372" y="1828800"/>
            <a:ext cx="1524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59970" y="2188028"/>
            <a:ext cx="1524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77682" y="2917372"/>
            <a:ext cx="1524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404256" y="2573482"/>
            <a:ext cx="1524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191000" y="2188028"/>
            <a:ext cx="1524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31078" y="4407724"/>
            <a:ext cx="1524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5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47" y="228600"/>
            <a:ext cx="4529347" cy="3407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8600"/>
            <a:ext cx="4648200" cy="3407886"/>
          </a:xfrm>
          <a:prstGeom prst="rect">
            <a:avLst/>
          </a:prstGeom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 rot="252792">
            <a:off x="5749999" y="3759175"/>
            <a:ext cx="3401625" cy="1676400"/>
          </a:xfrm>
          <a:prstGeom prst="cloudCallout">
            <a:avLst>
              <a:gd name="adj1" fmla="val -89143"/>
              <a:gd name="adj2" fmla="val -38556"/>
            </a:avLst>
          </a:prstGeom>
          <a:solidFill>
            <a:srgbClr val="CCFF99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85800" y="4267200"/>
            <a:ext cx="148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smtClean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    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914400" y="4635500"/>
            <a:ext cx="768460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ken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 gỗ,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48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7172" name="Rectangle 4" descr="Parchment"/>
          <p:cNvSpPr>
            <a:spLocks noChangeArrowheads="1"/>
          </p:cNvSpPr>
          <p:nvPr/>
        </p:nvSpPr>
        <p:spPr bwMode="auto">
          <a:xfrm>
            <a:off x="0" y="22860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 cmpd="thinThick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12900" y="1517651"/>
            <a:ext cx="5486400" cy="1600200"/>
          </a:xfrm>
          <a:prstGeom prst="ellipse">
            <a:avLst/>
          </a:prstGeom>
          <a:gradFill rotWithShape="1">
            <a:gsLst>
              <a:gs pos="0">
                <a:srgbClr val="6666FF">
                  <a:alpha val="70000"/>
                </a:srgbClr>
              </a:gs>
              <a:gs pos="50000">
                <a:srgbClr val="FFFF99"/>
              </a:gs>
              <a:gs pos="100000">
                <a:srgbClr val="6666FF">
                  <a:alpha val="70000"/>
                </a:srgbClr>
              </a:gs>
            </a:gsLst>
            <a:lin ang="5400000" scaled="1"/>
          </a:gradFill>
          <a:ln w="57150" cmpd="thinThick">
            <a:solidFill>
              <a:srgbClr val="00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9" name="WordArt 8"/>
          <p:cNvSpPr>
            <a:spLocks noChangeArrowheads="1" noChangeShapeType="1" noTextEdit="1"/>
          </p:cNvSpPr>
          <p:nvPr/>
        </p:nvSpPr>
        <p:spPr bwMode="auto">
          <a:xfrm>
            <a:off x="2438400" y="1705770"/>
            <a:ext cx="3514725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3600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0" name="Picture 9" descr="Picture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5632" y="3829845"/>
            <a:ext cx="16589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0" descr="Picture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06441"/>
            <a:ext cx="16938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82" name="Object 2"/>
          <p:cNvGraphicFramePr>
            <a:graphicFrameLocks noChangeAspect="1"/>
          </p:cNvGraphicFramePr>
          <p:nvPr/>
        </p:nvGraphicFramePr>
        <p:xfrm>
          <a:off x="500063" y="6084888"/>
          <a:ext cx="8351837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5" imgW="4736508" imgH="583921" progId="Photoshop.Image.9">
                  <p:embed/>
                </p:oleObj>
              </mc:Choice>
              <mc:Fallback>
                <p:oleObj name="Image" r:id="rId5" imgW="4736508" imgH="58392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6084888"/>
                        <a:ext cx="8351837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199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70855" y="1080954"/>
            <a:ext cx="4285871" cy="456626"/>
          </a:xfrm>
          <a:prstGeom prst="rect">
            <a:avLst/>
          </a:prstGeom>
        </p:spPr>
        <p:txBody>
          <a:bodyPr lIns="51435" tIns="25718" rIns="51435" bIns="2571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2270522" y="1678781"/>
            <a:ext cx="6035277" cy="77271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260999" y="3418106"/>
            <a:ext cx="6054324" cy="1006078"/>
            <a:chOff x="1292225" y="1295400"/>
            <a:chExt cx="2827022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6672" y="1334629"/>
              <a:ext cx="2822575" cy="33696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2539603" y="1968104"/>
            <a:ext cx="384572" cy="38219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3001566" y="1999060"/>
            <a:ext cx="3451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2826543" y="3709126"/>
            <a:ext cx="5479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2260999" y="2612570"/>
            <a:ext cx="6044799" cy="725567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2970610" y="2962492"/>
            <a:ext cx="5335188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2260998" y="4611315"/>
            <a:ext cx="6044799" cy="723090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2786062" y="4815031"/>
            <a:ext cx="5668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quý, tự hào về đất nước, con người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 </a:t>
            </a:r>
            <a:r>
              <a:rPr lang="vi-VN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1981200" y="1565008"/>
            <a:ext cx="68580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4800" b="1" dirty="0" smtClean="0">
                <a:solidFill>
                  <a:srgbClr val="FFFFFF"/>
                </a:solidFill>
                <a:latin typeface="Times New Roman" pitchFamily="18" charset="0"/>
                <a:ea typeface="等线" pitchFamily="2" charset="-122"/>
                <a:cs typeface="Times New Roman" pitchFamily="18" charset="0"/>
              </a:rPr>
              <a:t>TÌM HIỂU BÀI</a:t>
            </a:r>
            <a:endParaRPr lang="zh-CN" altLang="en-US" sz="4800" b="1" dirty="0">
              <a:solidFill>
                <a:srgbClr val="FFFFFF"/>
              </a:solidFill>
              <a:latin typeface="Times New Roman" pitchFamily="18" charset="0"/>
              <a:ea typeface="等线" pitchFamily="2" charset="-122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3803" y="1557339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1242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44" y="0"/>
            <a:ext cx="9230144" cy="6858000"/>
          </a:xfrm>
          <a:prstGeom prst="rect">
            <a:avLst/>
          </a:prstGeo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02302" y="124957"/>
            <a:ext cx="6229350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Đọc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thầm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đoạn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1+ TLCH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14325" y="914400"/>
            <a:ext cx="1072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57187" y="1859340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muồng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0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2050" name="Picture 2" descr="Dẻ thơm (cây dẻ,hạt dẻ) | Cây cảnh - Hoa cảnh - Bonsai - Hòn no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476796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135323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DẺ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CAU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3275"/>
            <a:ext cx="7848600" cy="35052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457200" y="6238868"/>
            <a:ext cx="9144000" cy="62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cây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074" name="Picture 2" descr="BÁN GIỐNG CÂY TÁU, BÁN CÂY TÁU GI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69" y="1067856"/>
            <a:ext cx="4745181" cy="47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611536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TÁU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</a:rPr>
              <a:t>MẬT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4" y="1067857"/>
            <a:ext cx="4222607" cy="47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1981200" y="1565008"/>
            <a:ext cx="62484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4800" b="1" dirty="0" smtClean="0">
                <a:solidFill>
                  <a:srgbClr val="FFFFFF"/>
                </a:solidFill>
                <a:latin typeface="Times New Roman" pitchFamily="18" charset="0"/>
                <a:ea typeface="等线" pitchFamily="2" charset="-122"/>
                <a:cs typeface="Times New Roman" pitchFamily="18" charset="0"/>
              </a:rPr>
              <a:t>KHỞI ĐỘNG</a:t>
            </a:r>
            <a:endParaRPr lang="zh-CN" altLang="en-US" sz="4800" b="1" dirty="0">
              <a:solidFill>
                <a:srgbClr val="FFFFFF"/>
              </a:solidFill>
              <a:latin typeface="Times New Roman" pitchFamily="18" charset="0"/>
              <a:ea typeface="等线" pitchFamily="2" charset="-122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3803" y="1557339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1242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3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4098" name="Picture 2" descr="Cây muồng đ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1295400"/>
            <a:ext cx="4919663" cy="40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913494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MUỒNG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ĐEN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740" y="1295400"/>
            <a:ext cx="4114591" cy="40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1097"/>
            <a:ext cx="47815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2550" y="4883909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TRAI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ĐẤT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74" y="1431097"/>
            <a:ext cx="4352925" cy="3390046"/>
          </a:xfrm>
          <a:prstGeom prst="rect">
            <a:avLst/>
          </a:prstGeom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419600" y="4900326"/>
            <a:ext cx="14630400" cy="111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bằng </a:t>
            </a:r>
            <a:r>
              <a:rPr kumimoji="0" lang="en-US" sz="3200" b="1" i="0" u="none" strike="noStrike" kern="0" cap="none" spc="0" normalizeH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ây Lát Hoa - Cây xanh Gia h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682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ỗ lát chun - Mua bán gỗ nguyên liệu giá tốt - Cửu Long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90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6249135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LÁT</a:t>
            </a:r>
            <a:r>
              <a:rPr lang="en-US" sz="3600" b="1" dirty="0" smtClean="0">
                <a:solidFill>
                  <a:srgbClr val="FF0000"/>
                </a:solidFill>
              </a:rPr>
              <a:t> CHUN, </a:t>
            </a:r>
            <a:r>
              <a:rPr lang="en-US" sz="3600" b="1" dirty="0" err="1" smtClean="0">
                <a:solidFill>
                  <a:srgbClr val="FF0000"/>
                </a:solidFill>
              </a:rPr>
              <a:t>LÁT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HOA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44" y="0"/>
            <a:ext cx="9230144" cy="6858000"/>
          </a:xfrm>
          <a:prstGeom prst="rect">
            <a:avLst/>
          </a:prstGeo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02302" y="124957"/>
            <a:ext cx="6229350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Đọc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thầm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khổ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1+ TLCH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14325" y="914400"/>
            <a:ext cx="1072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02302" y="1507827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muồng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3393470"/>
            <a:ext cx="424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1326" y="4382968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3525763"/>
            <a:ext cx="1626588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3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474142"/>
            <a:ext cx="4038600" cy="3276600"/>
          </a:xfrm>
        </p:spPr>
        <p:txBody>
          <a:bodyPr/>
          <a:lstStyle/>
          <a:p>
            <a:pPr>
              <a:buFontTx/>
              <a:buNone/>
            </a:pPr>
            <a:endParaRPr lang="en-US" sz="2800" b="1" dirty="0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81587" y="1474142"/>
            <a:ext cx="4038600" cy="3429000"/>
          </a:xfrm>
        </p:spPr>
        <p:txBody>
          <a:bodyPr/>
          <a:lstStyle/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thong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thả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dim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ả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200400" y="691208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u="sng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Khổ</a:t>
            </a:r>
            <a:r>
              <a:rPr lang="en-US" sz="3200" b="1" u="sng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2: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362200" y="5334000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990099"/>
                </a:solidFill>
                <a:latin typeface="Times New Roman" panose="02020603050405020304" pitchFamily="18" charset="0"/>
              </a:rPr>
              <a:t>Sông  La đẹp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5806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445189" y="4707880"/>
            <a:ext cx="4267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im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mi</a:t>
            </a:r>
          </a:p>
        </p:txBody>
      </p:sp>
      <p:pic>
        <p:nvPicPr>
          <p:cNvPr id="24584" name="Picture 8" descr="800px-Sông_La,_đoạn_qua_Đức_Thọ,_Hà_T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9" y="1009502"/>
            <a:ext cx="46482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bo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838200"/>
            <a:ext cx="376167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AutoShape 10"/>
          <p:cNvSpPr>
            <a:spLocks/>
          </p:cNvSpPr>
          <p:nvPr/>
        </p:nvSpPr>
        <p:spPr bwMode="auto">
          <a:xfrm>
            <a:off x="4598089" y="4753049"/>
            <a:ext cx="228600" cy="1524000"/>
          </a:xfrm>
          <a:prstGeom prst="righ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660336" y="4753049"/>
            <a:ext cx="3276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>
            <a:off x="5029200" y="5249143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6" grpId="0" animBg="1"/>
      <p:bldP spid="24587" grpId="0"/>
      <p:bldP spid="2458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3886200" cy="12192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Sóng long lanh vẩy cá</a:t>
            </a:r>
          </a:p>
          <a:p>
            <a:pPr algn="ctr"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Chim hót trên bờ đê</a:t>
            </a:r>
          </a:p>
        </p:txBody>
      </p:sp>
      <p:pic>
        <p:nvPicPr>
          <p:cNvPr id="25607" name="Picture 7" descr="song la 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7239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AutoShape 8"/>
          <p:cNvSpPr>
            <a:spLocks/>
          </p:cNvSpPr>
          <p:nvPr/>
        </p:nvSpPr>
        <p:spPr bwMode="auto">
          <a:xfrm>
            <a:off x="4114800" y="48768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876800" y="4876800"/>
            <a:ext cx="4038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Sóng  nước sông La long lanh với tiếng chim hót líu lo trên bờ đê.</a:t>
            </a:r>
          </a:p>
        </p:txBody>
      </p:sp>
      <p:sp>
        <p:nvSpPr>
          <p:cNvPr id="25611" name="AutoShape 11"/>
          <p:cNvSpPr>
            <a:spLocks noChangeArrowheads="1"/>
          </p:cNvSpPr>
          <p:nvPr/>
        </p:nvSpPr>
        <p:spPr bwMode="auto">
          <a:xfrm>
            <a:off x="4495800" y="53340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  <p:bldP spid="25610" grpId="0"/>
      <p:bldP spid="256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762000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Chiếc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hay?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190550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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sông. Cách so sánh như thế làm cho bè gỗ trở nên cụ thể, sống đ</a:t>
            </a:r>
            <a:r>
              <a:rPr lang="en-US" sz="3200" kern="0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3200" kern="0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9674" y="4087147"/>
            <a:ext cx="424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8664" y="4949502"/>
            <a:ext cx="7037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s-E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s-E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s-E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s-E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La.</a:t>
            </a:r>
            <a:endParaRPr lang="en-US" sz="24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8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1364" y="1905000"/>
            <a:ext cx="4038600" cy="27432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nghe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ngất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say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91062" y="1977727"/>
            <a:ext cx="4038600" cy="2438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bom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nát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trổ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xòa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bông.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694112" y="914896"/>
            <a:ext cx="1222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Khổ</a:t>
            </a:r>
            <a:r>
              <a:rPr lang="en-US" sz="2800" b="1" u="sng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3: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33400" y="4648200"/>
            <a:ext cx="777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nghĩ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vôi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lán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cưa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mái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ngói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hồng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0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724400" cy="1828800"/>
          </a:xfrm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396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Ta nằm nghe, nằm nghe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Giữa bốn bề ngây ngất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Mùi vôi xây rất say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Mùi lán cưa ngọt mát</a:t>
            </a:r>
          </a:p>
          <a:p>
            <a:pPr>
              <a:buFontTx/>
              <a:buNone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1748" name="AutoShape 4"/>
          <p:cNvSpPr>
            <a:spLocks/>
          </p:cNvSpPr>
          <p:nvPr/>
        </p:nvSpPr>
        <p:spPr bwMode="auto">
          <a:xfrm>
            <a:off x="3810000" y="3048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4191000" y="8382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50" name="Picture 6" descr="nha-go-11-955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038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nha g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4343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 animBg="1"/>
      <p:bldP spid="317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0"/>
            <a:ext cx="9230144" cy="6857999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152400" y="990600"/>
            <a:ext cx="8991600" cy="25914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latinLnBrk="1">
              <a:buFont typeface="Wingdings" panose="05000000000000000000" pitchFamily="2" charset="2"/>
              <a:buChar char="Ø"/>
            </a:pPr>
            <a:endParaRPr lang="vi-VN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1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1"/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1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8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12" descr="Tổng hợp loài hoa đẹp và ý nghĩa nhất nên dành tặng người yêu vào ...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/>
          <a:stretch/>
        </p:blipFill>
        <p:spPr bwMode="auto">
          <a:xfrm>
            <a:off x="4606471" y="1828800"/>
            <a:ext cx="4308929" cy="49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Yellow Rose Transparent PNG Clip Art Image | Thiên nhiên, Hoa đẹp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4651"/>
            <a:ext cx="3920670" cy="49627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1371600" y="750594"/>
            <a:ext cx="6096000" cy="8018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8260773" y="1136150"/>
            <a:ext cx="495300" cy="416319"/>
          </a:xfrm>
          <a:prstGeom prst="rightArrow">
            <a:avLst/>
          </a:prstGeom>
          <a:solidFill>
            <a:srgbClr val="AFE5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song_L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8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2"/>
          <a:stretch>
            <a:fillRect/>
          </a:stretch>
        </p:blipFill>
        <p:spPr>
          <a:xfrm>
            <a:off x="457200" y="457200"/>
            <a:ext cx="8305800" cy="4525963"/>
          </a:xfr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676400" y="5181600"/>
            <a:ext cx="6477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 ảnh “Trong đạn bom đổ nát; </a:t>
            </a:r>
            <a:endParaRPr lang="en-US" sz="2800" b="1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Bừng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tươi nụ ngói hồng” nói lên điều gì?</a:t>
            </a:r>
          </a:p>
        </p:txBody>
      </p:sp>
    </p:spTree>
    <p:extLst>
      <p:ext uri="{BB962C8B-B14F-4D97-AF65-F5344CB8AC3E}">
        <p14:creationId xmlns:p14="http://schemas.microsoft.com/office/powerpoint/2010/main" val="327242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3657600" cy="1143000"/>
          </a:xfrm>
        </p:spPr>
        <p:txBody>
          <a:bodyPr/>
          <a:lstStyle/>
          <a:p>
            <a:pPr algn="l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Trong đạn bom đổ nát</a:t>
            </a:r>
            <a:b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Bừng tươi nụ ngói hồng</a:t>
            </a:r>
          </a:p>
        </p:txBody>
      </p:sp>
      <p:sp>
        <p:nvSpPr>
          <p:cNvPr id="32772" name="AutoShape 4"/>
          <p:cNvSpPr>
            <a:spLocks/>
          </p:cNvSpPr>
          <p:nvPr/>
        </p:nvSpPr>
        <p:spPr bwMode="auto">
          <a:xfrm>
            <a:off x="3962400" y="533400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4191000" y="7620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724400" y="304800"/>
            <a:ext cx="3657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Sức mạnh, tài năng của con người trong công cuộc xây dựng đất nước.</a:t>
            </a:r>
          </a:p>
        </p:txBody>
      </p:sp>
      <p:pic>
        <p:nvPicPr>
          <p:cNvPr id="32775" name="Picture 7" descr="10-10,_Anh_2,_Dam_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038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images598452_che_bien_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91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9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3796" name="Picture 4" descr="5600569_w640_h640_1115978w640h640derevyashki-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962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1331088225_326694861_1-Hinh-anh-ca--Hay-lam-mi-cho-khong-gian-ngoi-nha-ca-ban-vi-noi-that-do-go-cao-cap-Rong-Vang-Thai-B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1243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37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337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4820" name="Picture 4" descr="biet t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nha-go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1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3617886"/>
            <a:ext cx="1357507" cy="3395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1861568" y="707616"/>
            <a:ext cx="5856515" cy="936172"/>
          </a:xfrm>
          <a:prstGeom prst="roundRect">
            <a:avLst/>
          </a:prstGeom>
          <a:solidFill>
            <a:srgbClr val="FDEB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biết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 bwMode="auto">
          <a:xfrm>
            <a:off x="270167" y="1752600"/>
            <a:ext cx="8603666" cy="2699612"/>
          </a:xfrm>
          <a:prstGeom prst="cloudCallout">
            <a:avLst>
              <a:gd name="adj1" fmla="val -38339"/>
              <a:gd name="adj2" fmla="val 81916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</a:p>
          <a:p>
            <a:pPr algn="ctr"/>
            <a:r>
              <a:rPr lang="es-E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s-E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s-E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XD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hương. 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0"/>
            <a:ext cx="9230144" cy="6858000"/>
          </a:xfrm>
          <a:prstGeom prst="rect">
            <a:avLst/>
          </a:prstGeom>
        </p:spPr>
      </p:pic>
      <p:sp>
        <p:nvSpPr>
          <p:cNvPr id="4" name="Flowchart: Terminator 3"/>
          <p:cNvSpPr/>
          <p:nvPr/>
        </p:nvSpPr>
        <p:spPr>
          <a:xfrm>
            <a:off x="3276600" y="2177987"/>
            <a:ext cx="3429000" cy="533400"/>
          </a:xfrm>
          <a:prstGeom prst="flowChartTermina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white"/>
                </a:solidFill>
              </a:rPr>
              <a:t>NỘI DUNG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914400" y="3276600"/>
            <a:ext cx="7772400" cy="1981200"/>
          </a:xfrm>
          <a:prstGeom prst="round2Diag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ND: Ca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 vẻ đẹp của dòng sông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mạnh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con người </a:t>
            </a:r>
            <a:r>
              <a:rPr lang="vi-VN" sz="3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  <a:r>
              <a:rPr lang="vi-VN" sz="36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  <a:endParaRPr lang="en-US" sz="2000" b="1" kern="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66725"/>
            <a:ext cx="2789464" cy="2343150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209800" y="770230"/>
            <a:ext cx="5791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b="1" dirty="0" err="1" smtClean="0">
                <a:latin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thơ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ca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ngợi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điều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0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build="p"/>
      <p:bldP spid="8" grpI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0"/>
            <a:ext cx="923014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10478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1942657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381000" y="2780529"/>
            <a:ext cx="8382000" cy="2124460"/>
          </a:xfrm>
          <a:prstGeom prst="round2Diag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Nhận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long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70855" y="1080954"/>
            <a:ext cx="4285871" cy="456626"/>
          </a:xfrm>
          <a:prstGeom prst="rect">
            <a:avLst/>
          </a:prstGeom>
        </p:spPr>
        <p:txBody>
          <a:bodyPr lIns="51435" tIns="25718" rIns="51435" bIns="2571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2270522" y="1678781"/>
            <a:ext cx="6035277" cy="77271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260999" y="3418106"/>
            <a:ext cx="6054324" cy="1006078"/>
            <a:chOff x="1292225" y="1295400"/>
            <a:chExt cx="2827022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6672" y="1334629"/>
              <a:ext cx="2822575" cy="33696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2539603" y="1968104"/>
            <a:ext cx="384572" cy="38219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3001566" y="1999060"/>
            <a:ext cx="3451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2826543" y="3709126"/>
            <a:ext cx="5479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2260999" y="2612570"/>
            <a:ext cx="6044799" cy="725567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2570560" y="2842360"/>
            <a:ext cx="384572" cy="38504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2970610" y="2962492"/>
            <a:ext cx="5335188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2260998" y="4611315"/>
            <a:ext cx="6044799" cy="723090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2786062" y="4815031"/>
            <a:ext cx="5668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quý, tự hào về đất nước, con người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 </a:t>
            </a:r>
            <a:r>
              <a:rPr lang="vi-VN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2133600" y="1575532"/>
            <a:ext cx="5562600" cy="1998097"/>
          </a:xfrm>
          <a:prstGeom prst="cloudCallout">
            <a:avLst>
              <a:gd name="adj1" fmla="val 51438"/>
              <a:gd name="adj2" fmla="val 97627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vi-VN" altLang="zh-CN" sz="4000" b="1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  <a:cs typeface="Calibri" pitchFamily="34" charset="0"/>
              </a:rPr>
              <a:t>LUYỆN ĐỌC DIỄN CẢM</a:t>
            </a:r>
            <a:endParaRPr lang="zh-CN" altLang="en-US" sz="4000" b="1" dirty="0">
              <a:solidFill>
                <a:srgbClr val="FFFFFF"/>
              </a:solidFill>
              <a:latin typeface="Calibri" pitchFamily="34" charset="0"/>
              <a:ea typeface="等线" pitchFamily="2" charset="-122"/>
              <a:cs typeface="Calibri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9801" y="1094187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6547077"/>
            <a:ext cx="2694666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05124" y="609600"/>
            <a:ext cx="4038600" cy="3276600"/>
          </a:xfrm>
        </p:spPr>
        <p:txBody>
          <a:bodyPr/>
          <a:lstStyle/>
          <a:p>
            <a:pPr>
              <a:buFontTx/>
              <a:buNone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</a:t>
            </a:r>
          </a:p>
          <a:p>
            <a:pPr>
              <a:buFontTx/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mát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881311" y="3276600"/>
            <a:ext cx="3810000" cy="3405188"/>
          </a:xfrm>
        </p:spPr>
        <p:txBody>
          <a:bodyPr/>
          <a:lstStyle/>
          <a:p>
            <a:pPr>
              <a:buFontTx/>
              <a:buNone/>
            </a:pPr>
            <a:endParaRPr lang="en-US" sz="2800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thong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dim</a:t>
            </a:r>
          </a:p>
          <a:p>
            <a:pPr>
              <a:buFontTx/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Đằm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êm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ả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long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871786" y="1377821"/>
            <a:ext cx="5486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ơi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veo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mắt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Bờ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im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mát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Mươn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mướt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Bè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thầm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thì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lượn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đàn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thong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thả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bầy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lim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dim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Đằm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êm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ả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Sóng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long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vẩy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hót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bờ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đê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0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1295400"/>
            <a:ext cx="8763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đóng góp của ông Trần Đại Nghĩa cho sự nghiệp xây dựng Tổ quốc?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latinLnBrk="1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Ông có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   </a:t>
            </a:r>
          </a:p>
          <a:p>
            <a:pPr lvl="0" algn="ctr" latinLnBrk="1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trẻ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latinLnBrk="1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latinLnBrk="1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thuật </a:t>
            </a:r>
            <a:r>
              <a:rPr lang="en-US" sz="32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nước.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rved Left Arrow 2">
            <a:hlinkClick r:id="rId3" action="ppaction://hlinksldjump"/>
          </p:cNvPr>
          <p:cNvSpPr/>
          <p:nvPr/>
        </p:nvSpPr>
        <p:spPr>
          <a:xfrm>
            <a:off x="8229600" y="6019800"/>
            <a:ext cx="533400" cy="609600"/>
          </a:xfrm>
          <a:prstGeom prst="curvedLeftArrow">
            <a:avLst>
              <a:gd name="adj1" fmla="val 40836"/>
              <a:gd name="adj2" fmla="val 57143"/>
              <a:gd name="adj3" fmla="val 25000"/>
            </a:avLst>
          </a:prstGeom>
          <a:solidFill>
            <a:srgbClr val="AFE5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FE5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70855" y="1080954"/>
            <a:ext cx="4285871" cy="456626"/>
          </a:xfrm>
          <a:prstGeom prst="rect">
            <a:avLst/>
          </a:prstGeom>
        </p:spPr>
        <p:txBody>
          <a:bodyPr lIns="51435" tIns="25718" rIns="51435" bIns="2571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2270522" y="1678781"/>
            <a:ext cx="6035277" cy="77271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260999" y="3418106"/>
            <a:ext cx="6054324" cy="1006078"/>
            <a:chOff x="1292225" y="1295400"/>
            <a:chExt cx="2827022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6672" y="1334629"/>
              <a:ext cx="2822575" cy="33696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2539603" y="1968104"/>
            <a:ext cx="384572" cy="38219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477692" y="3881259"/>
            <a:ext cx="348853" cy="328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3001566" y="1999060"/>
            <a:ext cx="3451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2826543" y="3709126"/>
            <a:ext cx="5479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2260999" y="2612570"/>
            <a:ext cx="6044799" cy="725567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2570560" y="2842360"/>
            <a:ext cx="384572" cy="38504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2970610" y="2962492"/>
            <a:ext cx="5335188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2260998" y="4611315"/>
            <a:ext cx="6044799" cy="723090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2786062" y="4815031"/>
            <a:ext cx="5668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quý, tự hào về đất nước, con người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 </a:t>
            </a:r>
            <a:r>
              <a:rPr lang="vi-VN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2447059" y="870386"/>
            <a:ext cx="50292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  <a:cs typeface="Calibri" pitchFamily="34" charset="0"/>
              </a:rPr>
              <a:t>VẬN DỤNG</a:t>
            </a:r>
            <a:endParaRPr lang="zh-CN" altLang="en-US" sz="3600" b="1" dirty="0">
              <a:solidFill>
                <a:srgbClr val="FFFFFF"/>
              </a:solidFill>
              <a:latin typeface="Calibri" pitchFamily="34" charset="0"/>
              <a:ea typeface="等线" pitchFamily="2" charset="-122"/>
              <a:cs typeface="Calibri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9801" y="1094187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5150223" y="245794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28956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92125" y="4116128"/>
            <a:ext cx="3736975" cy="2640012"/>
          </a:xfrm>
          <a:prstGeom prst="cube">
            <a:avLst>
              <a:gd name="adj" fmla="val 25000"/>
            </a:avLst>
          </a:prstGeom>
          <a:solidFill>
            <a:srgbClr val="DAF4A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 bài thơ em thấy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sông La đẹp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như thế nào?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92125" y="4810949"/>
            <a:ext cx="3092450" cy="1987550"/>
          </a:xfrm>
          <a:prstGeom prst="rect">
            <a:avLst/>
          </a:prstGeom>
          <a:solidFill>
            <a:srgbClr val="FFCC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sz="15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594124" y="3912927"/>
            <a:ext cx="3657600" cy="2851150"/>
          </a:xfrm>
          <a:prstGeom prst="cube">
            <a:avLst>
              <a:gd name="adj" fmla="val 25000"/>
            </a:avLst>
          </a:prstGeom>
          <a:solidFill>
            <a:srgbClr val="DAF4A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8DC6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Em hãy nêu ích lợi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 dòng sông La?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594124" y="4598727"/>
            <a:ext cx="2946400" cy="2157413"/>
          </a:xfrm>
          <a:prstGeom prst="rect">
            <a:avLst/>
          </a:prstGeom>
          <a:solidFill>
            <a:srgbClr val="99FF66"/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36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1447800" y="656250"/>
            <a:ext cx="7315200" cy="3276600"/>
          </a:xfrm>
          <a:prstGeom prst="cloudCallout">
            <a:avLst>
              <a:gd name="adj1" fmla="val -48632"/>
              <a:gd name="adj2" fmla="val 66249"/>
            </a:avLst>
          </a:prstGeom>
          <a:solidFill>
            <a:srgbClr val="FFFF6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2667000"/>
            <a:ext cx="1717987" cy="42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09600"/>
            <a:ext cx="7906425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5725477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574343" y="304800"/>
            <a:ext cx="8534400" cy="3657600"/>
          </a:xfrm>
          <a:prstGeom prst="cloudCallout">
            <a:avLst>
              <a:gd name="adj1" fmla="val -39223"/>
              <a:gd name="adj2" fmla="val 65112"/>
            </a:avLst>
          </a:prstGeom>
          <a:solidFill>
            <a:srgbClr val="FFFF6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3276600"/>
            <a:ext cx="1474257" cy="36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Quản lý nước thải ra môi trường - Cục Quản lý tài nguyên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6928"/>
            <a:ext cx="91440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82" y="6287079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Xử lí nước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đưa vào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vi-V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ử dụng xung điện đánh bắt thủy sản là vi phạm pháp luật - Bá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Nghiêm cấm đánh bắt thủy sản bằng hóa chất,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điệ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n.</a:t>
            </a:r>
            <a:endParaRPr lang="vi-VN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3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ài Gòn mở tour… vớt rác cho du kh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48974"/>
            <a:ext cx="94107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hông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đổ rác thải công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nghiệp,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xuống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xuối</a:t>
            </a:r>
            <a:endParaRPr lang="vi-V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70855" y="1080954"/>
            <a:ext cx="4285871" cy="456626"/>
          </a:xfrm>
          <a:prstGeom prst="rect">
            <a:avLst/>
          </a:prstGeom>
        </p:spPr>
        <p:txBody>
          <a:bodyPr lIns="51435" tIns="25718" rIns="51435" bIns="2571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2270522" y="1678781"/>
            <a:ext cx="6035277" cy="77271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260999" y="3418106"/>
            <a:ext cx="6054324" cy="1006078"/>
            <a:chOff x="1292225" y="1295400"/>
            <a:chExt cx="2827022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6672" y="1334629"/>
              <a:ext cx="2822575" cy="33696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2539603" y="1968104"/>
            <a:ext cx="384572" cy="38219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477692" y="3881259"/>
            <a:ext cx="348853" cy="328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3001566" y="1999060"/>
            <a:ext cx="3451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2826543" y="3709126"/>
            <a:ext cx="5479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2260999" y="2612570"/>
            <a:ext cx="6044799" cy="725567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2570560" y="2842360"/>
            <a:ext cx="384572" cy="38504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2970610" y="2962492"/>
            <a:ext cx="5335188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2260998" y="4611315"/>
            <a:ext cx="6044799" cy="723090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2534246" y="4861465"/>
            <a:ext cx="384572" cy="350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2786062" y="4815031"/>
            <a:ext cx="5668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quý, tự hào về đất nước, con người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 </a:t>
            </a:r>
            <a:r>
              <a:rPr lang="vi-VN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1577027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ộc 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và nội dung bài thơ.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0012" y="685800"/>
            <a:ext cx="2443012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nhà: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Hình động đẹp về Sách |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85800"/>
            <a:ext cx="37338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218" y="3581400"/>
            <a:ext cx="3355611" cy="28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036" y="1295399"/>
            <a:ext cx="8804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latinLnBrk="1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ôn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Nghĩa có được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 hiến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 latinLnBrk="1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urved Left Arrow 2">
            <a:hlinkClick r:id="rId3" action="ppaction://hlinksldjump"/>
          </p:cNvPr>
          <p:cNvSpPr/>
          <p:nvPr/>
        </p:nvSpPr>
        <p:spPr>
          <a:xfrm>
            <a:off x="8229600" y="6019800"/>
            <a:ext cx="533400" cy="609600"/>
          </a:xfrm>
          <a:prstGeom prst="curvedLeftArrow">
            <a:avLst>
              <a:gd name="adj1" fmla="val 40836"/>
              <a:gd name="adj2" fmla="val 57143"/>
              <a:gd name="adj3" fmla="val 25000"/>
            </a:avLst>
          </a:prstGeom>
          <a:solidFill>
            <a:srgbClr val="AFE5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FE5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2"/>
          <p:cNvGrpSpPr>
            <a:grpSpLocks/>
          </p:cNvGrpSpPr>
          <p:nvPr/>
        </p:nvGrpSpPr>
        <p:grpSpPr bwMode="auto">
          <a:xfrm>
            <a:off x="-13648" y="0"/>
            <a:ext cx="9046369" cy="6858000"/>
            <a:chOff x="0" y="-19"/>
            <a:chExt cx="5760" cy="4377"/>
          </a:xfrm>
        </p:grpSpPr>
        <p:pic>
          <p:nvPicPr>
            <p:cNvPr id="162823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791" name="WordArt 7"/>
          <p:cNvSpPr>
            <a:spLocks noChangeArrowheads="1" noChangeShapeType="1" noTextEdit="1"/>
          </p:cNvSpPr>
          <p:nvPr/>
        </p:nvSpPr>
        <p:spPr bwMode="auto">
          <a:xfrm>
            <a:off x="845527" y="1676400"/>
            <a:ext cx="7433072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2821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09248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0"/>
            <a:ext cx="6301519" cy="51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5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" name="Picture 4" descr="Soạn bài: Tập đọc Bè xuôi sông 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734" r="-1112" b="-2"/>
          <a:stretch/>
        </p:blipFill>
        <p:spPr bwMode="auto">
          <a:xfrm>
            <a:off x="0" y="1371600"/>
            <a:ext cx="9220200" cy="548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0068" y="838200"/>
            <a:ext cx="4589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Duy Thông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477000" y="0"/>
            <a:ext cx="2667000" cy="1676400"/>
          </a:xfrm>
          <a:prstGeom prst="cloudCallout">
            <a:avLst>
              <a:gd name="adj1" fmla="val -77023"/>
              <a:gd name="adj2" fmla="val 37028"/>
            </a:avLst>
          </a:prstGeom>
          <a:solidFill>
            <a:srgbClr val="CCFF99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71600" y="32087"/>
            <a:ext cx="883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vi-VN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24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8600" y="448330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48" y="-26634"/>
            <a:ext cx="1791634" cy="1133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3619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Arial" pitchFamily="34" charset="0"/>
              </a:rPr>
              <a:t>Sgk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26</a:t>
            </a:r>
            <a:endParaRPr lang="en-US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70855" y="1080954"/>
            <a:ext cx="4285871" cy="456626"/>
          </a:xfrm>
          <a:prstGeom prst="rect">
            <a:avLst/>
          </a:prstGeom>
        </p:spPr>
        <p:txBody>
          <a:bodyPr lIns="51435" tIns="25718" rIns="51435" bIns="2571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2270522" y="1678781"/>
            <a:ext cx="6035277" cy="77271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260999" y="3418106"/>
            <a:ext cx="6054324" cy="1006078"/>
            <a:chOff x="1292225" y="1295400"/>
            <a:chExt cx="2827022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6672" y="1334629"/>
              <a:ext cx="2822575" cy="33696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2539603" y="1968104"/>
            <a:ext cx="384572" cy="38219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477692" y="3881259"/>
            <a:ext cx="348853" cy="328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3001566" y="1999060"/>
            <a:ext cx="3451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2826543" y="3709126"/>
            <a:ext cx="5479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2260999" y="2612570"/>
            <a:ext cx="6044799" cy="725567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2570560" y="2842360"/>
            <a:ext cx="384572" cy="38504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2970610" y="2962492"/>
            <a:ext cx="5335188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2260998" y="4611315"/>
            <a:ext cx="6044799" cy="723090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2534246" y="4861465"/>
            <a:ext cx="384572" cy="350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2786062" y="4815031"/>
            <a:ext cx="5668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quý, tự hào về đất nước, con người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 </a:t>
            </a:r>
            <a:r>
              <a:rPr lang="vi-VN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1026" name="Picture 2" descr="https://image.24h.com.vn/upload/2-2018/images/2018-04-16/1523874782-214-5-1523870240-width660height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4637"/>
            <a:ext cx="5254281" cy="32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5285" y="1600200"/>
            <a:ext cx="36269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Sông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 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La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 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là một phụ lưu của 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sông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 Lam, dài 12,5 km chảy qua huyện Đức Thọ, tỉnh Hà Tĩnh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" y="3324685"/>
            <a:ext cx="5159755" cy="334696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715000" y="4998165"/>
            <a:ext cx="1905000" cy="533400"/>
          </a:xfrm>
          <a:prstGeom prst="rect">
            <a:avLst/>
          </a:prstGeom>
          <a:noFill/>
          <a:ln w="38100" cmpd="dbl">
            <a:solidFill>
              <a:srgbClr val="EC2C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Sông La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3352800" y="5200646"/>
            <a:ext cx="2538574" cy="55459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4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1849582"/>
            <a:ext cx="2971800" cy="2895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9400" y="1849582"/>
            <a:ext cx="3193473" cy="3657600"/>
          </a:xfrm>
          <a:prstGeom prst="rec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849582"/>
            <a:ext cx="2729345" cy="1752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483028"/>
              </p:ext>
            </p:extLst>
          </p:nvPr>
        </p:nvGraphicFramePr>
        <p:xfrm>
          <a:off x="-76200" y="1752600"/>
          <a:ext cx="9448800" cy="4165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7565"/>
                <a:gridCol w="3234635"/>
                <a:gridCol w="3276600"/>
              </a:tblGrid>
              <a:tr h="3922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Bè ta xuôi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Dẻ cau cùng táu mật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Muồng đen và trai đất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smtClean="0">
                          <a:latin typeface="+mj-lt"/>
                        </a:rPr>
                        <a:t>Lát </a:t>
                      </a:r>
                      <a:r>
                        <a:rPr lang="vi-VN" sz="2430" smtClean="0">
                          <a:latin typeface="+mj-lt"/>
                        </a:rPr>
                        <a:t>chun </a:t>
                      </a:r>
                      <a:r>
                        <a:rPr lang="vi-VN" sz="2430" dirty="0" smtClean="0">
                          <a:latin typeface="+mj-lt"/>
                        </a:rPr>
                        <a:t>rồi lát hoa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Sông La ơi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vi-VN" sz="2430" dirty="0" smtClean="0">
                          <a:latin typeface="+mj-lt"/>
                        </a:rPr>
                        <a:t>như ánh mắt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Bờ tre xanh im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Mươn mướt đôi </a:t>
                      </a:r>
                      <a:r>
                        <a:rPr lang="vi-VN" sz="2430" smtClean="0">
                          <a:latin typeface="+mj-lt"/>
                        </a:rPr>
                        <a:t>hàng </a:t>
                      </a:r>
                      <a:r>
                        <a:rPr lang="vi-VN" sz="2430" smtClean="0">
                          <a:latin typeface="+mj-lt"/>
                        </a:rPr>
                        <a:t>mi</a:t>
                      </a:r>
                      <a:r>
                        <a:rPr lang="vi-VN" sz="2430" dirty="0" smtClean="0">
                          <a:latin typeface="+mj-lt"/>
                        </a:rPr>
                        <a:t/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Bè đi chiều thầm thì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Gỗ lượn đàn thong thả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Như bầy trâu lim dim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430" dirty="0" smtClean="0">
                          <a:latin typeface="+mj-lt"/>
                        </a:rPr>
                        <a:t> mình trong êm 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Sóng long lanh vẩy cá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Chim hót trên bờ đê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Ta nằm nghe</a:t>
                      </a:r>
                      <a:r>
                        <a:rPr lang="en-US" sz="2430" dirty="0" smtClean="0">
                          <a:latin typeface="+mj-lt"/>
                        </a:rPr>
                        <a:t>,</a:t>
                      </a:r>
                      <a:r>
                        <a:rPr lang="en-US" sz="2430" baseline="0" dirty="0" smtClean="0">
                          <a:latin typeface="+mj-lt"/>
                        </a:rPr>
                        <a:t> </a:t>
                      </a:r>
                      <a:r>
                        <a:rPr lang="vi-VN" sz="2430" dirty="0" smtClean="0">
                          <a:latin typeface="+mj-lt"/>
                        </a:rPr>
                        <a:t>nằm nghe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Giữa bốn bề ngây ngất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vôi xây rất say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lán cưa ngọt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đạn bom đổ nát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Bừng tươi nụ ngói hồng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Đồng vàng hoe lúa trổ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Khói nở xoà như bông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30" dirty="0" smtClean="0">
                          <a:latin typeface="+mj-lt"/>
                        </a:rPr>
                        <a:t>            </a:t>
                      </a:r>
                      <a:r>
                        <a:rPr lang="en-US" sz="23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3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30" dirty="0" smtClean="0">
                        <a:latin typeface="+mj-lt"/>
                      </a:endParaRPr>
                    </a:p>
                    <a:p>
                      <a:endParaRPr lang="en-US" sz="243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4600" y="66303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12"/>
          <p:cNvSpPr>
            <a:spLocks noChangeArrowheads="1"/>
          </p:cNvSpPr>
          <p:nvPr/>
        </p:nvSpPr>
        <p:spPr bwMode="auto">
          <a:xfrm>
            <a:off x="252844" y="6019800"/>
            <a:ext cx="6071756" cy="419329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tập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đọc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có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thể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chia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thành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mấy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đoạn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?</a:t>
            </a:r>
            <a:endParaRPr lang="vi-VN" sz="2400" b="1" dirty="0" smtClean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0" name="Hình chữ nhật: Góc Tròn 14"/>
          <p:cNvSpPr>
            <a:spLocks noChangeArrowheads="1"/>
          </p:cNvSpPr>
          <p:nvPr/>
        </p:nvSpPr>
        <p:spPr bwMode="auto">
          <a:xfrm>
            <a:off x="252844" y="5930735"/>
            <a:ext cx="6083260" cy="479552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tập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đọc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chia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thành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đoạn</a:t>
            </a:r>
            <a:endParaRPr lang="vi-VN" sz="2400" b="1" dirty="0" smtClean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2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1495</Words>
  <Application>Microsoft Office PowerPoint</Application>
  <PresentationFormat>On-screen Show (4:3)</PresentationFormat>
  <Paragraphs>205</Paragraphs>
  <Slides>50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Office Theme</vt:lpstr>
      <vt:lpstr>Custom Design</vt:lpstr>
      <vt:lpstr>1_Office Theme</vt:lpstr>
      <vt:lpstr>2_Office 主题​​</vt:lpstr>
      <vt:lpstr>1_Default Design</vt:lpstr>
      <vt:lpstr>Default Design</vt:lpstr>
      <vt:lpstr>2_Default Design</vt:lpstr>
      <vt:lpstr>2_Office Theme</vt:lpstr>
      <vt:lpstr>3_Office Theme</vt:lpstr>
      <vt:lpstr>4_Office Theme</vt:lpstr>
      <vt:lpstr>3_Default Design</vt:lpstr>
      <vt:lpstr>5_Office Theme</vt:lpstr>
      <vt:lpstr>2_Chủ đề của Office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giả mơ tưởng tới ngày mai, những chiếc bè gỗ được chở về xuôi sẽ góp phần xây dựng những ngôi nhà mới.</vt:lpstr>
      <vt:lpstr>PowerPoint Presentation</vt:lpstr>
      <vt:lpstr>Trong đạn bom đổ nát Bừng tươi nụ ngói hồng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181</cp:revision>
  <dcterms:created xsi:type="dcterms:W3CDTF">2020-05-05T15:47:09Z</dcterms:created>
  <dcterms:modified xsi:type="dcterms:W3CDTF">2022-01-27T04:04:01Z</dcterms:modified>
</cp:coreProperties>
</file>