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1"/>
  </p:notesMasterIdLst>
  <p:sldIdLst>
    <p:sldId id="332" r:id="rId2"/>
    <p:sldId id="333" r:id="rId3"/>
    <p:sldId id="341" r:id="rId4"/>
    <p:sldId id="342" r:id="rId5"/>
    <p:sldId id="317" r:id="rId6"/>
    <p:sldId id="334" r:id="rId7"/>
    <p:sldId id="335" r:id="rId8"/>
    <p:sldId id="336" r:id="rId9"/>
    <p:sldId id="315" r:id="rId10"/>
    <p:sldId id="318" r:id="rId11"/>
    <p:sldId id="319" r:id="rId12"/>
    <p:sldId id="343" r:id="rId13"/>
    <p:sldId id="320" r:id="rId14"/>
    <p:sldId id="331" r:id="rId15"/>
    <p:sldId id="321" r:id="rId16"/>
    <p:sldId id="324" r:id="rId17"/>
    <p:sldId id="322" r:id="rId18"/>
    <p:sldId id="344" r:id="rId19"/>
    <p:sldId id="323" r:id="rId20"/>
    <p:sldId id="325" r:id="rId21"/>
    <p:sldId id="326" r:id="rId22"/>
    <p:sldId id="328" r:id="rId23"/>
    <p:sldId id="337" r:id="rId24"/>
    <p:sldId id="329" r:id="rId25"/>
    <p:sldId id="330" r:id="rId26"/>
    <p:sldId id="345" r:id="rId27"/>
    <p:sldId id="312" r:id="rId28"/>
    <p:sldId id="339" r:id="rId29"/>
    <p:sldId id="340" r:id="rId3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99FF99"/>
    <a:srgbClr val="FF3399"/>
    <a:srgbClr val="CC00CC"/>
    <a:srgbClr val="E4E9B5"/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85" autoAdjust="0"/>
    <p:restoredTop sz="94660"/>
  </p:normalViewPr>
  <p:slideViewPr>
    <p:cSldViewPr>
      <p:cViewPr varScale="1">
        <p:scale>
          <a:sx n="70" d="100"/>
          <a:sy n="70" d="100"/>
        </p:scale>
        <p:origin x="48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30C48B1-98C4-4800-846E-18747487D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51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73;p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195" name="Google Shape;174;p:notes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61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184;g853034354b_0_24768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0243" name="Google Shape;185;g853034354b_0_24768:notes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214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7411" name="Google Shape;208;g853034354b_0_63:notes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589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22531" name="Google Shape;208;g853034354b_0_63:notes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081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29699" name="Google Shape;208;g853034354b_0_63:notes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65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3F44E-026E-4088-B834-F4C3B093B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9516C-2A7B-4B62-BA56-DF15E8421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2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95B1D-EFA3-4563-8DA6-9E6FE83E3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61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8E115-FCAD-442E-BEF7-40CEA2269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20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2;p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39510"/>
          <a:stretch>
            <a:fillRect/>
          </a:stretch>
        </p:blipFill>
        <p:spPr bwMode="auto">
          <a:xfrm>
            <a:off x="-330200" y="-249238"/>
            <a:ext cx="12982575" cy="735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23;p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" b="6837"/>
          <a:stretch>
            <a:fillRect/>
          </a:stretch>
        </p:blipFill>
        <p:spPr bwMode="auto">
          <a:xfrm>
            <a:off x="512763" y="179388"/>
            <a:ext cx="11166475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6321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4;p1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39510"/>
          <a:stretch>
            <a:fillRect/>
          </a:stretch>
        </p:blipFill>
        <p:spPr bwMode="auto">
          <a:xfrm>
            <a:off x="-330200" y="-249238"/>
            <a:ext cx="12982575" cy="735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05;p17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89"/>
          <a:stretch>
            <a:fillRect/>
          </a:stretch>
        </p:blipFill>
        <p:spPr bwMode="auto">
          <a:xfrm rot="635655">
            <a:off x="2465388" y="4078288"/>
            <a:ext cx="2757487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106;p17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89"/>
          <a:stretch>
            <a:fillRect/>
          </a:stretch>
        </p:blipFill>
        <p:spPr bwMode="auto">
          <a:xfrm rot="1903775">
            <a:off x="9018588" y="1155700"/>
            <a:ext cx="2757487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oogle Shape;107;p17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" b="6837"/>
          <a:stretch>
            <a:fillRect/>
          </a:stretch>
        </p:blipFill>
        <p:spPr bwMode="auto">
          <a:xfrm>
            <a:off x="171450" y="179388"/>
            <a:ext cx="11166475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4925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6;p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39510"/>
          <a:stretch>
            <a:fillRect/>
          </a:stretch>
        </p:blipFill>
        <p:spPr bwMode="auto">
          <a:xfrm>
            <a:off x="-330200" y="-249238"/>
            <a:ext cx="12982575" cy="735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17;p3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498725" y="596900"/>
            <a:ext cx="7194550" cy="5664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3451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3A52A-2FC6-4B45-871E-E2DE06E29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4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7EA2B-53D1-4A01-AA5F-32E4FFD7E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7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8FE02-C2BB-49B2-9ED5-7C6F73FDD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4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E8785-8D49-444A-B314-91E569FB5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58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F2231-82BC-4940-BACB-89B0521C3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1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7622A-E61A-4BF6-9C8F-FDCAA5240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4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55D94-1820-4F0B-B4BD-967FD63F3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9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E3CB6-2D45-4AA1-A31F-A215DD01E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1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8C54E5A-F861-40B8-89BD-99D3D0332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176;p29"/>
          <p:cNvSpPr>
            <a:spLocks noGrp="1"/>
          </p:cNvSpPr>
          <p:nvPr>
            <p:ph type="ctrTitle"/>
          </p:nvPr>
        </p:nvSpPr>
        <p:spPr>
          <a:xfrm>
            <a:off x="2336800" y="1600200"/>
            <a:ext cx="8105775" cy="1997075"/>
          </a:xfrm>
        </p:spPr>
        <p:txBody>
          <a:bodyPr lIns="121900" tIns="121900" rIns="121900" bIns="121900" anchor="b"/>
          <a:lstStyle/>
          <a:p>
            <a:r>
              <a:rPr lang="en-US" sz="8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 4</a:t>
            </a:r>
          </a:p>
        </p:txBody>
      </p:sp>
      <p:sp>
        <p:nvSpPr>
          <p:cNvPr id="180" name="Google Shape;180;p29"/>
          <p:cNvSpPr/>
          <p:nvPr/>
        </p:nvSpPr>
        <p:spPr>
          <a:xfrm>
            <a:off x="2519363" y="5884863"/>
            <a:ext cx="1323975" cy="136525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7172" name="Google Shape;181;p2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9" r="8891" b="21025"/>
          <a:stretch>
            <a:fillRect/>
          </a:stretch>
        </p:blipFill>
        <p:spPr bwMode="auto">
          <a:xfrm>
            <a:off x="8718550" y="4803775"/>
            <a:ext cx="27162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Google Shape;182;p29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4" r="8891" b="18300"/>
          <a:stretch>
            <a:fillRect/>
          </a:stretch>
        </p:blipFill>
        <p:spPr bwMode="auto">
          <a:xfrm>
            <a:off x="8718550" y="4073525"/>
            <a:ext cx="27162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Premium Vector | Happy cute little kid girl with idea lamp sig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7"/>
          <a:stretch>
            <a:fillRect/>
          </a:stretch>
        </p:blipFill>
        <p:spPr bwMode="auto">
          <a:xfrm>
            <a:off x="1524000" y="3632200"/>
            <a:ext cx="31623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9" name="Rectangle 11"/>
          <p:cNvSpPr>
            <a:spLocks noChangeArrowheads="1"/>
          </p:cNvSpPr>
          <p:nvPr/>
        </p:nvSpPr>
        <p:spPr bwMode="auto">
          <a:xfrm>
            <a:off x="4148138" y="45720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Kết quả:</a:t>
            </a:r>
            <a:endParaRPr lang="en-US" sz="24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60840" name="Group 72"/>
          <p:cNvGraphicFramePr>
            <a:graphicFrameLocks noGrp="1"/>
          </p:cNvGraphicFramePr>
          <p:nvPr>
            <p:ph/>
          </p:nvPr>
        </p:nvGraphicFramePr>
        <p:xfrm>
          <a:off x="1447800" y="1143000"/>
          <a:ext cx="9753600" cy="3230563"/>
        </p:xfrm>
        <a:graphic>
          <a:graphicData uri="http://schemas.openxmlformats.org/drawingml/2006/table">
            <a:tbl>
              <a:tblPr/>
              <a:tblGrid>
                <a:gridCol w="3251200"/>
                <a:gridCol w="2438400"/>
                <a:gridCol w="4064000"/>
              </a:tblGrid>
              <a:tr h="830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Kích thước ly thuỷ tinh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Thời gian nến cháy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Giải thích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1. Ly 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2. Ly nhỏ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76" name="Text Box 144"/>
          <p:cNvSpPr txBox="1">
            <a:spLocks noChangeArrowheads="1"/>
          </p:cNvSpPr>
          <p:nvPr/>
        </p:nvSpPr>
        <p:spPr bwMode="auto">
          <a:xfrm>
            <a:off x="4953000" y="2101850"/>
            <a:ext cx="1676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Cháy lâu hơn</a:t>
            </a:r>
          </a:p>
        </p:txBody>
      </p:sp>
      <p:sp>
        <p:nvSpPr>
          <p:cNvPr id="18578" name="Text Box 146"/>
          <p:cNvSpPr txBox="1">
            <a:spLocks noChangeArrowheads="1"/>
          </p:cNvSpPr>
          <p:nvPr/>
        </p:nvSpPr>
        <p:spPr bwMode="auto">
          <a:xfrm>
            <a:off x="4910138" y="3284538"/>
            <a:ext cx="1828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Tắt nhanh hơn</a:t>
            </a:r>
          </a:p>
        </p:txBody>
      </p:sp>
      <p:sp>
        <p:nvSpPr>
          <p:cNvPr id="18577" name="Text Box 145"/>
          <p:cNvSpPr txBox="1">
            <a:spLocks noChangeArrowheads="1"/>
          </p:cNvSpPr>
          <p:nvPr/>
        </p:nvSpPr>
        <p:spPr bwMode="auto">
          <a:xfrm>
            <a:off x="7348538" y="1981200"/>
            <a:ext cx="327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- Vì lượng không khí ở trong ly nhiều hơn nên lượng ô-xy nhiều hơn.</a:t>
            </a:r>
          </a:p>
        </p:txBody>
      </p:sp>
      <p:sp>
        <p:nvSpPr>
          <p:cNvPr id="18579" name="Text Box 147"/>
          <p:cNvSpPr txBox="1">
            <a:spLocks noChangeArrowheads="1"/>
          </p:cNvSpPr>
          <p:nvPr/>
        </p:nvSpPr>
        <p:spPr bwMode="auto">
          <a:xfrm>
            <a:off x="7353300" y="3182938"/>
            <a:ext cx="3195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- Vì lượng không khí ở trọng ly ít hơn nên lượng ô-xy ít hơn.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27" name="Text Box 35"/>
          <p:cNvSpPr txBox="1">
            <a:spLocks noChangeArrowheads="1"/>
          </p:cNvSpPr>
          <p:nvPr/>
        </p:nvSpPr>
        <p:spPr bwMode="auto">
          <a:xfrm>
            <a:off x="1143000" y="1905000"/>
            <a:ext cx="9677400" cy="2062163"/>
          </a:xfrm>
          <a:prstGeom prst="rect">
            <a:avLst/>
          </a:prstGeom>
          <a:noFill/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* Kết luận:</a:t>
            </a:r>
          </a:p>
          <a:p>
            <a:pPr eaLnBrk="1" hangingPunct="1">
              <a:defRPr/>
            </a:pPr>
            <a:r>
              <a:rPr lang="en-US" sz="3200" b="1">
                <a:solidFill>
                  <a:srgbClr val="FF0000"/>
                </a:solidFill>
                <a:latin typeface="Arial" charset="0"/>
                <a:cs typeface="Arial" charset="0"/>
              </a:rPr>
              <a:t>   </a:t>
            </a:r>
            <a:r>
              <a:rPr lang="en-US" sz="3200">
                <a:solidFill>
                  <a:srgbClr val="0000CC"/>
                </a:solidFill>
                <a:latin typeface="Arial" charset="0"/>
                <a:cs typeface="Arial" charset="0"/>
              </a:rPr>
              <a:t>Không khí cần cho sự cháy.</a:t>
            </a:r>
            <a:r>
              <a:rPr lang="en-US" sz="3200" b="1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>
                <a:solidFill>
                  <a:srgbClr val="0000FF"/>
                </a:solidFill>
                <a:latin typeface="Arial" charset="0"/>
                <a:cs typeface="Arial" charset="0"/>
              </a:rPr>
              <a:t>Càng có nhiều không khí thì càng có nhiều ô-xi để duy trì sự cháy</a:t>
            </a:r>
            <a:r>
              <a:rPr lang="en-US" sz="320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>
              <a:defRPr/>
            </a:pPr>
            <a:endParaRPr lang="en-US" sz="320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oogle Shape;212;p3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21025" b="16969"/>
          <a:stretch>
            <a:fillRect/>
          </a:stretch>
        </p:blipFill>
        <p:spPr bwMode="auto">
          <a:xfrm>
            <a:off x="1111250" y="1633538"/>
            <a:ext cx="27162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Google Shape;213;p3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18300" b="16734"/>
          <a:stretch>
            <a:fillRect/>
          </a:stretch>
        </p:blipFill>
        <p:spPr bwMode="auto">
          <a:xfrm>
            <a:off x="1111250" y="2317750"/>
            <a:ext cx="271621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657600" y="1905000"/>
            <a:ext cx="5064125" cy="1087438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2</a:t>
            </a:r>
            <a:endParaRPr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Google Shape;214;p32"/>
          <p:cNvSpPr>
            <a:spLocks noGrp="1"/>
          </p:cNvSpPr>
          <p:nvPr>
            <p:ph type="title"/>
          </p:nvPr>
        </p:nvSpPr>
        <p:spPr>
          <a:xfrm>
            <a:off x="3048000" y="3225800"/>
            <a:ext cx="6299200" cy="1087438"/>
          </a:xfrm>
        </p:spPr>
        <p:txBody>
          <a:bodyPr lIns="121900" tIns="121900" rIns="121900" bIns="121900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duy trì sự cháy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7" name="Rectangle 11"/>
          <p:cNvSpPr>
            <a:spLocks noChangeArrowheads="1"/>
          </p:cNvSpPr>
          <p:nvPr/>
        </p:nvSpPr>
        <p:spPr bwMode="auto">
          <a:xfrm>
            <a:off x="1500188" y="461963"/>
            <a:ext cx="96250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Thí nghiệm 2:</a:t>
            </a:r>
            <a:r>
              <a:rPr lang="en-US" sz="2400" b="1">
                <a:solidFill>
                  <a:srgbClr val="CC3300"/>
                </a:solidFill>
                <a:latin typeface="Arial" charset="0"/>
                <a:cs typeface="Arial" charset="0"/>
              </a:rPr>
              <a:t> </a:t>
            </a:r>
            <a:r>
              <a:rPr lang="it-IT" sz="2400" b="1">
                <a:solidFill>
                  <a:srgbClr val="0000CC"/>
                </a:solidFill>
                <a:latin typeface="Arial" charset="0"/>
                <a:cs typeface="Arial" charset="0"/>
              </a:rPr>
              <a:t>Dùng một lọ thủy tinh không có đáy úp vào cây nến gắn trên đế kín.</a:t>
            </a:r>
            <a:r>
              <a:rPr lang="en-US" sz="2400" b="1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62855" name="Picture 39" descr="lọ không đá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5" t="7538" r="12195" b="11426"/>
          <a:stretch>
            <a:fillRect/>
          </a:stretch>
        </p:blipFill>
        <p:spPr bwMode="auto">
          <a:xfrm rot="-2932877">
            <a:off x="4779168" y="2078832"/>
            <a:ext cx="20240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56" name="Picture 40" descr="đế kí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" t="64075" r="7317" b="5771"/>
          <a:stretch>
            <a:fillRect/>
          </a:stretch>
        </p:blipFill>
        <p:spPr bwMode="auto">
          <a:xfrm>
            <a:off x="5943600" y="5105400"/>
            <a:ext cx="2667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59" name="Picture 43" descr="Nến cắ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267200"/>
            <a:ext cx="4683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2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2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2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1409700" y="452438"/>
            <a:ext cx="979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Thí nghiệm 2:</a:t>
            </a:r>
            <a:r>
              <a:rPr lang="en-US" sz="2400" b="1">
                <a:solidFill>
                  <a:srgbClr val="CC3300"/>
                </a:solidFill>
                <a:latin typeface="Arial" charset="0"/>
                <a:cs typeface="Arial" charset="0"/>
              </a:rPr>
              <a:t> </a:t>
            </a:r>
            <a:r>
              <a:rPr lang="it-IT" sz="2400" b="1">
                <a:solidFill>
                  <a:srgbClr val="0000CC"/>
                </a:solidFill>
                <a:latin typeface="Arial" charset="0"/>
                <a:cs typeface="Arial" charset="0"/>
              </a:rPr>
              <a:t>Dùng một lọ thủy tinh không có đáy úp vào cây nến gắn trên đế kín.</a:t>
            </a:r>
            <a:endParaRPr lang="en-US" sz="2400" b="1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24579" name="Picture 12" descr="Hình 4b_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1657350"/>
            <a:ext cx="2741612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41" name="Picture 13" descr="Hình 4b_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1657350"/>
            <a:ext cx="2741612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42" name="AutoShape 14"/>
          <p:cNvSpPr>
            <a:spLocks noChangeArrowheads="1"/>
          </p:cNvSpPr>
          <p:nvPr/>
        </p:nvSpPr>
        <p:spPr bwMode="auto">
          <a:xfrm>
            <a:off x="5300663" y="3452813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76143" name="Text Box 15"/>
          <p:cNvSpPr txBox="1">
            <a:spLocks noChangeArrowheads="1"/>
          </p:cNvSpPr>
          <p:nvPr/>
        </p:nvSpPr>
        <p:spPr bwMode="auto">
          <a:xfrm>
            <a:off x="5700713" y="4892675"/>
            <a:ext cx="419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  <a:sym typeface="Wingdings" panose="05000000000000000000" pitchFamily="2" charset="2"/>
              </a:rPr>
              <a:t>Ngọn nến tắt sau một khoảng thời gian ngắn.</a:t>
            </a:r>
          </a:p>
        </p:txBody>
      </p:sp>
      <p:sp>
        <p:nvSpPr>
          <p:cNvPr id="176144" name="Rectangle 16"/>
          <p:cNvSpPr>
            <a:spLocks noChangeArrowheads="1"/>
          </p:cNvSpPr>
          <p:nvPr/>
        </p:nvSpPr>
        <p:spPr bwMode="auto">
          <a:xfrm>
            <a:off x="3733800" y="982663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400" b="1">
                <a:solidFill>
                  <a:srgbClr val="0000CC"/>
                </a:solidFill>
              </a:rPr>
              <a:t>Quan sát hiện tượng gì xảy ra!</a:t>
            </a:r>
            <a:r>
              <a:rPr lang="en-US" sz="2400" b="1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2" grpId="0" animBg="1"/>
      <p:bldP spid="176143" grpId="0"/>
      <p:bldP spid="1761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1" name="Rectangle 11"/>
          <p:cNvSpPr>
            <a:spLocks noChangeArrowheads="1"/>
          </p:cNvSpPr>
          <p:nvPr/>
        </p:nvSpPr>
        <p:spPr bwMode="auto">
          <a:xfrm>
            <a:off x="1576388" y="419100"/>
            <a:ext cx="8582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Thí nghiệm 2:</a:t>
            </a:r>
            <a:r>
              <a:rPr lang="en-US" sz="2400" b="1">
                <a:solidFill>
                  <a:srgbClr val="CC3300"/>
                </a:solidFill>
                <a:latin typeface="Arial" charset="0"/>
                <a:cs typeface="Arial" charset="0"/>
              </a:rPr>
              <a:t> </a:t>
            </a:r>
            <a:r>
              <a:rPr lang="it-IT" sz="2400" b="1">
                <a:solidFill>
                  <a:srgbClr val="0000CC"/>
                </a:solidFill>
                <a:latin typeface="Arial" charset="0"/>
                <a:cs typeface="Arial" charset="0"/>
              </a:rPr>
              <a:t>Thay đế kín bằng một đế không kín. Làm lại thí nghiệm. Quan sát hiện tượng gì xảy ra!</a:t>
            </a:r>
            <a:endParaRPr lang="en-US" sz="2400" b="1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pic>
        <p:nvPicPr>
          <p:cNvPr id="163856" name="Picture 16" descr="Hình 4b_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2741613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58" name="AutoShape 18"/>
          <p:cNvSpPr>
            <a:spLocks noChangeArrowheads="1"/>
          </p:cNvSpPr>
          <p:nvPr/>
        </p:nvSpPr>
        <p:spPr bwMode="auto">
          <a:xfrm>
            <a:off x="4953000" y="3929063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pic>
        <p:nvPicPr>
          <p:cNvPr id="163857" name="Picture 17" descr="Hình 4b_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24063"/>
            <a:ext cx="2741613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59" name="Picture 19" descr="Hình 4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2005013"/>
            <a:ext cx="2741612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0" name="AutoShape 20"/>
          <p:cNvSpPr>
            <a:spLocks noChangeArrowheads="1"/>
          </p:cNvSpPr>
          <p:nvPr/>
        </p:nvSpPr>
        <p:spPr bwMode="auto">
          <a:xfrm>
            <a:off x="8229600" y="1795463"/>
            <a:ext cx="1676400" cy="838200"/>
          </a:xfrm>
          <a:prstGeom prst="wedgeRectCallout">
            <a:avLst>
              <a:gd name="adj1" fmla="val -101231"/>
              <a:gd name="adj2" fmla="val 49051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0000FF"/>
                </a:solidFill>
              </a:rPr>
              <a:t>Khí ni-tơ và khí các-bô-nic nóng lên bay lên cao.</a:t>
            </a:r>
          </a:p>
        </p:txBody>
      </p:sp>
      <p:sp>
        <p:nvSpPr>
          <p:cNvPr id="163861" name="AutoShape 21"/>
          <p:cNvSpPr>
            <a:spLocks noChangeArrowheads="1"/>
          </p:cNvSpPr>
          <p:nvPr/>
        </p:nvSpPr>
        <p:spPr bwMode="auto">
          <a:xfrm>
            <a:off x="8382000" y="3929063"/>
            <a:ext cx="1600200" cy="1371600"/>
          </a:xfrm>
          <a:prstGeom prst="wedgeRectCallout">
            <a:avLst>
              <a:gd name="adj1" fmla="val -100495"/>
              <a:gd name="adj2" fmla="val 39931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0000FF"/>
                </a:solidFill>
              </a:rPr>
              <a:t>Không khí ở ngoài tràn vào, tiếp tục cung cấp ô-xi để duy trì ngọn lửa.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600"/>
          </a:p>
        </p:txBody>
      </p:sp>
      <p:sp>
        <p:nvSpPr>
          <p:cNvPr id="163862" name="Text Box 22"/>
          <p:cNvSpPr txBox="1">
            <a:spLocks noChangeArrowheads="1"/>
          </p:cNvSpPr>
          <p:nvPr/>
        </p:nvSpPr>
        <p:spPr bwMode="auto">
          <a:xfrm>
            <a:off x="5638800" y="5224463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  <a:sym typeface="Wingdings" panose="05000000000000000000" pitchFamily="2" charset="2"/>
              </a:rPr>
              <a:t>Ngọn nến không bị tắt.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163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3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8" grpId="0" animBg="1"/>
      <p:bldP spid="163860" grpId="0" animBg="1"/>
      <p:bldP spid="163861" grpId="0" animBg="1"/>
      <p:bldP spid="163862" grpId="0"/>
      <p:bldP spid="16386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2" descr="Hình 4b_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0"/>
            <a:ext cx="2741613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13"/>
          <p:cNvSpPr>
            <a:spLocks noChangeArrowheads="1"/>
          </p:cNvSpPr>
          <p:nvPr/>
        </p:nvSpPr>
        <p:spPr bwMode="auto">
          <a:xfrm>
            <a:off x="5029200" y="2633663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pic>
        <p:nvPicPr>
          <p:cNvPr id="26628" name="Picture 14" descr="Hình 4b_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81050"/>
            <a:ext cx="2741613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30" name="Text Box 18"/>
          <p:cNvSpPr txBox="1">
            <a:spLocks noChangeArrowheads="1"/>
          </p:cNvSpPr>
          <p:nvPr/>
        </p:nvSpPr>
        <p:spPr bwMode="auto">
          <a:xfrm>
            <a:off x="2589213" y="4233863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ym typeface="Wingdings" panose="05000000000000000000" pitchFamily="2" charset="2"/>
              </a:rPr>
              <a:t>Câu hỏi:</a:t>
            </a:r>
            <a:r>
              <a:rPr lang="en-US" sz="2400">
                <a:solidFill>
                  <a:srgbClr val="FF0000"/>
                </a:solidFill>
                <a:sym typeface="Wingdings" panose="05000000000000000000" pitchFamily="2" charset="2"/>
              </a:rPr>
              <a:t> Để duy trì sự cháy ta cần làm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83" name="Rectangle 19"/>
          <p:cNvSpPr>
            <a:spLocks noChangeArrowheads="1"/>
          </p:cNvSpPr>
          <p:nvPr/>
        </p:nvSpPr>
        <p:spPr bwMode="auto">
          <a:xfrm>
            <a:off x="1219200" y="838200"/>
            <a:ext cx="10058400" cy="2311400"/>
          </a:xfrm>
          <a:prstGeom prst="rect">
            <a:avLst/>
          </a:prstGeom>
          <a:noFill/>
          <a:ln w="28575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* Kết luận:</a:t>
            </a:r>
          </a:p>
          <a:p>
            <a:pPr eaLnBrk="1" hangingPunct="1">
              <a:defRPr/>
            </a:pPr>
            <a:r>
              <a:rPr lang="en-US" sz="2400" b="1">
                <a:solidFill>
                  <a:srgbClr val="0000FF"/>
                </a:solidFill>
                <a:latin typeface="Arial" charset="0"/>
                <a:cs typeface="Arial" charset="0"/>
              </a:rPr>
              <a:t>   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 charset="0"/>
              </a:rPr>
              <a:t>- Cần liên tục cung cấp không khí có chứa ô-xi để sự cháy được tiếp tục. Càng có nhiều không khí thì càng có nhiều ô-xi và sự cháy sẽ tiếp diễn lâu hơn.</a:t>
            </a:r>
          </a:p>
          <a:p>
            <a:pPr eaLnBrk="1" hangingPunct="1">
              <a:defRPr/>
            </a:pPr>
            <a:endParaRPr lang="en-US" sz="2400" b="1">
              <a:solidFill>
                <a:srgbClr val="0000CC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24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64884" name="Text Box 20"/>
          <p:cNvSpPr txBox="1">
            <a:spLocks noChangeArrowheads="1"/>
          </p:cNvSpPr>
          <p:nvPr/>
        </p:nvSpPr>
        <p:spPr bwMode="auto">
          <a:xfrm>
            <a:off x="1225550" y="2319338"/>
            <a:ext cx="9823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CC"/>
                </a:solidFill>
              </a:rPr>
              <a:t>  - Nitơ trong không khí không duy trì sự cháy nhưng nó giữ cho sự cháy không diễn ra quá mạnh, quá nhanh.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8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8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48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83" grpId="0" build="p" animBg="1"/>
      <p:bldP spid="1648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Google Shape;212;p3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21025" b="16969"/>
          <a:stretch>
            <a:fillRect/>
          </a:stretch>
        </p:blipFill>
        <p:spPr bwMode="auto">
          <a:xfrm>
            <a:off x="1111250" y="1633538"/>
            <a:ext cx="27162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Google Shape;213;p3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18300" b="16734"/>
          <a:stretch>
            <a:fillRect/>
          </a:stretch>
        </p:blipFill>
        <p:spPr bwMode="auto">
          <a:xfrm>
            <a:off x="1111250" y="2317750"/>
            <a:ext cx="271621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657600" y="1905000"/>
            <a:ext cx="5064125" cy="1087438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HOẠT ĐỘNG 3</a:t>
            </a:r>
            <a:endParaRPr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Google Shape;214;p32"/>
          <p:cNvSpPr>
            <a:spLocks noGrp="1"/>
          </p:cNvSpPr>
          <p:nvPr>
            <p:ph type="title"/>
          </p:nvPr>
        </p:nvSpPr>
        <p:spPr>
          <a:xfrm>
            <a:off x="3048000" y="3225800"/>
            <a:ext cx="6299200" cy="1087438"/>
          </a:xfrm>
        </p:spPr>
        <p:txBody>
          <a:bodyPr lIns="121900" tIns="121900" rIns="121900" bIns="121900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trong cuộc sống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900" name="Picture 12" descr="2222222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685800"/>
            <a:ext cx="5257800" cy="394335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5901" name="Text Box 13"/>
          <p:cNvSpPr txBox="1">
            <a:spLocks noChangeArrowheads="1"/>
          </p:cNvSpPr>
          <p:nvPr/>
        </p:nvSpPr>
        <p:spPr bwMode="auto">
          <a:xfrm>
            <a:off x="1047750" y="5029200"/>
            <a:ext cx="6678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ym typeface="Wingdings" panose="05000000000000000000" pitchFamily="2" charset="2"/>
              </a:rPr>
              <a:t>Câu hỏi:</a:t>
            </a:r>
            <a:r>
              <a:rPr lang="en-US" sz="2400" b="1">
                <a:solidFill>
                  <a:srgbClr val="FF0000"/>
                </a:solidFill>
                <a:sym typeface="Wingdings" panose="05000000000000000000" pitchFamily="2" charset="2"/>
              </a:rPr>
              <a:t> - Bạn nhỏ đang làm gì?</a:t>
            </a:r>
          </a:p>
        </p:txBody>
      </p:sp>
      <p:sp>
        <p:nvSpPr>
          <p:cNvPr id="165902" name="Text Box 14"/>
          <p:cNvSpPr txBox="1">
            <a:spLocks noChangeArrowheads="1"/>
          </p:cNvSpPr>
          <p:nvPr/>
        </p:nvSpPr>
        <p:spPr bwMode="auto">
          <a:xfrm>
            <a:off x="2247900" y="5410200"/>
            <a:ext cx="872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0000"/>
                </a:solidFill>
                <a:sym typeface="Wingdings" panose="05000000000000000000" pitchFamily="2" charset="2"/>
              </a:rPr>
              <a:t>- Bạn làm như vậy để làm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01" grpId="0"/>
      <p:bldP spid="1659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1828800" y="2413000"/>
            <a:ext cx="87376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ttps://encrypted-tbn0.gstatic.com/images?q=tbn:ANd9GcS6ps_4f-eKUw0YYIqlH7vqLOPmdHKQi1qYXQ&amp;usqp=CAU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1498600"/>
            <a:ext cx="45847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53602" y="685801"/>
            <a:ext cx="5649945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72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8" name="Text Box 12"/>
          <p:cNvSpPr txBox="1">
            <a:spLocks noChangeArrowheads="1"/>
          </p:cNvSpPr>
          <p:nvPr/>
        </p:nvSpPr>
        <p:spPr bwMode="auto">
          <a:xfrm>
            <a:off x="1066800" y="4684713"/>
            <a:ext cx="10134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ym typeface="Wingdings" panose="05000000000000000000" pitchFamily="2" charset="2"/>
              </a:rPr>
              <a:t>Câu hỏi:</a:t>
            </a:r>
            <a:r>
              <a:rPr lang="en-US" sz="2400" b="1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Làm thế nào để ngọn lửa ở bếp than hay bếp củi không bị tắt </a:t>
            </a:r>
            <a:r>
              <a:rPr lang="en-US" sz="2400" b="1">
                <a:solidFill>
                  <a:srgbClr val="FF0000"/>
                </a:solidFill>
                <a:sym typeface="Wingdings" panose="05000000000000000000" pitchFamily="2" charset="2"/>
              </a:rPr>
              <a:t>?</a:t>
            </a:r>
          </a:p>
        </p:txBody>
      </p:sp>
      <p:pic>
        <p:nvPicPr>
          <p:cNvPr id="167951" name="Picture 15" descr="ANd9GcTN9VcOd_xJbmrk6U2qcFIC1M2MKOsiLmXhOlsghj1Uq9gTZOiI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17241" r="22000"/>
          <a:stretch>
            <a:fillRect/>
          </a:stretch>
        </p:blipFill>
        <p:spPr bwMode="auto">
          <a:xfrm>
            <a:off x="1600200" y="892175"/>
            <a:ext cx="32766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55" name="Picture 19" descr="ca-phe-vot-cuc-ngon-gia-chi-4000-dongly-hut-khach-o-sai-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4" b="10280"/>
          <a:stretch>
            <a:fillRect/>
          </a:stretch>
        </p:blipFill>
        <p:spPr bwMode="auto">
          <a:xfrm>
            <a:off x="6210300" y="12192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56" name="Text Box 20"/>
          <p:cNvSpPr txBox="1">
            <a:spLocks noChangeArrowheads="1"/>
          </p:cNvSpPr>
          <p:nvPr/>
        </p:nvSpPr>
        <p:spPr bwMode="auto">
          <a:xfrm>
            <a:off x="4343400" y="5400675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CC"/>
                </a:solidFill>
              </a:rPr>
              <a:t>(</a:t>
            </a:r>
            <a:r>
              <a:rPr lang="en-US" altLang="en-US" sz="2400" b="1">
                <a:solidFill>
                  <a:srgbClr val="0000CC"/>
                </a:solidFill>
                <a:sym typeface="Wingdings" panose="05000000000000000000" pitchFamily="2" charset="2"/>
              </a:rPr>
              <a:t>Khơi thông bếp)</a:t>
            </a:r>
            <a:endParaRPr lang="en-US" sz="24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8" grpId="0"/>
      <p:bldP spid="1679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71" name="Text Box 11"/>
          <p:cNvSpPr txBox="1">
            <a:spLocks noChangeArrowheads="1"/>
          </p:cNvSpPr>
          <p:nvPr/>
        </p:nvSpPr>
        <p:spPr bwMode="auto">
          <a:xfrm>
            <a:off x="1066800" y="4630738"/>
            <a:ext cx="1005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ym typeface="Wingdings" panose="05000000000000000000" pitchFamily="2" charset="2"/>
              </a:rPr>
              <a:t>Câu hỏi:</a:t>
            </a:r>
            <a:r>
              <a:rPr lang="en-US" sz="2400" b="1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Muốn dập lửa ở bếp than hay bếp củi ta làm sao </a:t>
            </a:r>
            <a:r>
              <a:rPr lang="en-US" sz="2400" b="1">
                <a:solidFill>
                  <a:srgbClr val="FF0000"/>
                </a:solidFill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168974" name="Text Box 14"/>
          <p:cNvSpPr txBox="1">
            <a:spLocks noChangeArrowheads="1"/>
          </p:cNvSpPr>
          <p:nvPr/>
        </p:nvSpPr>
        <p:spPr bwMode="auto">
          <a:xfrm>
            <a:off x="1066800" y="5230813"/>
            <a:ext cx="10058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CC"/>
                </a:solidFill>
              </a:rPr>
              <a:t>(</a:t>
            </a:r>
            <a:r>
              <a:rPr lang="en-US" sz="2400" b="1">
                <a:solidFill>
                  <a:srgbClr val="0000CC"/>
                </a:solidFill>
                <a:sym typeface="Wingdings" panose="05000000000000000000" pitchFamily="2" charset="2"/>
              </a:rPr>
              <a:t>Lấy than để vào trong nồi đất và đậy lại. Dùng tro bếp để phủ kín lên ngọn lửa. </a:t>
            </a:r>
            <a:r>
              <a:rPr lang="en-US" altLang="en-US" sz="2400" b="1">
                <a:solidFill>
                  <a:srgbClr val="0000CC"/>
                </a:solidFill>
                <a:sym typeface="Wingdings" panose="05000000000000000000" pitchFamily="2" charset="2"/>
              </a:rPr>
              <a:t>)</a:t>
            </a:r>
            <a:endParaRPr lang="en-US" sz="2400" b="1">
              <a:solidFill>
                <a:srgbClr val="0000CC"/>
              </a:solidFill>
              <a:sym typeface="Wingdings" panose="05000000000000000000" pitchFamily="2" charset="2"/>
            </a:endParaRPr>
          </a:p>
        </p:txBody>
      </p:sp>
      <p:pic>
        <p:nvPicPr>
          <p:cNvPr id="168978" name="Picture 18" descr="ANd9GcTo6qgkJV0qo3izm6f9zMO2Ij8pjC7w0KvVGhMFWZSBmTgwFhj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6613"/>
            <a:ext cx="3733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80" name="Picture 20" descr="ANd9GcQ7ydKPW-YS-Xu5fpJ58zi8fIrfWOjqU_k3s2nm-JcU-xjo7d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t="15028" r="24001" b="12837"/>
          <a:stretch>
            <a:fillRect/>
          </a:stretch>
        </p:blipFill>
        <p:spPr bwMode="auto">
          <a:xfrm>
            <a:off x="6400800" y="1371600"/>
            <a:ext cx="3581400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1" grpId="0"/>
      <p:bldP spid="1689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24" name="Picture 16" descr="ANd9GcSaui7q8zvkqtffS0cs5mdV2MjS6TdE4mSYF0EfBq9AqCJ41hb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33528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28" name="Picture 20" descr="0clip_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855663"/>
            <a:ext cx="6232525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Google Shape;237;p8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355850"/>
            <a:ext cx="105664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https://encrypted-tbn0.gstatic.com/images?q=tbn:ANd9GcS6ps_4f-eKUw0YYIqlH7vqLOPmdHKQi1qYXQ&amp;usqp=CA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1498600"/>
            <a:ext cx="45847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165600" y="482601"/>
            <a:ext cx="399083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72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KẾT NỐI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9" name="Rectangle 13"/>
          <p:cNvSpPr>
            <a:spLocks noChangeArrowheads="1"/>
          </p:cNvSpPr>
          <p:nvPr/>
        </p:nvSpPr>
        <p:spPr bwMode="auto">
          <a:xfrm>
            <a:off x="4043363" y="644525"/>
            <a:ext cx="4048125" cy="1031875"/>
          </a:xfrm>
          <a:prstGeom prst="rect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5000" rIns="90000" bIns="45000">
            <a:spAutoFit/>
          </a:bodyPr>
          <a:lstStyle>
            <a:lvl1pPr defTabSz="45720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sz="2800" b="1">
                <a:solidFill>
                  <a:srgbClr val="0000FF"/>
                </a:solidFill>
              </a:rPr>
              <a:t>TRÒ CHƠI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b="1">
                <a:solidFill>
                  <a:srgbClr val="C00000"/>
                </a:solidFill>
              </a:rPr>
              <a:t>AI NHANH-AI ĐÚNG</a:t>
            </a:r>
          </a:p>
        </p:txBody>
      </p:sp>
      <p:sp>
        <p:nvSpPr>
          <p:cNvPr id="173070" name="Text Box 14"/>
          <p:cNvSpPr txBox="1">
            <a:spLocks noChangeArrowheads="1"/>
          </p:cNvSpPr>
          <p:nvPr/>
        </p:nvSpPr>
        <p:spPr bwMode="auto">
          <a:xfrm>
            <a:off x="2590800" y="22860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00FF"/>
                </a:solidFill>
              </a:rPr>
              <a:t>1. Khí ôxi duy trì sự cháy.</a:t>
            </a:r>
          </a:p>
        </p:txBody>
      </p:sp>
      <p:sp>
        <p:nvSpPr>
          <p:cNvPr id="173071" name="Text Box 15"/>
          <p:cNvSpPr txBox="1">
            <a:spLocks noChangeArrowheads="1"/>
          </p:cNvSpPr>
          <p:nvPr/>
        </p:nvSpPr>
        <p:spPr bwMode="auto">
          <a:xfrm>
            <a:off x="2590800" y="302895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00FF"/>
                </a:solidFill>
              </a:rPr>
              <a:t>2. Khí Nitơ không</a:t>
            </a:r>
            <a:r>
              <a:rPr lang="en-US" sz="2400"/>
              <a:t> </a:t>
            </a:r>
            <a:r>
              <a:rPr lang="en-US" sz="2400">
                <a:solidFill>
                  <a:srgbClr val="0000FF"/>
                </a:solidFill>
              </a:rPr>
              <a:t>duy trì sự cháy.</a:t>
            </a:r>
          </a:p>
        </p:txBody>
      </p:sp>
      <p:sp>
        <p:nvSpPr>
          <p:cNvPr id="173072" name="Text Box 16"/>
          <p:cNvSpPr txBox="1">
            <a:spLocks noChangeArrowheads="1"/>
          </p:cNvSpPr>
          <p:nvPr/>
        </p:nvSpPr>
        <p:spPr bwMode="auto">
          <a:xfrm>
            <a:off x="2590800" y="4510088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00FF"/>
                </a:solidFill>
              </a:rPr>
              <a:t>4. Càng có nhiều không khí thì càng có nhiều ôxi.</a:t>
            </a:r>
          </a:p>
        </p:txBody>
      </p:sp>
      <p:sp>
        <p:nvSpPr>
          <p:cNvPr id="173073" name="Text Box 17"/>
          <p:cNvSpPr txBox="1">
            <a:spLocks noChangeArrowheads="1"/>
          </p:cNvSpPr>
          <p:nvPr/>
        </p:nvSpPr>
        <p:spPr bwMode="auto">
          <a:xfrm>
            <a:off x="2590800" y="3757613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00FF"/>
                </a:solidFill>
              </a:rPr>
              <a:t>3. Để duy trì sự cháy không cần cung cấp không khí.</a:t>
            </a:r>
          </a:p>
        </p:txBody>
      </p:sp>
      <p:sp>
        <p:nvSpPr>
          <p:cNvPr id="173074" name="Text Box 18"/>
          <p:cNvSpPr txBox="1">
            <a:spLocks noChangeArrowheads="1"/>
          </p:cNvSpPr>
          <p:nvPr/>
        </p:nvSpPr>
        <p:spPr bwMode="auto">
          <a:xfrm>
            <a:off x="2590800" y="5272088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00FF"/>
                </a:solidFill>
              </a:rPr>
              <a:t>5. Khí ôxi không duy trì sự cháy, khí nitơ duy trì sự cháy.</a:t>
            </a:r>
          </a:p>
        </p:txBody>
      </p:sp>
      <p:sp>
        <p:nvSpPr>
          <p:cNvPr id="173075" name="Oval 19"/>
          <p:cNvSpPr>
            <a:spLocks noChangeArrowheads="1"/>
          </p:cNvSpPr>
          <p:nvPr/>
        </p:nvSpPr>
        <p:spPr bwMode="auto">
          <a:xfrm>
            <a:off x="1924050" y="5257800"/>
            <a:ext cx="609600" cy="533400"/>
          </a:xfrm>
          <a:prstGeom prst="ellipse">
            <a:avLst/>
          </a:prstGeom>
          <a:noFill/>
          <a:ln w="28575" cap="sq">
            <a:solidFill>
              <a:srgbClr val="00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73076" name="Oval 20"/>
          <p:cNvSpPr>
            <a:spLocks noChangeArrowheads="1"/>
          </p:cNvSpPr>
          <p:nvPr/>
        </p:nvSpPr>
        <p:spPr bwMode="auto">
          <a:xfrm>
            <a:off x="1938338" y="2266950"/>
            <a:ext cx="609600" cy="533400"/>
          </a:xfrm>
          <a:prstGeom prst="ellipse">
            <a:avLst/>
          </a:prstGeom>
          <a:noFill/>
          <a:ln w="28575" cap="sq">
            <a:solidFill>
              <a:srgbClr val="00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73077" name="Oval 21"/>
          <p:cNvSpPr>
            <a:spLocks noChangeArrowheads="1"/>
          </p:cNvSpPr>
          <p:nvPr/>
        </p:nvSpPr>
        <p:spPr bwMode="auto">
          <a:xfrm>
            <a:off x="1938338" y="2981325"/>
            <a:ext cx="609600" cy="533400"/>
          </a:xfrm>
          <a:prstGeom prst="ellipse">
            <a:avLst/>
          </a:prstGeom>
          <a:noFill/>
          <a:ln w="28575" cap="sq">
            <a:solidFill>
              <a:srgbClr val="00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73078" name="Oval 22"/>
          <p:cNvSpPr>
            <a:spLocks noChangeArrowheads="1"/>
          </p:cNvSpPr>
          <p:nvPr/>
        </p:nvSpPr>
        <p:spPr bwMode="auto">
          <a:xfrm>
            <a:off x="1933575" y="3709988"/>
            <a:ext cx="609600" cy="533400"/>
          </a:xfrm>
          <a:prstGeom prst="ellipse">
            <a:avLst/>
          </a:prstGeom>
          <a:noFill/>
          <a:ln w="28575" cap="sq">
            <a:solidFill>
              <a:srgbClr val="00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73079" name="Oval 23"/>
          <p:cNvSpPr>
            <a:spLocks noChangeArrowheads="1"/>
          </p:cNvSpPr>
          <p:nvPr/>
        </p:nvSpPr>
        <p:spPr bwMode="auto">
          <a:xfrm>
            <a:off x="1938338" y="4481513"/>
            <a:ext cx="609600" cy="533400"/>
          </a:xfrm>
          <a:prstGeom prst="ellipse">
            <a:avLst/>
          </a:prstGeom>
          <a:noFill/>
          <a:ln w="28575" cap="sq">
            <a:solidFill>
              <a:srgbClr val="00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73080" name="Text Box 24"/>
          <p:cNvSpPr txBox="1">
            <a:spLocks noChangeArrowheads="1"/>
          </p:cNvSpPr>
          <p:nvPr/>
        </p:nvSpPr>
        <p:spPr bwMode="auto">
          <a:xfrm>
            <a:off x="2057400" y="2286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73085" name="Text Box 29"/>
          <p:cNvSpPr txBox="1">
            <a:spLocks noChangeArrowheads="1"/>
          </p:cNvSpPr>
          <p:nvPr/>
        </p:nvSpPr>
        <p:spPr bwMode="auto">
          <a:xfrm>
            <a:off x="2057400" y="30194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73086" name="Text Box 30"/>
          <p:cNvSpPr txBox="1">
            <a:spLocks noChangeArrowheads="1"/>
          </p:cNvSpPr>
          <p:nvPr/>
        </p:nvSpPr>
        <p:spPr bwMode="auto">
          <a:xfrm>
            <a:off x="2028825" y="375285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73087" name="Text Box 31"/>
          <p:cNvSpPr txBox="1">
            <a:spLocks noChangeArrowheads="1"/>
          </p:cNvSpPr>
          <p:nvPr/>
        </p:nvSpPr>
        <p:spPr bwMode="auto">
          <a:xfrm>
            <a:off x="2057400" y="451485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73088" name="Text Box 32"/>
          <p:cNvSpPr txBox="1">
            <a:spLocks noChangeArrowheads="1"/>
          </p:cNvSpPr>
          <p:nvPr/>
        </p:nvSpPr>
        <p:spPr bwMode="auto">
          <a:xfrm>
            <a:off x="2043113" y="527685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0000"/>
                </a:solidFill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7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7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7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7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7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9" grpId="0" animBg="1"/>
      <p:bldP spid="173070" grpId="0"/>
      <p:bldP spid="173071" grpId="0"/>
      <p:bldP spid="173072" grpId="0"/>
      <p:bldP spid="173073" grpId="0"/>
      <p:bldP spid="173074" grpId="0"/>
      <p:bldP spid="173075" grpId="0" animBg="1"/>
      <p:bldP spid="173076" grpId="0" animBg="1"/>
      <p:bldP spid="173077" grpId="0" animBg="1"/>
      <p:bldP spid="173078" grpId="0" animBg="1"/>
      <p:bldP spid="173079" grpId="0" animBg="1"/>
      <p:bldP spid="173080" grpId="0"/>
      <p:bldP spid="173085" grpId="0"/>
      <p:bldP spid="173086" grpId="0"/>
      <p:bldP spid="173087" grpId="0"/>
      <p:bldP spid="17308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1"/>
          <p:cNvSpPr>
            <a:spLocks noChangeArrowheads="1"/>
          </p:cNvSpPr>
          <p:nvPr/>
        </p:nvSpPr>
        <p:spPr bwMode="auto">
          <a:xfrm>
            <a:off x="1066800" y="2244725"/>
            <a:ext cx="10210800" cy="1946275"/>
          </a:xfrm>
          <a:prstGeom prst="rect">
            <a:avLst/>
          </a:prstGeom>
          <a:noFill/>
          <a:ln w="28575" cap="sq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000CC"/>
                </a:solidFill>
              </a:rPr>
              <a:t>   - Cần liên tục cung cấp không khí có chứa ô-xi để sự cháy được tiếp tục. Càng có nhiều không khí thì càng có nhiều ô-xi và sự cháy sẽ tiếp diễn lâu hơn.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000CC"/>
                </a:solidFill>
              </a:rPr>
              <a:t>   - Nitơ trong không khí không duy trì sự cháy nhưng nó giữ cho sự cháy không diễn ra quá mạnh, quá nhanh.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175118" name="Rectangle 14"/>
          <p:cNvSpPr>
            <a:spLocks noChangeArrowheads="1"/>
          </p:cNvSpPr>
          <p:nvPr/>
        </p:nvSpPr>
        <p:spPr bwMode="auto">
          <a:xfrm>
            <a:off x="5400675" y="1371600"/>
            <a:ext cx="1697038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006600"/>
                </a:solidFill>
                <a:latin typeface="Arial" charset="0"/>
                <a:cs typeface="Arial" charset="0"/>
              </a:rPr>
              <a:t>Ghi nhớ</a:t>
            </a:r>
            <a:r>
              <a:rPr 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>
            <a:extLst>
              <a:ext uri="{FF2B5EF4-FFF2-40B4-BE49-F238E27FC236}"/>
            </a:extLst>
          </p:cNvPr>
          <p:cNvSpPr/>
          <p:nvPr/>
        </p:nvSpPr>
        <p:spPr>
          <a:xfrm>
            <a:off x="1524000" y="1558925"/>
            <a:ext cx="9347200" cy="122237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nl-NL" b="1">
                <a:solidFill>
                  <a:srgbClr val="FF0000"/>
                </a:solidFill>
              </a:rPr>
              <a:t>+ Biết không khí cần để duy trì sự cháy.</a:t>
            </a:r>
            <a:endParaRPr lang="en-US" b="1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b="1">
                <a:solidFill>
                  <a:srgbClr val="FF0000"/>
                </a:solidFill>
              </a:rPr>
              <a:t>. 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8" name="Rectangle: Rounded Corners 22">
            <a:extLst>
              <a:ext uri="{FF2B5EF4-FFF2-40B4-BE49-F238E27FC236}"/>
            </a:extLst>
          </p:cNvPr>
          <p:cNvSpPr/>
          <p:nvPr/>
        </p:nvSpPr>
        <p:spPr>
          <a:xfrm>
            <a:off x="1524000" y="3225800"/>
            <a:ext cx="9448800" cy="122237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b="1" i="1">
                <a:solidFill>
                  <a:srgbClr val="FF0000"/>
                </a:solidFill>
              </a:rPr>
              <a:t> </a:t>
            </a:r>
            <a:endParaRPr lang="vi-VN" b="1" i="1" dirty="0">
              <a:solidFill>
                <a:srgbClr val="FF0000"/>
              </a:solidFill>
            </a:endParaRPr>
          </a:p>
        </p:txBody>
      </p:sp>
      <p:sp>
        <p:nvSpPr>
          <p:cNvPr id="23" name="Rectangle: Rounded Corners 29">
            <a:extLst>
              <a:ext uri="{FF2B5EF4-FFF2-40B4-BE49-F238E27FC236}"/>
            </a:extLst>
          </p:cNvPr>
          <p:cNvSpPr/>
          <p:nvPr/>
        </p:nvSpPr>
        <p:spPr>
          <a:xfrm>
            <a:off x="1422400" y="4711700"/>
            <a:ext cx="9448800" cy="122237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b="1">
                <a:solidFill>
                  <a:srgbClr val="FF0000"/>
                </a:solidFill>
              </a:rPr>
              <a:t> 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09239" y="521134"/>
            <a:ext cx="3221395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MỤC TIÊU</a:t>
            </a:r>
          </a:p>
        </p:txBody>
      </p:sp>
      <p:sp>
        <p:nvSpPr>
          <p:cNvPr id="14342" name="Rectangle 1"/>
          <p:cNvSpPr>
            <a:spLocks noChangeArrowheads="1"/>
          </p:cNvSpPr>
          <p:nvPr/>
        </p:nvSpPr>
        <p:spPr bwMode="auto">
          <a:xfrm>
            <a:off x="1727200" y="3481388"/>
            <a:ext cx="9042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+</a:t>
            </a:r>
            <a:r>
              <a:rPr lang="nl-NL" b="1">
                <a:solidFill>
                  <a:srgbClr val="FF0000"/>
                </a:solidFill>
              </a:rPr>
              <a:t> Nêu được ứng dụng thực tế liên quan đến vai trò của không khí đối với sự cháy: thổi bếp lửa cho lửa cháy to hơn, dập tắt lửa khi có hoả hoạn, ...</a:t>
            </a:r>
            <a:r>
              <a:rPr lang="nl-NL" b="1" u="sng">
                <a:solidFill>
                  <a:srgbClr val="FF0000"/>
                </a:solidFill>
              </a:rPr>
              <a:t> 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1727200" y="4703763"/>
            <a:ext cx="83312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b="1">
                <a:solidFill>
                  <a:srgbClr val="FF0000"/>
                </a:solidFill>
              </a:rPr>
              <a:t>+  Làm thí nghiệm để chứng tỏ: </a:t>
            </a:r>
            <a:endParaRPr lang="en-US" b="1">
              <a:solidFill>
                <a:srgbClr val="FF0000"/>
              </a:solidFill>
            </a:endParaRPr>
          </a:p>
          <a:p>
            <a:pPr eaLnBrk="1" hangingPunct="1"/>
            <a:r>
              <a:rPr lang="nl-NL" b="1">
                <a:solidFill>
                  <a:srgbClr val="FF0000"/>
                </a:solidFill>
              </a:rPr>
              <a:t>Càng có nhiều không khí thì càng có nhiều ô- xi để duy trì sự cháy được lâu hơn.</a:t>
            </a:r>
            <a:endParaRPr lang="en-US" b="1">
              <a:solidFill>
                <a:srgbClr val="FF0000"/>
              </a:solidFill>
            </a:endParaRPr>
          </a:p>
          <a:p>
            <a:pPr eaLnBrk="1" hangingPunct="1"/>
            <a:r>
              <a:rPr lang="nl-NL" b="1">
                <a:solidFill>
                  <a:srgbClr val="FF0000"/>
                </a:solidFill>
              </a:rPr>
              <a:t>Muốn sự cháy diễn ra liên tục thì không khí phải được lưu thông.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073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6" name="Rectangle 10"/>
          <p:cNvSpPr>
            <a:spLocks noChangeArrowheads="1"/>
          </p:cNvSpPr>
          <p:nvPr/>
        </p:nvSpPr>
        <p:spPr bwMode="auto">
          <a:xfrm>
            <a:off x="3390900" y="838200"/>
            <a:ext cx="5638800" cy="685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0000FF"/>
                </a:solidFill>
              </a:rPr>
              <a:t>NHIỆM VỤ SAU BÀI HỌC:</a:t>
            </a:r>
          </a:p>
        </p:txBody>
      </p:sp>
      <p:sp>
        <p:nvSpPr>
          <p:cNvPr id="152587" name="Rectangle 11"/>
          <p:cNvSpPr>
            <a:spLocks noChangeArrowheads="1"/>
          </p:cNvSpPr>
          <p:nvPr/>
        </p:nvSpPr>
        <p:spPr bwMode="auto">
          <a:xfrm>
            <a:off x="1143000" y="1981200"/>
            <a:ext cx="101346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b="1">
                <a:solidFill>
                  <a:srgbClr val="0000FF"/>
                </a:solidFill>
              </a:rPr>
              <a:t>- Tìm thêm những ứng dụng về không khí cần cho sự cháy</a:t>
            </a:r>
          </a:p>
          <a:p>
            <a:pPr eaLnBrk="1" hangingPunct="1">
              <a:buFontTx/>
              <a:buNone/>
            </a:pPr>
            <a:r>
              <a:rPr lang="en-US" sz="2400" b="1">
                <a:solidFill>
                  <a:srgbClr val="0000FF"/>
                </a:solidFill>
              </a:rPr>
              <a:t>- Chuẩn bị bài sau: </a:t>
            </a:r>
            <a:r>
              <a:rPr lang="en-US" sz="2400" b="1" i="1">
                <a:solidFill>
                  <a:srgbClr val="0000FF"/>
                </a:solidFill>
              </a:rPr>
              <a:t>“Không khí cần cho sự sống”</a:t>
            </a:r>
          </a:p>
        </p:txBody>
      </p:sp>
      <p:pic>
        <p:nvPicPr>
          <p:cNvPr id="37892" name="Picture 12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5313363"/>
            <a:ext cx="518160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2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2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6" grpId="0" animBg="1"/>
      <p:bldP spid="15258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73333" y="482601"/>
            <a:ext cx="2443939" cy="94378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333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Ghi vở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2400" y="1952625"/>
            <a:ext cx="9347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20" tIns="60960" rIns="121920" bIns="60960" anchor="ctr">
            <a:spAutoFit/>
          </a:bodyPr>
          <a:lstStyle/>
          <a:p>
            <a:pPr algn="ctr" defTabSz="1219170" eaLnBrk="1" hangingPunct="1"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Khoa học</a:t>
            </a:r>
            <a:endParaRPr lang="nl-NL" sz="4267" b="1">
              <a:solidFill>
                <a:srgbClr val="0000CC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20800" y="1444625"/>
            <a:ext cx="9347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20" tIns="60960" rIns="121920" bIns="60960" anchor="ctr">
            <a:spAutoFit/>
          </a:bodyPr>
          <a:lstStyle/>
          <a:p>
            <a:pPr algn="ctr" defTabSz="1219170" eaLnBrk="1" hangingPunct="1"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Thứ……..ngày……tháng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nl-NL" sz="4267" b="1">
              <a:solidFill>
                <a:srgbClr val="0000CC"/>
              </a:solidFill>
            </a:endParaRPr>
          </a:p>
        </p:txBody>
      </p:sp>
      <p:sp>
        <p:nvSpPr>
          <p:cNvPr id="38917" name="Rectangle 1"/>
          <p:cNvSpPr>
            <a:spLocks noChangeArrowheads="1"/>
          </p:cNvSpPr>
          <p:nvPr/>
        </p:nvSpPr>
        <p:spPr bwMode="auto">
          <a:xfrm>
            <a:off x="1454150" y="2603500"/>
            <a:ext cx="9550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khí cần cho sự cháy</a:t>
            </a:r>
          </a:p>
        </p:txBody>
      </p:sp>
      <p:sp>
        <p:nvSpPr>
          <p:cNvPr id="38918" name="Rectangle 1"/>
          <p:cNvSpPr>
            <a:spLocks noChangeArrowheads="1"/>
          </p:cNvSpPr>
          <p:nvPr/>
        </p:nvSpPr>
        <p:spPr bwMode="auto">
          <a:xfrm>
            <a:off x="1905000" y="3505200"/>
            <a:ext cx="90995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fr-FR" sz="24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KK cần cho sự cháy</a:t>
            </a:r>
            <a:endParaRPr 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fr-FR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Ô- xi : Cần cho sự cháy. Nhiều ô xi</a:t>
            </a:r>
            <a:r>
              <a:rPr lang="es-E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sự cháy diễn ra lâu hơn</a:t>
            </a:r>
            <a:endParaRPr 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fr-FR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Ni tơ : Không duy trì sự cháy nhưng giữ cho sự cháy không diễn ra quá nhanh, quá mạnh</a:t>
            </a:r>
            <a:endParaRPr 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fr-FR" sz="24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2.Ứng dụng</a:t>
            </a:r>
            <a:endParaRPr 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fr-FR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Thổi bếp cho lửa cháy to hơn, dập tắt lửa khi có hoả hoạn..</a:t>
            </a:r>
            <a:endParaRPr lang="en-US" sz="2400" b="1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92200"/>
            <a:ext cx="9059863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105400" y="21336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400">
              <a:latin typeface="Times New Roman" panose="02020603050405020304" pitchFamily="18" charset="0"/>
            </a:endParaRPr>
          </a:p>
        </p:txBody>
      </p:sp>
      <p:sp>
        <p:nvSpPr>
          <p:cNvPr id="11267" name="Oval 3"/>
          <p:cNvSpPr>
            <a:spLocks noChangeAspect="1"/>
          </p:cNvSpPr>
          <p:nvPr/>
        </p:nvSpPr>
        <p:spPr bwMode="auto">
          <a:xfrm>
            <a:off x="7812088" y="2303463"/>
            <a:ext cx="1682750" cy="1682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1268" name="Oval 4"/>
          <p:cNvSpPr>
            <a:spLocks noChangeAspect="1"/>
          </p:cNvSpPr>
          <p:nvPr/>
        </p:nvSpPr>
        <p:spPr bwMode="auto">
          <a:xfrm>
            <a:off x="8594725" y="2312988"/>
            <a:ext cx="119063" cy="1190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1269" name="Oval 5"/>
          <p:cNvSpPr>
            <a:spLocks noChangeAspect="1"/>
          </p:cNvSpPr>
          <p:nvPr/>
        </p:nvSpPr>
        <p:spPr bwMode="auto">
          <a:xfrm>
            <a:off x="8589963" y="3865563"/>
            <a:ext cx="119062" cy="1190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1270" name="Oval 6"/>
          <p:cNvSpPr>
            <a:spLocks noChangeAspect="1"/>
          </p:cNvSpPr>
          <p:nvPr/>
        </p:nvSpPr>
        <p:spPr bwMode="auto">
          <a:xfrm>
            <a:off x="9067800" y="2474913"/>
            <a:ext cx="119063" cy="1190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1271" name="Oval 7"/>
          <p:cNvSpPr>
            <a:spLocks noChangeAspect="1"/>
          </p:cNvSpPr>
          <p:nvPr/>
        </p:nvSpPr>
        <p:spPr bwMode="auto">
          <a:xfrm>
            <a:off x="9332913" y="2849563"/>
            <a:ext cx="119062" cy="1190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1272" name="Oval 8"/>
          <p:cNvSpPr>
            <a:spLocks noChangeAspect="1"/>
          </p:cNvSpPr>
          <p:nvPr/>
        </p:nvSpPr>
        <p:spPr bwMode="auto">
          <a:xfrm flipH="1">
            <a:off x="9312275" y="3355975"/>
            <a:ext cx="120650" cy="12065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1273" name="Oval 9"/>
          <p:cNvSpPr>
            <a:spLocks noChangeAspect="1"/>
          </p:cNvSpPr>
          <p:nvPr/>
        </p:nvSpPr>
        <p:spPr bwMode="auto">
          <a:xfrm flipH="1">
            <a:off x="9036050" y="3721100"/>
            <a:ext cx="120650" cy="12065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grpSp>
        <p:nvGrpSpPr>
          <p:cNvPr id="11274" name="Group 10"/>
          <p:cNvGrpSpPr>
            <a:grpSpLocks/>
          </p:cNvGrpSpPr>
          <p:nvPr/>
        </p:nvGrpSpPr>
        <p:grpSpPr bwMode="auto">
          <a:xfrm flipH="1">
            <a:off x="7866063" y="2474913"/>
            <a:ext cx="415925" cy="1366837"/>
            <a:chOff x="4852" y="1875"/>
            <a:chExt cx="262" cy="861"/>
          </a:xfrm>
        </p:grpSpPr>
        <p:sp>
          <p:nvSpPr>
            <p:cNvPr id="11293" name="Oval 11"/>
            <p:cNvSpPr>
              <a:spLocks noChangeAspect="1"/>
            </p:cNvSpPr>
            <p:nvPr/>
          </p:nvSpPr>
          <p:spPr bwMode="auto">
            <a:xfrm>
              <a:off x="4872" y="1875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1294" name="Oval 12"/>
            <p:cNvSpPr>
              <a:spLocks noChangeAspect="1"/>
            </p:cNvSpPr>
            <p:nvPr/>
          </p:nvSpPr>
          <p:spPr bwMode="auto">
            <a:xfrm>
              <a:off x="5039" y="2111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1295" name="Oval 13"/>
            <p:cNvSpPr>
              <a:spLocks noChangeAspect="1"/>
            </p:cNvSpPr>
            <p:nvPr/>
          </p:nvSpPr>
          <p:spPr bwMode="auto">
            <a:xfrm flipH="1">
              <a:off x="5026" y="2430"/>
              <a:ext cx="76" cy="7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1296" name="Oval 14"/>
            <p:cNvSpPr>
              <a:spLocks noChangeAspect="1"/>
            </p:cNvSpPr>
            <p:nvPr/>
          </p:nvSpPr>
          <p:spPr bwMode="auto">
            <a:xfrm flipH="1">
              <a:off x="4852" y="2660"/>
              <a:ext cx="76" cy="7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sp>
        <p:nvSpPr>
          <p:cNvPr id="11275" name="Text Box 15"/>
          <p:cNvSpPr txBox="1">
            <a:spLocks noChangeArrowheads="1"/>
          </p:cNvSpPr>
          <p:nvPr/>
        </p:nvSpPr>
        <p:spPr bwMode="auto">
          <a:xfrm>
            <a:off x="9094788" y="2209800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006600"/>
                </a:solidFill>
              </a:rPr>
              <a:t>3s</a:t>
            </a:r>
          </a:p>
        </p:txBody>
      </p:sp>
      <p:sp>
        <p:nvSpPr>
          <p:cNvPr id="11276" name="Text Box 16"/>
          <p:cNvSpPr txBox="1">
            <a:spLocks noChangeArrowheads="1"/>
          </p:cNvSpPr>
          <p:nvPr/>
        </p:nvSpPr>
        <p:spPr bwMode="auto">
          <a:xfrm>
            <a:off x="9371013" y="2681288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006600"/>
                </a:solidFill>
              </a:rPr>
              <a:t>6s</a:t>
            </a:r>
          </a:p>
        </p:txBody>
      </p:sp>
      <p:sp>
        <p:nvSpPr>
          <p:cNvPr id="11277" name="Text Box 17"/>
          <p:cNvSpPr txBox="1">
            <a:spLocks noChangeArrowheads="1"/>
          </p:cNvSpPr>
          <p:nvPr/>
        </p:nvSpPr>
        <p:spPr bwMode="auto">
          <a:xfrm>
            <a:off x="9432925" y="3289300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006600"/>
                </a:solidFill>
              </a:rPr>
              <a:t>9s</a:t>
            </a:r>
          </a:p>
        </p:txBody>
      </p:sp>
      <p:sp>
        <p:nvSpPr>
          <p:cNvPr id="11278" name="Text Box 18"/>
          <p:cNvSpPr txBox="1">
            <a:spLocks noChangeArrowheads="1"/>
          </p:cNvSpPr>
          <p:nvPr/>
        </p:nvSpPr>
        <p:spPr bwMode="auto">
          <a:xfrm>
            <a:off x="9056688" y="3794125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006600"/>
                </a:solidFill>
              </a:rPr>
              <a:t>12s</a:t>
            </a:r>
          </a:p>
        </p:txBody>
      </p:sp>
      <p:sp>
        <p:nvSpPr>
          <p:cNvPr id="11279" name="Text Box 19"/>
          <p:cNvSpPr txBox="1">
            <a:spLocks noChangeArrowheads="1"/>
          </p:cNvSpPr>
          <p:nvPr/>
        </p:nvSpPr>
        <p:spPr bwMode="auto">
          <a:xfrm>
            <a:off x="7335838" y="2679700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006600"/>
                </a:solidFill>
              </a:rPr>
              <a:t>24s</a:t>
            </a:r>
          </a:p>
        </p:txBody>
      </p:sp>
      <p:sp>
        <p:nvSpPr>
          <p:cNvPr id="11280" name="Text Box 20"/>
          <p:cNvSpPr txBox="1">
            <a:spLocks noChangeArrowheads="1"/>
          </p:cNvSpPr>
          <p:nvPr/>
        </p:nvSpPr>
        <p:spPr bwMode="auto">
          <a:xfrm>
            <a:off x="7696200" y="2209800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006600"/>
                </a:solidFill>
              </a:rPr>
              <a:t>27s</a:t>
            </a:r>
          </a:p>
        </p:txBody>
      </p:sp>
      <p:sp>
        <p:nvSpPr>
          <p:cNvPr id="11281" name="Text Box 21"/>
          <p:cNvSpPr txBox="1">
            <a:spLocks noChangeArrowheads="1"/>
          </p:cNvSpPr>
          <p:nvPr/>
        </p:nvSpPr>
        <p:spPr bwMode="auto">
          <a:xfrm>
            <a:off x="7392988" y="3289300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006600"/>
                </a:solidFill>
              </a:rPr>
              <a:t>21s</a:t>
            </a:r>
          </a:p>
        </p:txBody>
      </p:sp>
      <p:sp>
        <p:nvSpPr>
          <p:cNvPr id="11282" name="Text Box 22"/>
          <p:cNvSpPr txBox="1">
            <a:spLocks noChangeArrowheads="1"/>
          </p:cNvSpPr>
          <p:nvPr/>
        </p:nvSpPr>
        <p:spPr bwMode="auto">
          <a:xfrm>
            <a:off x="7767638" y="3776663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006600"/>
                </a:solidFill>
              </a:rPr>
              <a:t>18s</a:t>
            </a:r>
          </a:p>
        </p:txBody>
      </p:sp>
      <p:sp>
        <p:nvSpPr>
          <p:cNvPr id="11283" name="Text Box 23"/>
          <p:cNvSpPr txBox="1">
            <a:spLocks noChangeArrowheads="1"/>
          </p:cNvSpPr>
          <p:nvPr/>
        </p:nvSpPr>
        <p:spPr bwMode="auto">
          <a:xfrm>
            <a:off x="8405813" y="3946525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006600"/>
                </a:solidFill>
              </a:rPr>
              <a:t>15s</a:t>
            </a:r>
          </a:p>
        </p:txBody>
      </p:sp>
      <p:sp>
        <p:nvSpPr>
          <p:cNvPr id="11284" name="Text Box 24"/>
          <p:cNvSpPr txBox="1">
            <a:spLocks noChangeArrowheads="1"/>
          </p:cNvSpPr>
          <p:nvPr/>
        </p:nvSpPr>
        <p:spPr bwMode="auto">
          <a:xfrm>
            <a:off x="8382000" y="1905000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006600"/>
                </a:solidFill>
              </a:rPr>
              <a:t>30s</a:t>
            </a:r>
          </a:p>
        </p:txBody>
      </p:sp>
      <p:grpSp>
        <p:nvGrpSpPr>
          <p:cNvPr id="3" name="Group 25"/>
          <p:cNvGrpSpPr>
            <a:grpSpLocks noChangeAspect="1"/>
          </p:cNvGrpSpPr>
          <p:nvPr/>
        </p:nvGrpSpPr>
        <p:grpSpPr bwMode="auto">
          <a:xfrm>
            <a:off x="8653463" y="2541588"/>
            <a:ext cx="0" cy="1252537"/>
            <a:chOff x="2872" y="2448"/>
            <a:chExt cx="0" cy="1144"/>
          </a:xfrm>
        </p:grpSpPr>
        <p:sp>
          <p:nvSpPr>
            <p:cNvPr id="11291" name="Line 26"/>
            <p:cNvSpPr>
              <a:spLocks noChangeAspect="1"/>
            </p:cNvSpPr>
            <p:nvPr/>
          </p:nvSpPr>
          <p:spPr bwMode="auto">
            <a:xfrm flipV="1">
              <a:off x="2872" y="3016"/>
              <a:ext cx="0" cy="576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27"/>
            <p:cNvSpPr>
              <a:spLocks noChangeAspect="1"/>
            </p:cNvSpPr>
            <p:nvPr/>
          </p:nvSpPr>
          <p:spPr bwMode="auto">
            <a:xfrm flipV="1">
              <a:off x="2872" y="2448"/>
              <a:ext cx="0" cy="57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4589" name="RING1263.WAV">
            <a:hlinkClick r:id="" action="ppaction://media"/>
          </p:cNvPr>
          <p:cNvPicPr>
            <a:picLocks noRot="1" noChangeAspect="1"/>
          </p:cNvPicPr>
          <p:nvPr>
            <a:wavAudioFile r:embed="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75" y="5121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0" name="Text Box 30"/>
          <p:cNvSpPr txBox="1">
            <a:spLocks noChangeArrowheads="1"/>
          </p:cNvSpPr>
          <p:nvPr/>
        </p:nvSpPr>
        <p:spPr bwMode="auto">
          <a:xfrm>
            <a:off x="1574800" y="1279525"/>
            <a:ext cx="66071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30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sz="30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buFontTx/>
              <a:buAutoNum type="alphaUcPeriod"/>
            </a:pPr>
            <a:r>
              <a:rPr lang="en-US" sz="3000" b="1">
                <a:latin typeface="Times New Roman" panose="02020603050405020304" pitchFamily="18" charset="0"/>
              </a:rPr>
              <a:t>Ô-xi, ni-tơ, các-bô-níc, hơi nước, khói, bụi, vi khuẩn,... </a:t>
            </a:r>
          </a:p>
          <a:p>
            <a:pPr eaLnBrk="1" hangingPunct="1"/>
            <a:endParaRPr lang="en-US" sz="3000" b="1">
              <a:latin typeface="Times New Roman" panose="02020603050405020304" pitchFamily="18" charset="0"/>
            </a:endParaRPr>
          </a:p>
          <a:p>
            <a:pPr eaLnBrk="1" hangingPunct="1">
              <a:buFontTx/>
              <a:buAutoNum type="alphaUcPeriod" startAt="2"/>
            </a:pPr>
            <a:r>
              <a:rPr lang="en-US" sz="3000" b="1">
                <a:latin typeface="Times New Roman" panose="02020603050405020304" pitchFamily="18" charset="0"/>
              </a:rPr>
              <a:t>Khí ô-xi, ni-tơ và hơi nước.</a:t>
            </a:r>
          </a:p>
          <a:p>
            <a:pPr eaLnBrk="1" hangingPunct="1"/>
            <a:endParaRPr lang="en-US" sz="3000" b="1">
              <a:latin typeface="Times New Roman" panose="02020603050405020304" pitchFamily="18" charset="0"/>
            </a:endParaRPr>
          </a:p>
          <a:p>
            <a:pPr eaLnBrk="1" hangingPunct="1"/>
            <a:r>
              <a:rPr lang="en-US" sz="3000" b="1">
                <a:latin typeface="Times New Roman" panose="02020603050405020304" pitchFamily="18" charset="0"/>
              </a:rPr>
              <a:t>C. Các-bô-níc, bụi, vi khuẩn.</a:t>
            </a:r>
          </a:p>
        </p:txBody>
      </p:sp>
      <p:sp>
        <p:nvSpPr>
          <p:cNvPr id="11288" name="Text Box 35"/>
          <p:cNvSpPr txBox="1">
            <a:spLocks noChangeArrowheads="1"/>
          </p:cNvSpPr>
          <p:nvPr/>
        </p:nvSpPr>
        <p:spPr bwMode="auto">
          <a:xfrm>
            <a:off x="1905000" y="228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400">
              <a:latin typeface="VNI-Times" pitchFamily="2" charset="0"/>
            </a:endParaRPr>
          </a:p>
        </p:txBody>
      </p:sp>
      <p:graphicFrame>
        <p:nvGraphicFramePr>
          <p:cNvPr id="11289" name="Object 36"/>
          <p:cNvGraphicFramePr>
            <a:graphicFrameLocks noChangeAspect="1"/>
          </p:cNvGraphicFramePr>
          <p:nvPr/>
        </p:nvGraphicFramePr>
        <p:xfrm>
          <a:off x="6032500" y="3308350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r:id="rId4" imgW="126890" imgH="241091" progId="Equation.3">
                  <p:embed/>
                </p:oleObj>
              </mc:Choice>
              <mc:Fallback>
                <p:oleObj r:id="rId4" imgW="126890" imgH="241091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3308350"/>
                        <a:ext cx="127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0" name="Rectangle 1"/>
          <p:cNvSpPr>
            <a:spLocks noChangeArrowheads="1"/>
          </p:cNvSpPr>
          <p:nvPr/>
        </p:nvSpPr>
        <p:spPr bwMode="auto">
          <a:xfrm>
            <a:off x="2914650" y="982663"/>
            <a:ext cx="700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Không khí gồm các thành phần là:</a:t>
            </a:r>
            <a:endParaRPr lang="en-US" altLang="vi-VN" sz="36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17" fill="hold"/>
                                        <p:tgtEl>
                                          <p:spTgt spid="1945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89"/>
                </p:tgtEl>
              </p:cMediaNode>
            </p:audio>
          </p:childTnLst>
        </p:cTn>
      </p:par>
    </p:tnLst>
    <p:bldLst>
      <p:bldP spid="1945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105400" y="21336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400">
              <a:latin typeface="Times New Roman" panose="02020603050405020304" pitchFamily="18" charset="0"/>
            </a:endParaRPr>
          </a:p>
        </p:txBody>
      </p:sp>
      <p:sp>
        <p:nvSpPr>
          <p:cNvPr id="12291" name="Oval 3"/>
          <p:cNvSpPr>
            <a:spLocks noChangeAspect="1"/>
          </p:cNvSpPr>
          <p:nvPr/>
        </p:nvSpPr>
        <p:spPr bwMode="auto">
          <a:xfrm>
            <a:off x="7812088" y="2303463"/>
            <a:ext cx="1682750" cy="1682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2292" name="Oval 4"/>
          <p:cNvSpPr>
            <a:spLocks noChangeAspect="1"/>
          </p:cNvSpPr>
          <p:nvPr/>
        </p:nvSpPr>
        <p:spPr bwMode="auto">
          <a:xfrm>
            <a:off x="8594725" y="2312988"/>
            <a:ext cx="119063" cy="1190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2293" name="Oval 5"/>
          <p:cNvSpPr>
            <a:spLocks noChangeAspect="1"/>
          </p:cNvSpPr>
          <p:nvPr/>
        </p:nvSpPr>
        <p:spPr bwMode="auto">
          <a:xfrm>
            <a:off x="8589963" y="3865563"/>
            <a:ext cx="119062" cy="1190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2294" name="Oval 6"/>
          <p:cNvSpPr>
            <a:spLocks noChangeAspect="1"/>
          </p:cNvSpPr>
          <p:nvPr/>
        </p:nvSpPr>
        <p:spPr bwMode="auto">
          <a:xfrm>
            <a:off x="9067800" y="2474913"/>
            <a:ext cx="119063" cy="1190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2295" name="Oval 7"/>
          <p:cNvSpPr>
            <a:spLocks noChangeAspect="1"/>
          </p:cNvSpPr>
          <p:nvPr/>
        </p:nvSpPr>
        <p:spPr bwMode="auto">
          <a:xfrm>
            <a:off x="9332913" y="2849563"/>
            <a:ext cx="119062" cy="1190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2296" name="Oval 8"/>
          <p:cNvSpPr>
            <a:spLocks noChangeAspect="1"/>
          </p:cNvSpPr>
          <p:nvPr/>
        </p:nvSpPr>
        <p:spPr bwMode="auto">
          <a:xfrm flipH="1">
            <a:off x="9312275" y="3355975"/>
            <a:ext cx="120650" cy="12065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2297" name="Oval 9"/>
          <p:cNvSpPr>
            <a:spLocks noChangeAspect="1"/>
          </p:cNvSpPr>
          <p:nvPr/>
        </p:nvSpPr>
        <p:spPr bwMode="auto">
          <a:xfrm flipH="1">
            <a:off x="9036050" y="3721100"/>
            <a:ext cx="120650" cy="12065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grpSp>
        <p:nvGrpSpPr>
          <p:cNvPr id="12298" name="Group 10"/>
          <p:cNvGrpSpPr>
            <a:grpSpLocks/>
          </p:cNvGrpSpPr>
          <p:nvPr/>
        </p:nvGrpSpPr>
        <p:grpSpPr bwMode="auto">
          <a:xfrm flipH="1">
            <a:off x="7866063" y="2474913"/>
            <a:ext cx="415925" cy="1366837"/>
            <a:chOff x="4852" y="1875"/>
            <a:chExt cx="262" cy="861"/>
          </a:xfrm>
        </p:grpSpPr>
        <p:sp>
          <p:nvSpPr>
            <p:cNvPr id="12318" name="Oval 11"/>
            <p:cNvSpPr>
              <a:spLocks noChangeAspect="1"/>
            </p:cNvSpPr>
            <p:nvPr/>
          </p:nvSpPr>
          <p:spPr bwMode="auto">
            <a:xfrm>
              <a:off x="4872" y="1875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2319" name="Oval 12"/>
            <p:cNvSpPr>
              <a:spLocks noChangeAspect="1"/>
            </p:cNvSpPr>
            <p:nvPr/>
          </p:nvSpPr>
          <p:spPr bwMode="auto">
            <a:xfrm>
              <a:off x="5039" y="2111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2320" name="Oval 13"/>
            <p:cNvSpPr>
              <a:spLocks noChangeAspect="1"/>
            </p:cNvSpPr>
            <p:nvPr/>
          </p:nvSpPr>
          <p:spPr bwMode="auto">
            <a:xfrm flipH="1">
              <a:off x="5026" y="2430"/>
              <a:ext cx="76" cy="7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2321" name="Oval 14"/>
            <p:cNvSpPr>
              <a:spLocks noChangeAspect="1"/>
            </p:cNvSpPr>
            <p:nvPr/>
          </p:nvSpPr>
          <p:spPr bwMode="auto">
            <a:xfrm flipH="1">
              <a:off x="4852" y="2660"/>
              <a:ext cx="76" cy="7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sp>
        <p:nvSpPr>
          <p:cNvPr id="12299" name="Text Box 15"/>
          <p:cNvSpPr txBox="1">
            <a:spLocks noChangeArrowheads="1"/>
          </p:cNvSpPr>
          <p:nvPr/>
        </p:nvSpPr>
        <p:spPr bwMode="auto">
          <a:xfrm>
            <a:off x="9094788" y="2209800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006600"/>
                </a:solidFill>
              </a:rPr>
              <a:t>3s</a:t>
            </a:r>
          </a:p>
        </p:txBody>
      </p:sp>
      <p:sp>
        <p:nvSpPr>
          <p:cNvPr id="12300" name="Text Box 16"/>
          <p:cNvSpPr txBox="1">
            <a:spLocks noChangeArrowheads="1"/>
          </p:cNvSpPr>
          <p:nvPr/>
        </p:nvSpPr>
        <p:spPr bwMode="auto">
          <a:xfrm>
            <a:off x="9371013" y="2681288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006600"/>
                </a:solidFill>
              </a:rPr>
              <a:t>6s</a:t>
            </a:r>
          </a:p>
        </p:txBody>
      </p:sp>
      <p:sp>
        <p:nvSpPr>
          <p:cNvPr id="12301" name="Text Box 17"/>
          <p:cNvSpPr txBox="1">
            <a:spLocks noChangeArrowheads="1"/>
          </p:cNvSpPr>
          <p:nvPr/>
        </p:nvSpPr>
        <p:spPr bwMode="auto">
          <a:xfrm>
            <a:off x="9432925" y="3289300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006600"/>
                </a:solidFill>
              </a:rPr>
              <a:t>9s</a:t>
            </a:r>
          </a:p>
        </p:txBody>
      </p:sp>
      <p:sp>
        <p:nvSpPr>
          <p:cNvPr id="12302" name="Text Box 18"/>
          <p:cNvSpPr txBox="1">
            <a:spLocks noChangeArrowheads="1"/>
          </p:cNvSpPr>
          <p:nvPr/>
        </p:nvSpPr>
        <p:spPr bwMode="auto">
          <a:xfrm>
            <a:off x="9056688" y="3794125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006600"/>
                </a:solidFill>
              </a:rPr>
              <a:t>12s</a:t>
            </a:r>
          </a:p>
        </p:txBody>
      </p:sp>
      <p:sp>
        <p:nvSpPr>
          <p:cNvPr id="12303" name="Text Box 19"/>
          <p:cNvSpPr txBox="1">
            <a:spLocks noChangeArrowheads="1"/>
          </p:cNvSpPr>
          <p:nvPr/>
        </p:nvSpPr>
        <p:spPr bwMode="auto">
          <a:xfrm>
            <a:off x="7335838" y="2679700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006600"/>
                </a:solidFill>
              </a:rPr>
              <a:t>24s</a:t>
            </a:r>
          </a:p>
        </p:txBody>
      </p:sp>
      <p:sp>
        <p:nvSpPr>
          <p:cNvPr id="12304" name="Text Box 20"/>
          <p:cNvSpPr txBox="1">
            <a:spLocks noChangeArrowheads="1"/>
          </p:cNvSpPr>
          <p:nvPr/>
        </p:nvSpPr>
        <p:spPr bwMode="auto">
          <a:xfrm>
            <a:off x="7696200" y="2209800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006600"/>
                </a:solidFill>
              </a:rPr>
              <a:t>27s</a:t>
            </a:r>
          </a:p>
        </p:txBody>
      </p:sp>
      <p:sp>
        <p:nvSpPr>
          <p:cNvPr id="12305" name="Text Box 21"/>
          <p:cNvSpPr txBox="1">
            <a:spLocks noChangeArrowheads="1"/>
          </p:cNvSpPr>
          <p:nvPr/>
        </p:nvSpPr>
        <p:spPr bwMode="auto">
          <a:xfrm>
            <a:off x="7392988" y="3289300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006600"/>
                </a:solidFill>
              </a:rPr>
              <a:t>21s</a:t>
            </a:r>
          </a:p>
        </p:txBody>
      </p:sp>
      <p:sp>
        <p:nvSpPr>
          <p:cNvPr id="12306" name="Text Box 22"/>
          <p:cNvSpPr txBox="1">
            <a:spLocks noChangeArrowheads="1"/>
          </p:cNvSpPr>
          <p:nvPr/>
        </p:nvSpPr>
        <p:spPr bwMode="auto">
          <a:xfrm>
            <a:off x="7767638" y="3776663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006600"/>
                </a:solidFill>
              </a:rPr>
              <a:t>18s</a:t>
            </a:r>
          </a:p>
        </p:txBody>
      </p:sp>
      <p:sp>
        <p:nvSpPr>
          <p:cNvPr id="12307" name="Text Box 23"/>
          <p:cNvSpPr txBox="1">
            <a:spLocks noChangeArrowheads="1"/>
          </p:cNvSpPr>
          <p:nvPr/>
        </p:nvSpPr>
        <p:spPr bwMode="auto">
          <a:xfrm>
            <a:off x="8405813" y="3946525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006600"/>
                </a:solidFill>
              </a:rPr>
              <a:t>15s</a:t>
            </a:r>
          </a:p>
        </p:txBody>
      </p:sp>
      <p:sp>
        <p:nvSpPr>
          <p:cNvPr id="12308" name="Text Box 24"/>
          <p:cNvSpPr txBox="1">
            <a:spLocks noChangeArrowheads="1"/>
          </p:cNvSpPr>
          <p:nvPr/>
        </p:nvSpPr>
        <p:spPr bwMode="auto">
          <a:xfrm>
            <a:off x="8382000" y="1905000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006600"/>
                </a:solidFill>
              </a:rPr>
              <a:t>30s</a:t>
            </a:r>
          </a:p>
        </p:txBody>
      </p:sp>
      <p:grpSp>
        <p:nvGrpSpPr>
          <p:cNvPr id="12309" name="Group 25"/>
          <p:cNvGrpSpPr>
            <a:grpSpLocks noChangeAspect="1"/>
          </p:cNvGrpSpPr>
          <p:nvPr/>
        </p:nvGrpSpPr>
        <p:grpSpPr bwMode="auto">
          <a:xfrm>
            <a:off x="8653463" y="2541588"/>
            <a:ext cx="0" cy="1252537"/>
            <a:chOff x="2872" y="2448"/>
            <a:chExt cx="0" cy="1144"/>
          </a:xfrm>
        </p:grpSpPr>
        <p:sp>
          <p:nvSpPr>
            <p:cNvPr id="12316" name="Line 26"/>
            <p:cNvSpPr>
              <a:spLocks noChangeAspect="1"/>
            </p:cNvSpPr>
            <p:nvPr/>
          </p:nvSpPr>
          <p:spPr bwMode="auto">
            <a:xfrm flipV="1">
              <a:off x="2872" y="3016"/>
              <a:ext cx="0" cy="576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Line 27"/>
            <p:cNvSpPr>
              <a:spLocks noChangeAspect="1"/>
            </p:cNvSpPr>
            <p:nvPr/>
          </p:nvSpPr>
          <p:spPr bwMode="auto">
            <a:xfrm flipV="1">
              <a:off x="2872" y="2448"/>
              <a:ext cx="0" cy="57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4589" name="RING1279.WAV">
            <a:hlinkClick r:id="" action="ppaction://media"/>
          </p:cNvPr>
          <p:cNvPicPr>
            <a:picLocks noRot="1" noChangeAspect="1"/>
          </p:cNvPicPr>
          <p:nvPr>
            <a:wavAudioFile r:embed="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75" y="5121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1" name="Text Box 30"/>
          <p:cNvSpPr txBox="1">
            <a:spLocks noChangeArrowheads="1"/>
          </p:cNvSpPr>
          <p:nvPr/>
        </p:nvSpPr>
        <p:spPr bwMode="auto">
          <a:xfrm>
            <a:off x="1574800" y="1279525"/>
            <a:ext cx="66071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30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sz="30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buFontTx/>
              <a:buAutoNum type="alphaUcPeriod"/>
            </a:pPr>
            <a:r>
              <a:rPr lang="en-US" sz="3000" b="1">
                <a:latin typeface="Times New Roman" panose="02020603050405020304" pitchFamily="18" charset="0"/>
              </a:rPr>
              <a:t>Ô-xi, ni-tơ, các-bô-níc, hơi nước, khói, bụi, vi khuẩn,... </a:t>
            </a:r>
          </a:p>
          <a:p>
            <a:pPr eaLnBrk="1" hangingPunct="1"/>
            <a:endParaRPr lang="en-US" sz="3000" b="1">
              <a:latin typeface="Times New Roman" panose="02020603050405020304" pitchFamily="18" charset="0"/>
            </a:endParaRPr>
          </a:p>
          <a:p>
            <a:pPr eaLnBrk="1" hangingPunct="1">
              <a:buFontTx/>
              <a:buAutoNum type="alphaUcPeriod" startAt="2"/>
            </a:pPr>
            <a:r>
              <a:rPr lang="en-US" sz="3000" b="1">
                <a:latin typeface="Times New Roman" panose="02020603050405020304" pitchFamily="18" charset="0"/>
              </a:rPr>
              <a:t>Khí ô-xi, ni-tơ và hơi nước.</a:t>
            </a:r>
          </a:p>
          <a:p>
            <a:pPr eaLnBrk="1" hangingPunct="1"/>
            <a:endParaRPr lang="en-US" sz="3000" b="1">
              <a:latin typeface="Times New Roman" panose="02020603050405020304" pitchFamily="18" charset="0"/>
            </a:endParaRPr>
          </a:p>
          <a:p>
            <a:pPr eaLnBrk="1" hangingPunct="1"/>
            <a:r>
              <a:rPr lang="en-US" sz="3000" b="1">
                <a:latin typeface="Times New Roman" panose="02020603050405020304" pitchFamily="18" charset="0"/>
              </a:rPr>
              <a:t>C. Các-bô-níc, bụi, vi khuẩn.</a:t>
            </a:r>
          </a:p>
        </p:txBody>
      </p:sp>
      <p:sp>
        <p:nvSpPr>
          <p:cNvPr id="194591" name="Text Box 31"/>
          <p:cNvSpPr txBox="1">
            <a:spLocks noChangeArrowheads="1"/>
          </p:cNvSpPr>
          <p:nvPr/>
        </p:nvSpPr>
        <p:spPr bwMode="auto">
          <a:xfrm>
            <a:off x="1422400" y="2209800"/>
            <a:ext cx="652463" cy="579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313" name="Text Box 35"/>
          <p:cNvSpPr txBox="1">
            <a:spLocks noChangeArrowheads="1"/>
          </p:cNvSpPr>
          <p:nvPr/>
        </p:nvSpPr>
        <p:spPr bwMode="auto">
          <a:xfrm>
            <a:off x="1905000" y="228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400">
              <a:latin typeface="VNI-Times" pitchFamily="2" charset="0"/>
            </a:endParaRPr>
          </a:p>
        </p:txBody>
      </p:sp>
      <p:graphicFrame>
        <p:nvGraphicFramePr>
          <p:cNvPr id="12314" name="Object 36"/>
          <p:cNvGraphicFramePr>
            <a:graphicFrameLocks noChangeAspect="1"/>
          </p:cNvGraphicFramePr>
          <p:nvPr/>
        </p:nvGraphicFramePr>
        <p:xfrm>
          <a:off x="6032500" y="3308350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r:id="rId4" imgW="126890" imgH="241091" progId="Equation.3">
                  <p:embed/>
                </p:oleObj>
              </mc:Choice>
              <mc:Fallback>
                <p:oleObj r:id="rId4" imgW="126890" imgH="241091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3308350"/>
                        <a:ext cx="127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5" name="Rectangle 1"/>
          <p:cNvSpPr>
            <a:spLocks noChangeArrowheads="1"/>
          </p:cNvSpPr>
          <p:nvPr/>
        </p:nvSpPr>
        <p:spPr bwMode="auto">
          <a:xfrm>
            <a:off x="2914650" y="982663"/>
            <a:ext cx="700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Không khí gồm các thành phần là:</a:t>
            </a:r>
            <a:endParaRPr lang="en-US" altLang="vi-VN" sz="36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8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1828800" y="1793875"/>
            <a:ext cx="8001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00FF"/>
                </a:solidFill>
              </a:rPr>
              <a:t>Khoa học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00FF"/>
                </a:solidFill>
              </a:rPr>
              <a:t>Không khí cần cho sự cháy</a:t>
            </a:r>
          </a:p>
        </p:txBody>
      </p:sp>
      <p:sp>
        <p:nvSpPr>
          <p:cNvPr id="13315" name="Text Box 9"/>
          <p:cNvSpPr txBox="1">
            <a:spLocks noChangeArrowheads="1"/>
          </p:cNvSpPr>
          <p:nvPr/>
        </p:nvSpPr>
        <p:spPr bwMode="auto">
          <a:xfrm>
            <a:off x="990600" y="1055688"/>
            <a:ext cx="998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00FF"/>
                </a:solidFill>
              </a:rPr>
              <a:t>Thứ tư ngày ….. Tháng 1 năm 2022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>
            <a:extLst>
              <a:ext uri="{FF2B5EF4-FFF2-40B4-BE49-F238E27FC236}"/>
            </a:extLst>
          </p:cNvPr>
          <p:cNvSpPr/>
          <p:nvPr/>
        </p:nvSpPr>
        <p:spPr>
          <a:xfrm>
            <a:off x="1524000" y="1558925"/>
            <a:ext cx="9347200" cy="122237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nl-NL" b="1">
                <a:solidFill>
                  <a:srgbClr val="FF0000"/>
                </a:solidFill>
              </a:rPr>
              <a:t>+ Biết không khí cần để duy trì sự cháy.</a:t>
            </a:r>
            <a:endParaRPr lang="en-US" b="1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b="1">
                <a:solidFill>
                  <a:srgbClr val="FF0000"/>
                </a:solidFill>
              </a:rPr>
              <a:t>. 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8" name="Rectangle: Rounded Corners 22">
            <a:extLst>
              <a:ext uri="{FF2B5EF4-FFF2-40B4-BE49-F238E27FC236}"/>
            </a:extLst>
          </p:cNvPr>
          <p:cNvSpPr/>
          <p:nvPr/>
        </p:nvSpPr>
        <p:spPr>
          <a:xfrm>
            <a:off x="1524000" y="3225800"/>
            <a:ext cx="9448800" cy="122237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b="1" i="1">
                <a:solidFill>
                  <a:srgbClr val="FF0000"/>
                </a:solidFill>
              </a:rPr>
              <a:t> </a:t>
            </a:r>
            <a:endParaRPr lang="vi-VN" b="1" i="1" dirty="0">
              <a:solidFill>
                <a:srgbClr val="FF0000"/>
              </a:solidFill>
            </a:endParaRPr>
          </a:p>
        </p:txBody>
      </p:sp>
      <p:sp>
        <p:nvSpPr>
          <p:cNvPr id="23" name="Rectangle: Rounded Corners 29">
            <a:extLst>
              <a:ext uri="{FF2B5EF4-FFF2-40B4-BE49-F238E27FC236}"/>
            </a:extLst>
          </p:cNvPr>
          <p:cNvSpPr/>
          <p:nvPr/>
        </p:nvSpPr>
        <p:spPr>
          <a:xfrm>
            <a:off x="1422400" y="4711700"/>
            <a:ext cx="9448800" cy="122237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b="1">
                <a:solidFill>
                  <a:srgbClr val="FF0000"/>
                </a:solidFill>
              </a:rPr>
              <a:t> 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09239" y="521134"/>
            <a:ext cx="3221395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MỤC TIÊU</a:t>
            </a:r>
          </a:p>
        </p:txBody>
      </p:sp>
      <p:sp>
        <p:nvSpPr>
          <p:cNvPr id="14342" name="Rectangle 1"/>
          <p:cNvSpPr>
            <a:spLocks noChangeArrowheads="1"/>
          </p:cNvSpPr>
          <p:nvPr/>
        </p:nvSpPr>
        <p:spPr bwMode="auto">
          <a:xfrm>
            <a:off x="1727200" y="3481388"/>
            <a:ext cx="9042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+</a:t>
            </a:r>
            <a:r>
              <a:rPr lang="nl-NL" b="1">
                <a:solidFill>
                  <a:srgbClr val="FF0000"/>
                </a:solidFill>
              </a:rPr>
              <a:t> Nêu được ứng dụng thực tế liên quan đến vai trò của không khí đối với sự cháy: thổi bếp lửa cho lửa cháy to hơn, dập tắt lửa khi có hoả hoạn, ...</a:t>
            </a:r>
            <a:r>
              <a:rPr lang="nl-NL" b="1" u="sng">
                <a:solidFill>
                  <a:srgbClr val="FF0000"/>
                </a:solidFill>
              </a:rPr>
              <a:t> 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1727200" y="4703763"/>
            <a:ext cx="83312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b="1">
                <a:solidFill>
                  <a:srgbClr val="FF0000"/>
                </a:solidFill>
              </a:rPr>
              <a:t>+  Làm thí nghiệm để chứng tỏ: </a:t>
            </a:r>
            <a:endParaRPr lang="en-US" b="1">
              <a:solidFill>
                <a:srgbClr val="FF0000"/>
              </a:solidFill>
            </a:endParaRPr>
          </a:p>
          <a:p>
            <a:pPr eaLnBrk="1" hangingPunct="1"/>
            <a:r>
              <a:rPr lang="nl-NL" b="1">
                <a:solidFill>
                  <a:srgbClr val="FF0000"/>
                </a:solidFill>
              </a:rPr>
              <a:t>Càng có nhiều không khí thì càng có nhiều ô- xi để duy trì sự cháy được lâu hơn.</a:t>
            </a:r>
            <a:endParaRPr lang="en-US" b="1">
              <a:solidFill>
                <a:srgbClr val="FF0000"/>
              </a:solidFill>
            </a:endParaRPr>
          </a:p>
          <a:p>
            <a:pPr eaLnBrk="1" hangingPunct="1"/>
            <a:r>
              <a:rPr lang="nl-NL" b="1">
                <a:solidFill>
                  <a:srgbClr val="FF0000"/>
                </a:solidFill>
              </a:rPr>
              <a:t>Muốn sự cháy diễn ra liên tục thì không khí phải được lưu thông.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1422400" y="2413000"/>
            <a:ext cx="9144000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https://encrypted-tbn0.gstatic.com/images?q=tbn:ANd9GcS6ps_4f-eKUw0YYIqlH7vqLOPmdHKQi1qYXQ&amp;usqp=CA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1498600"/>
            <a:ext cx="45847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52801" y="685801"/>
            <a:ext cx="5221942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72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oogle Shape;212;p3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21025" b="16969"/>
          <a:stretch>
            <a:fillRect/>
          </a:stretch>
        </p:blipFill>
        <p:spPr bwMode="auto">
          <a:xfrm>
            <a:off x="1111250" y="1633538"/>
            <a:ext cx="27162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Google Shape;213;p3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18300" b="16734"/>
          <a:stretch>
            <a:fillRect/>
          </a:stretch>
        </p:blipFill>
        <p:spPr bwMode="auto">
          <a:xfrm>
            <a:off x="1111250" y="2317750"/>
            <a:ext cx="271621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657600" y="1905000"/>
            <a:ext cx="5064125" cy="1087438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1</a:t>
            </a:r>
            <a:endParaRPr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Google Shape;214;p32"/>
          <p:cNvSpPr>
            <a:spLocks noGrp="1"/>
          </p:cNvSpPr>
          <p:nvPr>
            <p:ph type="title"/>
          </p:nvPr>
        </p:nvSpPr>
        <p:spPr>
          <a:xfrm>
            <a:off x="3048000" y="3225800"/>
            <a:ext cx="6299200" cy="1087438"/>
          </a:xfrm>
        </p:spPr>
        <p:txBody>
          <a:bodyPr lIns="121900" tIns="121900" rIns="121900" bIns="121900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ô -  xy </a:t>
            </a:r>
            <a:b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sự cháy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64" name="Rectangle 16"/>
          <p:cNvSpPr>
            <a:spLocks noChangeArrowheads="1"/>
          </p:cNvSpPr>
          <p:nvPr/>
        </p:nvSpPr>
        <p:spPr bwMode="auto">
          <a:xfrm>
            <a:off x="1524000" y="381000"/>
            <a:ext cx="967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Thí nghiệm 1:</a:t>
            </a:r>
            <a:r>
              <a:rPr lang="en-US" sz="2400" b="1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it-IT" sz="2400" b="1">
                <a:solidFill>
                  <a:srgbClr val="0000CC"/>
                </a:solidFill>
                <a:latin typeface="Arial" charset="0"/>
                <a:cs typeface="Arial" charset="0"/>
              </a:rPr>
              <a:t>Dùng hai cây nến như nhau và hai ly thuỷ tinh không bằng nhau: một ly nhỏ và một ly to. Úp đồng thời hai ly thuỷ tinh vào hai ngọn nến đang cháy.</a:t>
            </a:r>
            <a:r>
              <a:rPr lang="it-IT" sz="2400" b="1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endParaRPr lang="en-US" sz="2400" b="1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55669" name="Text Box 21"/>
          <p:cNvSpPr txBox="1">
            <a:spLocks noChangeArrowheads="1"/>
          </p:cNvSpPr>
          <p:nvPr/>
        </p:nvSpPr>
        <p:spPr bwMode="auto">
          <a:xfrm>
            <a:off x="1295400" y="4859338"/>
            <a:ext cx="9906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/>
              <a:t>Câu hỏi: </a:t>
            </a:r>
            <a:r>
              <a:rPr lang="it-IT" sz="2400" b="1">
                <a:solidFill>
                  <a:srgbClr val="FF3399"/>
                </a:solidFill>
              </a:rPr>
              <a:t>Các em hãy dự đoán xem cây nến trong ly nào sẽ cháy lâu hơn?</a:t>
            </a:r>
            <a:r>
              <a:rPr lang="en-US" sz="2400" b="1"/>
              <a:t> </a:t>
            </a:r>
          </a:p>
        </p:txBody>
      </p:sp>
      <p:pic>
        <p:nvPicPr>
          <p:cNvPr id="18436" name="Picture 23" descr="hai lọ thuy t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38100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4" grpId="0"/>
      <p:bldP spid="15566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1940</TotalTime>
  <Words>984</Words>
  <Application>Microsoft Office PowerPoint</Application>
  <PresentationFormat>Widescreen</PresentationFormat>
  <Paragraphs>127</Paragraphs>
  <Slides>29</Slides>
  <Notes>5</Notes>
  <HiddenSlides>0</HiddenSlides>
  <MMClips>2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Times New Roman</vt:lpstr>
      <vt:lpstr>VNI-Times</vt:lpstr>
      <vt:lpstr>Wingdings</vt:lpstr>
      <vt:lpstr>Default Design</vt:lpstr>
      <vt:lpstr>Microsoft Equation 3.0</vt:lpstr>
      <vt:lpstr>KHOA HỌC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1</vt:lpstr>
      <vt:lpstr>PowerPoint Presentation</vt:lpstr>
      <vt:lpstr>PowerPoint Presentation</vt:lpstr>
      <vt:lpstr>PowerPoint Presentation</vt:lpstr>
      <vt:lpstr>HOẠT ĐỘNG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NTC COMPUTER</dc:creator>
  <cp:lastModifiedBy>cam le</cp:lastModifiedBy>
  <cp:revision>116</cp:revision>
  <dcterms:created xsi:type="dcterms:W3CDTF">2006-03-29T01:35:02Z</dcterms:created>
  <dcterms:modified xsi:type="dcterms:W3CDTF">2021-12-29T16:35:25Z</dcterms:modified>
</cp:coreProperties>
</file>