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8"/>
  </p:notesMasterIdLst>
  <p:sldIdLst>
    <p:sldId id="256" r:id="rId2"/>
    <p:sldId id="261" r:id="rId3"/>
    <p:sldId id="257" r:id="rId4"/>
    <p:sldId id="258" r:id="rId5"/>
    <p:sldId id="320" r:id="rId6"/>
    <p:sldId id="321" r:id="rId7"/>
    <p:sldId id="286" r:id="rId8"/>
    <p:sldId id="283" r:id="rId9"/>
    <p:sldId id="285" r:id="rId10"/>
    <p:sldId id="259" r:id="rId11"/>
    <p:sldId id="296" r:id="rId12"/>
    <p:sldId id="317" r:id="rId13"/>
    <p:sldId id="323" r:id="rId14"/>
    <p:sldId id="322" r:id="rId15"/>
    <p:sldId id="315" r:id="rId16"/>
    <p:sldId id="287" r:id="rId17"/>
    <p:sldId id="324" r:id="rId18"/>
    <p:sldId id="297" r:id="rId19"/>
    <p:sldId id="298" r:id="rId20"/>
    <p:sldId id="308" r:id="rId21"/>
    <p:sldId id="310" r:id="rId22"/>
    <p:sldId id="311" r:id="rId23"/>
    <p:sldId id="312" r:id="rId24"/>
    <p:sldId id="313" r:id="rId25"/>
    <p:sldId id="314" r:id="rId26"/>
    <p:sldId id="290" r:id="rId27"/>
    <p:sldId id="318" r:id="rId28"/>
    <p:sldId id="325" r:id="rId29"/>
    <p:sldId id="326" r:id="rId30"/>
    <p:sldId id="288" r:id="rId31"/>
    <p:sldId id="294" r:id="rId32"/>
    <p:sldId id="319" r:id="rId33"/>
    <p:sldId id="289" r:id="rId34"/>
    <p:sldId id="327" r:id="rId35"/>
    <p:sldId id="328" r:id="rId36"/>
    <p:sldId id="295" r:id="rId37"/>
  </p:sldIdLst>
  <p:sldSz cx="9144000" cy="5143500" type="screen16x9"/>
  <p:notesSz cx="6858000" cy="9144000"/>
  <p:embeddedFontLst>
    <p:embeddedFont>
      <p:font typeface="Anonymous Pro" panose="020B0604020202020204" charset="0"/>
      <p:regular r:id="rId39"/>
      <p:bold r:id="rId40"/>
      <p:italic r:id="rId41"/>
      <p:boldItalic r:id="rId42"/>
    </p:embeddedFont>
    <p:embeddedFont>
      <p:font typeface="Coming Soon" panose="020B0604020202020204" charset="0"/>
      <p:regular r:id="rId43"/>
    </p:embeddedFont>
    <p:embeddedFont>
      <p:font typeface="Concert One" panose="020B0604020202020204" charset="0"/>
      <p:regular r:id="rId44"/>
    </p:embeddedFont>
    <p:embeddedFont>
      <p:font typeface="Roboto Mono Regular" panose="020B0604020202020204" charset="0"/>
      <p:regular r:id="rId45"/>
      <p:bold r:id="rId46"/>
      <p:italic r:id="rId47"/>
      <p:boldItalic r:id="rId48"/>
    </p:embeddedFont>
    <p:embeddedFont>
      <p:font typeface="VNI-Times"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3034354b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4" name="Google Shape;124;p1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1" r:id="rId6"/>
    <p:sldLayoutId id="2147483663" r:id="rId7"/>
    <p:sldLayoutId id="2147483665"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5717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Con người cần gì để sống?</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43000" y="514350"/>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a:solidFill>
                  <a:srgbClr val="FF0000"/>
                </a:solidFill>
                <a:latin typeface="Times New Roman" pitchFamily="18" charset="0"/>
                <a:cs typeface="Times New Roman" pitchFamily="18" charset="0"/>
              </a:rPr>
              <a:t>Con người cần những gì để duy trì sự sống?</a:t>
            </a:r>
            <a:endParaRPr kumimoji="0" lang="nl-NL" sz="3200" b="1" i="0" u="none" strike="noStrike" cap="none" normalizeH="0" baseline="0">
              <a:ln>
                <a:noFill/>
              </a:ln>
              <a:solidFill>
                <a:srgbClr val="FF0000"/>
              </a:solidFill>
              <a:effectLst/>
              <a:latin typeface="Arial" pitchFamily="34" charset="0"/>
              <a:cs typeface="Arial" pitchFamily="34" charset="0"/>
            </a:endParaRPr>
          </a:p>
        </p:txBody>
      </p:sp>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381000" y="1428750"/>
            <a:ext cx="3505200" cy="39199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2819400" y="1428750"/>
            <a:ext cx="541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sz="2400" b="1">
                <a:solidFill>
                  <a:srgbClr val="0000CC"/>
                </a:solidFill>
                <a:latin typeface="Times New Roman" pitchFamily="18" charset="0"/>
                <a:cs typeface="Times New Roman" pitchFamily="18" charset="0"/>
              </a:rPr>
              <a:t> Cần không khí để thở, cần thức ăn, nước uống, quần áo, nhà ở, bàn ghế, xe cộ, ti vi…</a:t>
            </a:r>
          </a:p>
          <a:p>
            <a:pPr marL="0" marR="0" lvl="0" indent="0" algn="l" defTabSz="914400" rtl="0" eaLnBrk="1" fontAlgn="base" latinLnBrk="0" hangingPunct="1">
              <a:lnSpc>
                <a:spcPct val="100000"/>
              </a:lnSpc>
              <a:spcBef>
                <a:spcPct val="0"/>
              </a:spcBef>
              <a:spcAft>
                <a:spcPct val="0"/>
              </a:spcAft>
              <a:buClrTx/>
              <a:buSzTx/>
              <a:buFontTx/>
              <a:buChar char="-"/>
              <a:tabLst/>
            </a:pPr>
            <a:r>
              <a:rPr lang="en-US" sz="2400" b="1">
                <a:solidFill>
                  <a:srgbClr val="0000CC"/>
                </a:solidFill>
                <a:latin typeface="Times New Roman" pitchFamily="18" charset="0"/>
                <a:cs typeface="Times New Roman" pitchFamily="18" charset="0"/>
              </a:rPr>
              <a:t> Cần được đi học để có hiểu biết, chữa trị khi bị ốm, đi xem phim, ca nhạc…</a:t>
            </a:r>
          </a:p>
          <a:p>
            <a:pPr marL="0" marR="0" lvl="0" indent="0" algn="l" defTabSz="914400" rtl="0" eaLnBrk="1" fontAlgn="base" latinLnBrk="0" hangingPunct="1">
              <a:lnSpc>
                <a:spcPct val="100000"/>
              </a:lnSpc>
              <a:spcBef>
                <a:spcPct val="0"/>
              </a:spcBef>
              <a:spcAft>
                <a:spcPct val="0"/>
              </a:spcAft>
              <a:buClrTx/>
              <a:buSzTx/>
              <a:buFontTx/>
              <a:buChar char="-"/>
              <a:tabLst/>
            </a:pPr>
            <a:r>
              <a:rPr lang="en-US" sz="2400" b="1">
                <a:solidFill>
                  <a:srgbClr val="0000CC"/>
                </a:solidFill>
                <a:latin typeface="Times New Roman" pitchFamily="18" charset="0"/>
                <a:cs typeface="Times New Roman" pitchFamily="18" charset="0"/>
              </a:rPr>
              <a:t> Cần có tình cảm với mọi người xung quanh như trong gia đình, bạn bè, làng xóm….</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8" name="Rectangle 1"/>
          <p:cNvSpPr>
            <a:spLocks noChangeArrowheads="1"/>
          </p:cNvSpPr>
          <p:nvPr/>
        </p:nvSpPr>
        <p:spPr bwMode="auto">
          <a:xfrm>
            <a:off x="1219200" y="971550"/>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a:solidFill>
                  <a:srgbClr val="FF0000"/>
                </a:solidFill>
                <a:latin typeface="Times New Roman" pitchFamily="18" charset="0"/>
                <a:cs typeface="Times New Roman" pitchFamily="18" charset="0"/>
              </a:rPr>
              <a:t>(HS trả lời theo hiểu biết của mình)</a:t>
            </a:r>
            <a:endParaRPr kumimoji="0" lang="nl-NL" sz="3200" b="1" i="0" u="none" strike="noStrike" cap="none" normalizeH="0" baseline="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609600" y="514350"/>
            <a:ext cx="3722075" cy="12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HS tự bịt mũi đến khi nào không chịu được nữa thì bỏ tay ra.</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13785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ình0113"/>
          <p:cNvPicPr>
            <a:picLocks noChangeAspect="1" noChangeArrowheads="1"/>
          </p:cNvPicPr>
          <p:nvPr/>
        </p:nvPicPr>
        <p:blipFill>
          <a:blip r:embed="rId5"/>
          <a:srcRect/>
          <a:stretch>
            <a:fillRect/>
          </a:stretch>
        </p:blipFill>
        <p:spPr bwMode="auto">
          <a:xfrm>
            <a:off x="4800600" y="590550"/>
            <a:ext cx="3886200" cy="3657600"/>
          </a:xfrm>
          <a:prstGeom prst="rect">
            <a:avLst/>
          </a:prstGeom>
          <a:noFill/>
          <a:ln w="9525">
            <a:noFill/>
            <a:miter lim="800000"/>
            <a:headEnd/>
            <a:tailEnd/>
          </a:ln>
        </p:spPr>
      </p:pic>
      <p:sp>
        <p:nvSpPr>
          <p:cNvPr id="13" name="Google Shape;221;p33"/>
          <p:cNvSpPr txBox="1">
            <a:spLocks/>
          </p:cNvSpPr>
          <p:nvPr/>
        </p:nvSpPr>
        <p:spPr>
          <a:xfrm>
            <a:off x="609600" y="1809750"/>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8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 Em có</a:t>
            </a:r>
            <a:r>
              <a:rPr kumimoji="0" lang="en-US" sz="2800" b="1" i="0" u="none" strike="noStrike" kern="0" cap="none" spc="0" normalizeH="0" noProof="0">
                <a:ln>
                  <a:noFill/>
                </a:ln>
                <a:solidFill>
                  <a:schemeClr val="accent2"/>
                </a:solidFill>
                <a:effectLst/>
                <a:uLnTx/>
                <a:uFillTx/>
                <a:latin typeface="Times New Roman" pitchFamily="18" charset="0"/>
                <a:ea typeface="Concert One"/>
                <a:cs typeface="Times New Roman" pitchFamily="18" charset="0"/>
                <a:sym typeface="Concert One"/>
              </a:rPr>
              <a:t> cảm giác thế nào? Có thể nhịn thở được lâu hơn k?</a:t>
            </a:r>
            <a:endParaRPr kumimoji="0" lang="vi-VN" sz="28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4" name="Google Shape;221;p33"/>
          <p:cNvSpPr txBox="1">
            <a:spLocks/>
          </p:cNvSpPr>
          <p:nvPr/>
        </p:nvSpPr>
        <p:spPr>
          <a:xfrm>
            <a:off x="609600" y="3105150"/>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Chúng</a:t>
            </a:r>
            <a:r>
              <a:rPr kumimoji="0" lang="en-US" sz="28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ta không thể nhịn thở được quá 3 phút</a:t>
            </a:r>
            <a:endParaRPr kumimoji="0" lang="vi-VN" sz="2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609600" y="514350"/>
            <a:ext cx="3722075" cy="12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itchFamily="18" charset="0"/>
                <a:cs typeface="Times New Roman" pitchFamily="18" charset="0"/>
              </a:rPr>
              <a:t>- Nếu nhịn ăn hoặc nhịn uống, em sẽ cảm thấy thế nào?</a:t>
            </a:r>
            <a:endParaRPr sz="2400">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15576390">
            <a:off x="3743706" y="13785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Google Shape;221;p33"/>
          <p:cNvSpPr txBox="1">
            <a:spLocks/>
          </p:cNvSpPr>
          <p:nvPr/>
        </p:nvSpPr>
        <p:spPr>
          <a:xfrm>
            <a:off x="533400" y="2266950"/>
            <a:ext cx="3962400"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 Nếu</a:t>
            </a:r>
            <a:r>
              <a:rPr kumimoji="0" lang="en-US" sz="2400" b="1" i="0" u="none" strike="noStrike" kern="0" cap="none" spc="0" normalizeH="0" noProof="0">
                <a:ln>
                  <a:noFill/>
                </a:ln>
                <a:solidFill>
                  <a:schemeClr val="accent2"/>
                </a:solidFill>
                <a:effectLst/>
                <a:uLnTx/>
                <a:uFillTx/>
                <a:latin typeface="Times New Roman" pitchFamily="18" charset="0"/>
                <a:ea typeface="Concert One"/>
                <a:cs typeface="Times New Roman" pitchFamily="18" charset="0"/>
                <a:sym typeface="Concert One"/>
              </a:rPr>
              <a:t> hàng ngày chúng ta không được sự quan tâm của gia đình, bạn bè thì sẽ ra sao?</a:t>
            </a:r>
            <a:endPar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4" name="Google Shape;221;p33"/>
          <p:cNvSpPr txBox="1">
            <a:spLocks/>
          </p:cNvSpPr>
          <p:nvPr/>
        </p:nvSpPr>
        <p:spPr>
          <a:xfrm>
            <a:off x="533400" y="15811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Ta sẽ thấy đ</a:t>
            </a: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ói,</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khát, mệt</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66562" name="AutoShape 2" descr="Bắt trẻ nhịn ăn, phạt 5 - 10 triệu đồ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Bắt trẻ nhịn ăn, phạt 5 - 10 triệu đồ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2053_dan_tri.jpg"/>
          <p:cNvPicPr>
            <a:picLocks noChangeAspect="1"/>
          </p:cNvPicPr>
          <p:nvPr/>
        </p:nvPicPr>
        <p:blipFill>
          <a:blip r:embed="rId4"/>
          <a:stretch>
            <a:fillRect/>
          </a:stretch>
        </p:blipFill>
        <p:spPr>
          <a:xfrm>
            <a:off x="4876800" y="742950"/>
            <a:ext cx="3563600" cy="3076575"/>
          </a:xfrm>
          <a:prstGeom prst="rect">
            <a:avLst/>
          </a:prstGeom>
        </p:spPr>
      </p:pic>
      <p:sp>
        <p:nvSpPr>
          <p:cNvPr id="16" name="Google Shape;221;p33"/>
          <p:cNvSpPr txBox="1">
            <a:spLocks/>
          </p:cNvSpPr>
          <p:nvPr/>
        </p:nvSpPr>
        <p:spPr>
          <a:xfrm>
            <a:off x="533400" y="36385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Chúng</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ta sẽ thấy buồn và cô đơn.</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09600" y="590550"/>
            <a:ext cx="3657600" cy="2590800"/>
          </a:xfrm>
          <a:prstGeom prst="rect">
            <a:avLst/>
          </a:prstGeom>
        </p:spPr>
        <p:txBody>
          <a:bodyPr spcFirstLastPara="1" wrap="square" lIns="91425" tIns="91425" rIns="91425" bIns="91425" anchor="t" anchorCtr="0">
            <a:noAutofit/>
          </a:bodyPr>
          <a:lstStyle/>
          <a:p>
            <a:pPr marL="0" lvl="0" indent="0" algn="just">
              <a:spcAft>
                <a:spcPts val="1600"/>
              </a:spcAft>
              <a:buNone/>
            </a:pPr>
            <a:r>
              <a:rPr lang="en-US">
                <a:solidFill>
                  <a:srgbClr val="FF0000"/>
                </a:solidFill>
              </a:rPr>
              <a:t> =&gt; </a:t>
            </a:r>
            <a:r>
              <a:rPr lang="en-US" sz="2400">
                <a:solidFill>
                  <a:srgbClr val="FF0000"/>
                </a:solidFill>
                <a:latin typeface="Times New Roman" pitchFamily="18" charset="0"/>
                <a:cs typeface="Times New Roman" pitchFamily="18" charset="0"/>
              </a:rPr>
              <a:t>Con người không thể sống thiếu ô-xi quá 3 - 4 phút, không thể nhịn uống nước 3 - 4 ngày, cũng không thể nhịn ăn 28 - 30 ngày.</a:t>
            </a:r>
            <a:endParaRPr sz="3200">
              <a:solidFill>
                <a:srgbClr val="FF0000"/>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15576390">
            <a:off x="3591305" y="2445305"/>
            <a:ext cx="1579416" cy="716443"/>
          </a:xfrm>
          <a:prstGeom prst="rect">
            <a:avLst/>
          </a:prstGeom>
          <a:noFill/>
          <a:ln>
            <a:noFill/>
          </a:ln>
        </p:spPr>
      </p:pic>
      <p:pic>
        <p:nvPicPr>
          <p:cNvPr id="11" name="Picture 2" descr="Hình0113"/>
          <p:cNvPicPr>
            <a:picLocks noChangeAspect="1" noChangeArrowheads="1"/>
          </p:cNvPicPr>
          <p:nvPr/>
        </p:nvPicPr>
        <p:blipFill>
          <a:blip r:embed="rId4"/>
          <a:srcRect/>
          <a:stretch>
            <a:fillRect/>
          </a:stretch>
        </p:blipFill>
        <p:spPr bwMode="auto">
          <a:xfrm>
            <a:off x="4800600" y="438150"/>
            <a:ext cx="3886200" cy="1981200"/>
          </a:xfrm>
          <a:prstGeom prst="rect">
            <a:avLst/>
          </a:prstGeom>
          <a:noFill/>
          <a:ln w="9525">
            <a:noFill/>
            <a:miter lim="800000"/>
            <a:headEnd/>
            <a:tailEnd/>
          </a:ln>
        </p:spPr>
      </p:pic>
      <p:pic>
        <p:nvPicPr>
          <p:cNvPr id="13" name="Picture 12" descr="2053_dan_tri.jpg"/>
          <p:cNvPicPr>
            <a:picLocks noChangeAspect="1"/>
          </p:cNvPicPr>
          <p:nvPr/>
        </p:nvPicPr>
        <p:blipFill>
          <a:blip r:embed="rId5"/>
          <a:stretch>
            <a:fillRect/>
          </a:stretch>
        </p:blipFill>
        <p:spPr>
          <a:xfrm>
            <a:off x="4800600" y="2647950"/>
            <a:ext cx="3810000" cy="200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47750"/>
            <a:ext cx="6781800" cy="3046988"/>
          </a:xfrm>
          <a:prstGeom prst="rect">
            <a:avLst/>
          </a:prstGeom>
        </p:spPr>
        <p:txBody>
          <a:bodyPr wrap="square">
            <a:spAutoFit/>
          </a:bodyPr>
          <a:lstStyle/>
          <a:p>
            <a:pPr algn="just" eaLnBrk="1" hangingPunct="1">
              <a:buFontTx/>
              <a:buNone/>
            </a:pPr>
            <a:r>
              <a:rPr lang="en-US" sz="2400" b="1">
                <a:solidFill>
                  <a:srgbClr val="0000CC"/>
                </a:solidFill>
                <a:latin typeface="Times New Roman" pitchFamily="18" charset="0"/>
                <a:cs typeface="Times New Roman" pitchFamily="18" charset="0"/>
              </a:rPr>
              <a:t>Kết luận:</a:t>
            </a:r>
          </a:p>
          <a:p>
            <a:pPr algn="just" eaLnBrk="1" hangingPunct="1">
              <a:buFontTx/>
              <a:buNone/>
            </a:pPr>
            <a:r>
              <a:rPr lang="en-US" sz="2400" b="1">
                <a:solidFill>
                  <a:srgbClr val="0000CC"/>
                </a:solidFill>
                <a:latin typeface="Times New Roman" pitchFamily="18" charset="0"/>
                <a:cs typeface="Times New Roman" pitchFamily="18" charset="0"/>
              </a:rPr>
              <a:t>         Để sống và phát triển con người cần:</a:t>
            </a:r>
          </a:p>
          <a:p>
            <a:pPr algn="just" eaLnBrk="1" hangingPunct="1">
              <a:buFontTx/>
              <a:buNone/>
            </a:pPr>
            <a:r>
              <a:rPr lang="en-US" sz="2400" b="1">
                <a:solidFill>
                  <a:srgbClr val="0000CC"/>
                </a:solidFill>
                <a:latin typeface="Times New Roman" pitchFamily="18" charset="0"/>
                <a:cs typeface="Times New Roman" pitchFamily="18" charset="0"/>
              </a:rPr>
              <a:t>         - Những điều kiện vật chất như: Không khí, thức ăn, nước uống, quần áo, các đồ dùng trong gia đình, các phương tiện đi lại….</a:t>
            </a:r>
          </a:p>
          <a:p>
            <a:pPr algn="just" eaLnBrk="1" hangingPunct="1">
              <a:buFontTx/>
              <a:buNone/>
            </a:pPr>
            <a:r>
              <a:rPr lang="en-US" sz="2400" b="1">
                <a:solidFill>
                  <a:srgbClr val="0000CC"/>
                </a:solidFill>
                <a:latin typeface="Times New Roman" pitchFamily="18" charset="0"/>
                <a:cs typeface="Times New Roman" pitchFamily="18" charset="0"/>
              </a:rPr>
              <a:t>         - Những điều kiện tinh thần, văn hóa, xã hội như: Tình cảm gia đình, bạn bè, làng xóm, các phương tiện học tập, vui chơi, giải trí…. </a:t>
            </a:r>
          </a:p>
        </p:txBody>
      </p:sp>
      <p:sp>
        <p:nvSpPr>
          <p:cNvPr id="3" name="Google Shape;221;p33"/>
          <p:cNvSpPr txBox="1">
            <a:spLocks/>
          </p:cNvSpPr>
          <p:nvPr/>
        </p:nvSpPr>
        <p:spPr>
          <a:xfrm>
            <a:off x="1066800" y="590550"/>
            <a:ext cx="67818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lang="en-US" sz="2400" b="1">
                <a:solidFill>
                  <a:srgbClr val="FF0000"/>
                </a:solidFill>
                <a:latin typeface="Times New Roman" pitchFamily="18" charset="0"/>
                <a:ea typeface="Concert One"/>
                <a:cs typeface="Times New Roman" pitchFamily="18" charset="0"/>
                <a:sym typeface="Concert One"/>
              </a:rPr>
              <a:t>Để sống và phát triển, con người cần gì?</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Những yếu tố cần cho sự sống mà chỉ có con người mới cần.</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1371600" y="971550"/>
            <a:ext cx="3181350" cy="3733800"/>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4648200" y="285750"/>
            <a:ext cx="4029075" cy="4448175"/>
          </a:xfrm>
          <a:prstGeom prst="rect">
            <a:avLst/>
          </a:prstGeom>
          <a:noFill/>
          <a:ln w="9525">
            <a:noFill/>
            <a:miter lim="800000"/>
            <a:headEnd/>
            <a:tailEnd/>
          </a:ln>
          <a:effectLst/>
        </p:spPr>
      </p:pic>
      <p:sp>
        <p:nvSpPr>
          <p:cNvPr id="6" name="Google Shape;214;p32"/>
          <p:cNvSpPr txBox="1">
            <a:spLocks noGrp="1"/>
          </p:cNvSpPr>
          <p:nvPr>
            <p:ph type="title"/>
          </p:nvPr>
        </p:nvSpPr>
        <p:spPr>
          <a:xfrm>
            <a:off x="457200" y="361950"/>
            <a:ext cx="4038600" cy="609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a:solidFill>
                  <a:srgbClr val="FF0000"/>
                </a:solidFill>
                <a:latin typeface="Times New Roman" pitchFamily="18" charset="0"/>
                <a:cs typeface="Times New Roman" pitchFamily="18" charset="0"/>
              </a:rPr>
              <a:t>Con người cần những gì cho cuộc sống hàng ngày của mình?</a:t>
            </a:r>
            <a:endParaRPr sz="2000">
              <a:solidFill>
                <a:srgbClr val="FF0000"/>
              </a:solidFill>
              <a:latin typeface="Times New Roman" pitchFamily="18" charset="0"/>
              <a:cs typeface="Times New Roman" pitchFamily="18" charset="0"/>
            </a:endParaRPr>
          </a:p>
        </p:txBody>
      </p:sp>
      <p:sp>
        <p:nvSpPr>
          <p:cNvPr id="7" name="Google Shape;214;p32"/>
          <p:cNvSpPr txBox="1">
            <a:spLocks/>
          </p:cNvSpPr>
          <p:nvPr/>
        </p:nvSpPr>
        <p:spPr>
          <a:xfrm>
            <a:off x="460824" y="1428750"/>
            <a:ext cx="1059546" cy="2757714"/>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250000"/>
              </a:lnSpc>
              <a:spcBef>
                <a:spcPts val="0"/>
              </a:spcBef>
              <a:spcAft>
                <a:spcPts val="0"/>
              </a:spcAft>
              <a:buClr>
                <a:schemeClr val="accent2"/>
              </a:buClr>
              <a:buSzPts val="2800"/>
              <a:buFont typeface="Concert One"/>
              <a:buNone/>
              <a:tabLst/>
              <a:defRPr/>
            </a:pPr>
            <a:r>
              <a:rPr kumimoji="0" lang="en-US" sz="1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QUAN</a:t>
            </a:r>
            <a:r>
              <a:rPr kumimoji="0" lang="en-US" sz="18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SÁT TRANH</a:t>
            </a:r>
            <a:endParaRPr kumimoji="0" lang="vi-VN" sz="1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có không khí để thở</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11" name="Picture 3"/>
          <p:cNvPicPr>
            <a:picLocks noChangeAspect="1" noChangeArrowheads="1"/>
          </p:cNvPicPr>
          <p:nvPr/>
        </p:nvPicPr>
        <p:blipFill>
          <a:blip r:embed="rId5">
            <a:clrChange>
              <a:clrFrom>
                <a:srgbClr val="E5F3F2"/>
              </a:clrFrom>
              <a:clrTo>
                <a:srgbClr val="E5F3F2">
                  <a:alpha val="0"/>
                </a:srgbClr>
              </a:clrTo>
            </a:clrChange>
          </a:blip>
          <a:srcRect/>
          <a:stretch>
            <a:fillRect/>
          </a:stretch>
        </p:blipFill>
        <p:spPr bwMode="auto">
          <a:xfrm>
            <a:off x="5181600" y="971550"/>
            <a:ext cx="3352799"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ăn uống.</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2673905"/>
            <a:ext cx="1579416" cy="716443"/>
          </a:xfrm>
          <a:prstGeom prst="rect">
            <a:avLst/>
          </a:prstGeom>
          <a:noFill/>
          <a:ln>
            <a:noFill/>
          </a:ln>
        </p:spPr>
      </p:pic>
      <p:pic>
        <p:nvPicPr>
          <p:cNvPr id="9" name="Picture 8" descr="http://upanh.com/uploads/17-Feb-2009/16zpxlrpu9aydo5e0h4.jpg"/>
          <p:cNvPicPr>
            <a:picLocks noChangeAspect="1" noChangeArrowheads="1"/>
          </p:cNvPicPr>
          <p:nvPr/>
        </p:nvPicPr>
        <p:blipFill>
          <a:blip r:embed="rId5"/>
          <a:srcRect/>
          <a:stretch>
            <a:fillRect/>
          </a:stretch>
        </p:blipFill>
        <p:spPr bwMode="auto">
          <a:xfrm>
            <a:off x="4953000" y="666750"/>
            <a:ext cx="3657600" cy="3499139"/>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có gia đình.</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521506"/>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876800" y="666750"/>
            <a:ext cx="3657600" cy="33361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được chữa bệnh khi bị ốm</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8" name="Picture 3" descr="Hình0139"/>
          <p:cNvPicPr>
            <a:picLocks noChangeAspect="1" noChangeArrowheads="1"/>
          </p:cNvPicPr>
          <p:nvPr/>
        </p:nvPicPr>
        <p:blipFill>
          <a:blip r:embed="rId5"/>
          <a:srcRect/>
          <a:stretch>
            <a:fillRect/>
          </a:stretch>
        </p:blipFill>
        <p:spPr bwMode="auto">
          <a:xfrm>
            <a:off x="5029200" y="666750"/>
            <a:ext cx="2868706" cy="1828800"/>
          </a:xfrm>
          <a:prstGeom prst="round2DiagRect">
            <a:avLst>
              <a:gd name="adj1" fmla="val 16667"/>
              <a:gd name="adj2" fmla="val 0"/>
            </a:avLst>
          </a:prstGeom>
          <a:ln w="19050" cap="sq">
            <a:solidFill>
              <a:srgbClr val="FFC000"/>
            </a:solidFill>
            <a:miter lim="800000"/>
          </a:ln>
          <a:effectLst>
            <a:outerShdw blurRad="254000" algn="tl" rotWithShape="0">
              <a:srgbClr val="000000">
                <a:alpha val="43000"/>
              </a:srgbClr>
            </a:outerShdw>
          </a:effectLst>
        </p:spPr>
      </p:pic>
      <p:pic>
        <p:nvPicPr>
          <p:cNvPr id="9" name="Picture 4" descr="http://image.tin247.com/dantri/091018110045-83-461.jpg"/>
          <p:cNvPicPr>
            <a:picLocks noChangeAspect="1" noChangeArrowheads="1"/>
          </p:cNvPicPr>
          <p:nvPr/>
        </p:nvPicPr>
        <p:blipFill>
          <a:blip r:embed="rId6"/>
          <a:srcRect/>
          <a:stretch>
            <a:fillRect/>
          </a:stretch>
        </p:blipFill>
        <p:spPr bwMode="auto">
          <a:xfrm>
            <a:off x="5715000" y="2876550"/>
            <a:ext cx="2679192" cy="1794102"/>
          </a:xfrm>
          <a:prstGeom prst="round2DiagRect">
            <a:avLst>
              <a:gd name="adj1" fmla="val 16667"/>
              <a:gd name="adj2" fmla="val 0"/>
            </a:avLst>
          </a:prstGeom>
          <a:ln w="19050" cap="sq">
            <a:solidFill>
              <a:srgbClr val="FFC0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có bạn bè</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292905"/>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876800" y="895350"/>
            <a:ext cx="3580014"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có quần áo để mặc</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515105" y="2064305"/>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724400" y="819150"/>
            <a:ext cx="3886200"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được vui chơi</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5943600" y="2571750"/>
            <a:ext cx="2646784" cy="2157704"/>
          </a:xfrm>
          <a:prstGeom prst="round2DiagRect">
            <a:avLst>
              <a:gd name="adj1" fmla="val 16667"/>
              <a:gd name="adj2" fmla="val 0"/>
            </a:avLst>
          </a:prstGeom>
          <a:ln w="28575" cap="sq">
            <a:solidFill>
              <a:srgbClr val="FFC000"/>
            </a:solidFill>
            <a:miter lim="800000"/>
          </a:ln>
          <a:effectLst>
            <a:outerShdw blurRad="254000" algn="tl" rotWithShape="0">
              <a:srgbClr val="000000">
                <a:alpha val="43000"/>
              </a:srgbClr>
            </a:outerShdw>
          </a:effectLst>
        </p:spPr>
      </p:pic>
      <p:pic>
        <p:nvPicPr>
          <p:cNvPr id="9" name="Picture 4"/>
          <p:cNvPicPr>
            <a:picLocks noChangeAspect="1" noChangeArrowheads="1"/>
          </p:cNvPicPr>
          <p:nvPr/>
        </p:nvPicPr>
        <p:blipFill>
          <a:blip r:embed="rId6"/>
          <a:srcRect/>
          <a:stretch>
            <a:fillRect/>
          </a:stretch>
        </p:blipFill>
        <p:spPr bwMode="auto">
          <a:xfrm>
            <a:off x="4876800" y="438150"/>
            <a:ext cx="2704322" cy="2114550"/>
          </a:xfrm>
          <a:prstGeom prst="round2DiagRect">
            <a:avLst>
              <a:gd name="adj1" fmla="val 16667"/>
              <a:gd name="adj2" fmla="val 0"/>
            </a:avLst>
          </a:prstGeom>
          <a:ln w="28575" cap="sq">
            <a:solidFill>
              <a:srgbClr val="FFC0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a:t> </a:t>
            </a:r>
            <a:r>
              <a:rPr lang="en-US" sz="3200">
                <a:solidFill>
                  <a:srgbClr val="FF0000"/>
                </a:solidFill>
                <a:latin typeface="Times New Roman" pitchFamily="18" charset="0"/>
                <a:cs typeface="Times New Roman" pitchFamily="18" charset="0"/>
              </a:rPr>
              <a:t>Con người cần có phương tiện để đi lại.</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25977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nhung-cau-noi-tieng-anh-noi-ve-phuong-tien-di-lai1-1-1542782988.jpg"/>
          <p:cNvPicPr>
            <a:picLocks noChangeAspect="1"/>
          </p:cNvPicPr>
          <p:nvPr/>
        </p:nvPicPr>
        <p:blipFill>
          <a:blip r:embed="rId5"/>
          <a:stretch>
            <a:fillRect/>
          </a:stretch>
        </p:blipFill>
        <p:spPr>
          <a:xfrm>
            <a:off x="4876800" y="666750"/>
            <a:ext cx="3704466"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aphicFrame>
        <p:nvGraphicFramePr>
          <p:cNvPr id="14" name="Group 2"/>
          <p:cNvGraphicFramePr>
            <a:graphicFrameLocks/>
          </p:cNvGraphicFramePr>
          <p:nvPr/>
        </p:nvGraphicFramePr>
        <p:xfrm>
          <a:off x="2550876" y="229140"/>
          <a:ext cx="6096001" cy="4732020"/>
        </p:xfrm>
        <a:graphic>
          <a:graphicData uri="http://schemas.openxmlformats.org/drawingml/2006/table">
            <a:tbl>
              <a:tblPr/>
              <a:tblGrid>
                <a:gridCol w="2782957">
                  <a:extLst>
                    <a:ext uri="{9D8B030D-6E8A-4147-A177-3AD203B41FA5}">
                      <a16:colId xmlns:a16="http://schemas.microsoft.com/office/drawing/2014/main" val="20000"/>
                    </a:ext>
                  </a:extLst>
                </a:gridCol>
                <a:gridCol w="1263218">
                  <a:extLst>
                    <a:ext uri="{9D8B030D-6E8A-4147-A177-3AD203B41FA5}">
                      <a16:colId xmlns:a16="http://schemas.microsoft.com/office/drawing/2014/main" val="20001"/>
                    </a:ext>
                  </a:extLst>
                </a:gridCol>
                <a:gridCol w="1051650">
                  <a:extLst>
                    <a:ext uri="{9D8B030D-6E8A-4147-A177-3AD203B41FA5}">
                      <a16:colId xmlns:a16="http://schemas.microsoft.com/office/drawing/2014/main" val="20002"/>
                    </a:ext>
                  </a:extLst>
                </a:gridCol>
                <a:gridCol w="998176">
                  <a:extLst>
                    <a:ext uri="{9D8B030D-6E8A-4147-A177-3AD203B41FA5}">
                      <a16:colId xmlns:a16="http://schemas.microsoft.com/office/drawing/2014/main" val="20003"/>
                    </a:ext>
                  </a:extLst>
                </a:gridCol>
              </a:tblGrid>
              <a:tr h="56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Những</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yếu</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tố</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cần</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cho</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sự</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a:ln>
                            <a:noFill/>
                          </a:ln>
                          <a:solidFill>
                            <a:srgbClr val="FF0000"/>
                          </a:solidFill>
                          <a:effectLst/>
                          <a:latin typeface="Times New Roman" pitchFamily="18" charset="0"/>
                          <a:cs typeface="Times New Roman" pitchFamily="18" charset="0"/>
                        </a:rPr>
                        <a:t>sống</a:t>
                      </a:r>
                      <a:endParaRPr kumimoji="0" lang="en-US" sz="1800" b="0" i="0" u="none" strike="noStrike" cap="none" normalizeH="0" baseline="0" dirty="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Con ng</a:t>
                      </a:r>
                      <a:r>
                        <a:rPr kumimoji="0" lang="vi-VN" sz="1800" b="0" i="0" u="none" strike="noStrike" cap="none" normalizeH="0" baseline="0">
                          <a:ln>
                            <a:noFill/>
                          </a:ln>
                          <a:solidFill>
                            <a:srgbClr val="FF0000"/>
                          </a:solidFill>
                          <a:effectLst/>
                          <a:latin typeface="Times New Roman" pitchFamily="18" charset="0"/>
                          <a:cs typeface="Times New Roman" pitchFamily="18" charset="0"/>
                        </a:rPr>
                        <a:t>ười</a:t>
                      </a:r>
                      <a:endParaRPr kumimoji="0" lang="en-US" sz="18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Động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Thực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1.Không khí</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1"/>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2. N</a:t>
                      </a:r>
                      <a:r>
                        <a:rPr kumimoji="0" lang="vi-VN" sz="1800" b="0" i="0" u="none" strike="noStrike" cap="none" normalizeH="0" baseline="0">
                          <a:ln>
                            <a:noFill/>
                          </a:ln>
                          <a:solidFill>
                            <a:srgbClr val="FF0000"/>
                          </a:solidFill>
                          <a:effectLst/>
                          <a:latin typeface="Times New Roman" pitchFamily="18" charset="0"/>
                          <a:cs typeface="Times New Roman" pitchFamily="18" charset="0"/>
                        </a:rPr>
                        <a:t>ướ</a:t>
                      </a:r>
                      <a:r>
                        <a:rPr kumimoji="0" lang="en-US" sz="1800" b="0" i="0" u="none" strike="noStrike" cap="none" normalizeH="0" baseline="0">
                          <a:ln>
                            <a:noFill/>
                          </a:ln>
                          <a:solidFill>
                            <a:srgbClr val="FF0000"/>
                          </a:solidFill>
                          <a:effectLst/>
                          <a:latin typeface="Times New Roman" pitchFamily="18" charset="0"/>
                          <a:cs typeface="Times New Roman" pitchFamily="18" charset="0"/>
                        </a:rPr>
                        <a:t>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2"/>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3.Ánh </a:t>
                      </a:r>
                      <a:r>
                        <a:rPr kumimoji="0" lang="en-US" sz="1800" b="0" i="0" u="none" strike="noStrike" cap="none" normalizeH="0" baseline="0">
                          <a:ln>
                            <a:noFill/>
                          </a:ln>
                          <a:solidFill>
                            <a:srgbClr val="FF0000"/>
                          </a:solidFill>
                          <a:effectLst/>
                          <a:latin typeface="Times New Roman" pitchFamily="18" charset="0"/>
                          <a:cs typeface="Times New Roman" pitchFamily="18" charset="0"/>
                        </a:rPr>
                        <a:t>sáng</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3"/>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4.Nhiệt </a:t>
                      </a:r>
                      <a:r>
                        <a:rPr kumimoji="0" lang="vi-VN" sz="1800" b="0" i="0" u="none" strike="noStrike" cap="none" normalizeH="0" baseline="0">
                          <a:ln>
                            <a:noFill/>
                          </a:ln>
                          <a:solidFill>
                            <a:srgbClr val="FF0000"/>
                          </a:solidFill>
                          <a:effectLst/>
                          <a:latin typeface="Times New Roman" pitchFamily="18" charset="0"/>
                          <a:cs typeface="Times New Roman" pitchFamily="18" charset="0"/>
                        </a:rPr>
                        <a:t>độ</a:t>
                      </a:r>
                      <a:endParaRPr kumimoji="0" lang="en-US" sz="18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4"/>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5. Thức </a:t>
                      </a:r>
                      <a:r>
                        <a:rPr kumimoji="0" lang="vi-VN" sz="1800" b="0" i="0" u="none" strike="noStrike" cap="none" normalizeH="0" baseline="0">
                          <a:ln>
                            <a:noFill/>
                          </a:ln>
                          <a:solidFill>
                            <a:srgbClr val="FF0000"/>
                          </a:solidFill>
                          <a:effectLst/>
                          <a:latin typeface="Times New Roman" pitchFamily="18" charset="0"/>
                          <a:cs typeface="Times New Roman" pitchFamily="18" charset="0"/>
                        </a:rPr>
                        <a:t>ă</a:t>
                      </a:r>
                      <a:r>
                        <a:rPr kumimoji="0" lang="en-US" sz="1800" b="0" i="0" u="none" strike="noStrike" cap="none" normalizeH="0" baseline="0">
                          <a:ln>
                            <a:noFill/>
                          </a:ln>
                          <a:solidFill>
                            <a:srgbClr val="FF0000"/>
                          </a:solidFill>
                          <a:effectLst/>
                          <a:latin typeface="Times New Roman" pitchFamily="18" charset="0"/>
                          <a:cs typeface="Times New Roman" pitchFamily="18" charset="0"/>
                        </a:rPr>
                        <a:t>n</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5"/>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6. Nhà ở</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6"/>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7. Tình cảm gia </a:t>
                      </a:r>
                      <a:r>
                        <a:rPr kumimoji="0" lang="vi-VN" sz="1800" b="0" i="0" u="none" strike="noStrike" cap="none" normalizeH="0" baseline="0">
                          <a:ln>
                            <a:noFill/>
                          </a:ln>
                          <a:solidFill>
                            <a:srgbClr val="FF0000"/>
                          </a:solidFill>
                          <a:effectLst/>
                          <a:latin typeface="Times New Roman" pitchFamily="18" charset="0"/>
                          <a:cs typeface="Times New Roman" pitchFamily="18" charset="0"/>
                        </a:rPr>
                        <a:t>đình</a:t>
                      </a:r>
                      <a:endParaRPr kumimoji="0" lang="en-US" sz="18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7"/>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8. Ph</a:t>
                      </a:r>
                      <a:r>
                        <a:rPr kumimoji="0" lang="vi-VN" sz="1800" b="0" i="0" u="none" strike="noStrike" cap="none" normalizeH="0" baseline="0">
                          <a:ln>
                            <a:noFill/>
                          </a:ln>
                          <a:solidFill>
                            <a:srgbClr val="FF0000"/>
                          </a:solidFill>
                          <a:effectLst/>
                          <a:latin typeface="Times New Roman" pitchFamily="18" charset="0"/>
                          <a:cs typeface="Times New Roman" pitchFamily="18" charset="0"/>
                        </a:rPr>
                        <a:t>ươ</a:t>
                      </a:r>
                      <a:r>
                        <a:rPr kumimoji="0" lang="en-US" sz="1800" b="0" i="0" u="none" strike="noStrike" cap="none" normalizeH="0" baseline="0">
                          <a:ln>
                            <a:noFill/>
                          </a:ln>
                          <a:solidFill>
                            <a:srgbClr val="FF0000"/>
                          </a:solidFill>
                          <a:effectLst/>
                          <a:latin typeface="Times New Roman" pitchFamily="18" charset="0"/>
                          <a:cs typeface="Times New Roman" pitchFamily="18" charset="0"/>
                        </a:rPr>
                        <a:t>ng tiện giao thông</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8"/>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9.Tình cảm bạn bè</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9"/>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10. Quần 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0"/>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11. Tr</a:t>
                      </a:r>
                      <a:r>
                        <a:rPr kumimoji="0" lang="vi-VN" sz="1800" b="0" i="0" u="none" strike="noStrike" cap="none" normalizeH="0" baseline="0">
                          <a:ln>
                            <a:noFill/>
                          </a:ln>
                          <a:solidFill>
                            <a:srgbClr val="FF0000"/>
                          </a:solidFill>
                          <a:effectLst/>
                          <a:latin typeface="Times New Roman" pitchFamily="18" charset="0"/>
                          <a:cs typeface="Times New Roman" pitchFamily="18" charset="0"/>
                        </a:rPr>
                        <a:t>ường</a:t>
                      </a:r>
                      <a:r>
                        <a:rPr kumimoji="0" lang="en-US" sz="1800" b="0" i="0" u="none" strike="noStrike" cap="none" normalizeH="0" baseline="0">
                          <a:ln>
                            <a:noFill/>
                          </a:ln>
                          <a:solidFill>
                            <a:srgbClr val="FF0000"/>
                          </a:solidFill>
                          <a:effectLst/>
                          <a:latin typeface="Times New Roman" pitchFamily="18" charset="0"/>
                          <a:cs typeface="Times New Roman" pitchFamily="18" charset="0"/>
                        </a:rPr>
                        <a:t> học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1"/>
                  </a:ext>
                </a:extLst>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12. Sách báo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2"/>
                  </a:ext>
                </a:extLst>
              </a:tr>
            </a:tbl>
          </a:graphicData>
        </a:graphic>
      </p:graphicFrame>
      <p:sp>
        <p:nvSpPr>
          <p:cNvPr id="3" name="Google Shape;220;p33"/>
          <p:cNvSpPr txBox="1">
            <a:spLocks/>
          </p:cNvSpPr>
          <p:nvPr/>
        </p:nvSpPr>
        <p:spPr>
          <a:xfrm>
            <a:off x="457200" y="1047750"/>
            <a:ext cx="2057400" cy="3048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1600"/>
              </a:spcAft>
              <a:buClr>
                <a:schemeClr val="dk2"/>
              </a:buClr>
              <a:buSzPts val="1600"/>
              <a:buFont typeface="Roboto Mono Regular"/>
              <a:buNone/>
              <a:tabLst/>
              <a:defRPr/>
            </a:pPr>
            <a:r>
              <a:rPr kumimoji="0" lang="vi-VN" b="1" i="0" u="none" strike="noStrike" kern="0" cap="none" spc="0" normalizeH="0" baseline="0" noProof="0">
                <a:ln>
                  <a:noFill/>
                </a:ln>
                <a:solidFill>
                  <a:srgbClr val="0000CC"/>
                </a:solidFill>
                <a:effectLst/>
                <a:uLnTx/>
                <a:uFillTx/>
                <a:latin typeface="Roboto Mono Regular"/>
                <a:ea typeface="Roboto Mono Regular"/>
                <a:cs typeface="Roboto Mono Regular"/>
                <a:sym typeface="Roboto Mono Regular"/>
              </a:rPr>
              <a:t> </a:t>
            </a:r>
            <a:r>
              <a:rPr lang="en-US" sz="2400" b="1">
                <a:solidFill>
                  <a:srgbClr val="0000CC"/>
                </a:solidFill>
                <a:latin typeface="Times New Roman" pitchFamily="18" charset="0"/>
                <a:ea typeface="Roboto Mono Regular"/>
                <a:cs typeface="Times New Roman" pitchFamily="18" charset="0"/>
                <a:sym typeface="Roboto Mono Regular"/>
              </a:rPr>
              <a:t>Đánh dấu x vào những yếu tố cần cho sự sống của con người, động vật, thực vật</a:t>
            </a:r>
            <a:endParaRPr kumimoji="0" lang="vi-VN" sz="3200" b="1" i="0" u="none" strike="noStrike" kern="0" cap="none" spc="0" normalizeH="0" baseline="0" noProof="0">
              <a:ln>
                <a:noFill/>
              </a:ln>
              <a:solidFill>
                <a:srgbClr val="0000CC"/>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p:cNvGraphicFramePr>
          <p:nvPr/>
        </p:nvGraphicFramePr>
        <p:xfrm>
          <a:off x="228600" y="228600"/>
          <a:ext cx="8686800" cy="4844415"/>
        </p:xfrm>
        <a:graphic>
          <a:graphicData uri="http://schemas.openxmlformats.org/drawingml/2006/table">
            <a:tbl>
              <a:tblPr/>
              <a:tblGrid>
                <a:gridCol w="4117975">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tblGrid>
              <a:tr h="46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Những yếu tố cần cho sự sống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Con ng</a:t>
                      </a:r>
                      <a:r>
                        <a:rPr kumimoji="0" lang="vi-VN" sz="1800" b="0" i="0" u="none" strike="noStrike" cap="none" normalizeH="0" baseline="0">
                          <a:ln>
                            <a:noFill/>
                          </a:ln>
                          <a:solidFill>
                            <a:srgbClr val="FF0000"/>
                          </a:solidFill>
                          <a:effectLst/>
                          <a:latin typeface="Times New Roman" pitchFamily="18" charset="0"/>
                          <a:cs typeface="Times New Roman" pitchFamily="18" charset="0"/>
                        </a:rPr>
                        <a:t>ười</a:t>
                      </a:r>
                      <a:endParaRPr kumimoji="0" lang="en-US" sz="18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Động vật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imes New Roman" pitchFamily="18" charset="0"/>
                          <a:cs typeface="Times New Roman" pitchFamily="18" charset="0"/>
                        </a:rPr>
                        <a:t>Thực vật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0"/>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1.Không khí</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2. N</a:t>
                      </a:r>
                      <a:r>
                        <a:rPr kumimoji="0" lang="vi-VN" sz="1900" b="0" i="0" u="none" strike="noStrike" cap="none" normalizeH="0" baseline="0">
                          <a:ln>
                            <a:noFill/>
                          </a:ln>
                          <a:solidFill>
                            <a:srgbClr val="FF0000"/>
                          </a:solidFill>
                          <a:effectLst/>
                          <a:latin typeface="Times New Roman" pitchFamily="18" charset="0"/>
                          <a:cs typeface="Times New Roman" pitchFamily="18" charset="0"/>
                        </a:rPr>
                        <a:t>ướ</a:t>
                      </a:r>
                      <a:r>
                        <a:rPr kumimoji="0" lang="en-US" sz="1900" b="0" i="0" u="none" strike="noStrike" cap="none" normalizeH="0" baseline="0">
                          <a:ln>
                            <a:noFill/>
                          </a:ln>
                          <a:solidFill>
                            <a:srgbClr val="FF0000"/>
                          </a:solidFill>
                          <a:effectLst/>
                          <a:latin typeface="Times New Roman" pitchFamily="18" charset="0"/>
                          <a:cs typeface="Times New Roman" pitchFamily="18" charset="0"/>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2"/>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3.Ánh sáng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3"/>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4.Nhiệt </a:t>
                      </a:r>
                      <a:r>
                        <a:rPr kumimoji="0" lang="vi-VN" sz="1900" b="0" i="0" u="none" strike="noStrike" cap="none" normalizeH="0" baseline="0">
                          <a:ln>
                            <a:noFill/>
                          </a:ln>
                          <a:solidFill>
                            <a:srgbClr val="FF0000"/>
                          </a:solidFill>
                          <a:effectLst/>
                          <a:latin typeface="Times New Roman" pitchFamily="18" charset="0"/>
                          <a:cs typeface="Times New Roman" pitchFamily="18" charset="0"/>
                        </a:rPr>
                        <a:t>độ</a:t>
                      </a:r>
                      <a:endParaRPr kumimoji="0" lang="en-US" sz="19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4"/>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5. Thức </a:t>
                      </a:r>
                      <a:r>
                        <a:rPr kumimoji="0" lang="vi-VN" sz="1900" b="0" i="0" u="none" strike="noStrike" cap="none" normalizeH="0" baseline="0">
                          <a:ln>
                            <a:noFill/>
                          </a:ln>
                          <a:solidFill>
                            <a:srgbClr val="FF0000"/>
                          </a:solidFill>
                          <a:effectLst/>
                          <a:latin typeface="Times New Roman" pitchFamily="18" charset="0"/>
                          <a:cs typeface="Times New Roman" pitchFamily="18" charset="0"/>
                        </a:rPr>
                        <a:t>ă</a:t>
                      </a:r>
                      <a:r>
                        <a:rPr kumimoji="0" lang="en-US" sz="1900" b="0" i="0" u="none" strike="noStrike" cap="none" normalizeH="0" baseline="0">
                          <a:ln>
                            <a:noFill/>
                          </a:ln>
                          <a:solidFill>
                            <a:srgbClr val="FF0000"/>
                          </a:solidFill>
                          <a:effectLst/>
                          <a:latin typeface="Times New Roman" pitchFamily="18" charset="0"/>
                          <a:cs typeface="Times New Roman" pitchFamily="18" charset="0"/>
                        </a:rPr>
                        <a:t>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6. Nhà ở</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7. Tình cảm gia </a:t>
                      </a:r>
                      <a:r>
                        <a:rPr kumimoji="0" lang="vi-VN" sz="1900" b="0" i="0" u="none" strike="noStrike" cap="none" normalizeH="0" baseline="0">
                          <a:ln>
                            <a:noFill/>
                          </a:ln>
                          <a:solidFill>
                            <a:srgbClr val="FF0000"/>
                          </a:solidFill>
                          <a:effectLst/>
                          <a:latin typeface="Times New Roman" pitchFamily="18" charset="0"/>
                          <a:cs typeface="Times New Roman" pitchFamily="18" charset="0"/>
                        </a:rPr>
                        <a:t>đình</a:t>
                      </a:r>
                      <a:endParaRPr kumimoji="0" lang="en-US" sz="1900" b="0"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7"/>
                  </a:ext>
                </a:extLst>
              </a:tr>
              <a:tr h="435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8. Ph</a:t>
                      </a:r>
                      <a:r>
                        <a:rPr kumimoji="0" lang="vi-VN" sz="1900" b="0" i="0" u="none" strike="noStrike" cap="none" normalizeH="0" baseline="0">
                          <a:ln>
                            <a:noFill/>
                          </a:ln>
                          <a:solidFill>
                            <a:srgbClr val="FF0000"/>
                          </a:solidFill>
                          <a:effectLst/>
                          <a:latin typeface="Times New Roman" pitchFamily="18" charset="0"/>
                          <a:cs typeface="Times New Roman" pitchFamily="18" charset="0"/>
                        </a:rPr>
                        <a:t>ươ</a:t>
                      </a:r>
                      <a:r>
                        <a:rPr kumimoji="0" lang="en-US" sz="1900" b="0" i="0" u="none" strike="noStrike" cap="none" normalizeH="0" baseline="0">
                          <a:ln>
                            <a:noFill/>
                          </a:ln>
                          <a:solidFill>
                            <a:srgbClr val="FF0000"/>
                          </a:solidFill>
                          <a:effectLst/>
                          <a:latin typeface="Times New Roman" pitchFamily="18" charset="0"/>
                          <a:cs typeface="Times New Roman" pitchFamily="18" charset="0"/>
                        </a:rPr>
                        <a:t>ng tiện giao thông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9.Tình cảm bạn bè</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10. Quần áo.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0"/>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11. Tr</a:t>
                      </a:r>
                      <a:r>
                        <a:rPr kumimoji="0" lang="vi-VN" sz="1900" b="0" i="0" u="none" strike="noStrike" cap="none" normalizeH="0" baseline="0">
                          <a:ln>
                            <a:noFill/>
                          </a:ln>
                          <a:solidFill>
                            <a:srgbClr val="FF0000"/>
                          </a:solidFill>
                          <a:effectLst/>
                          <a:latin typeface="Times New Roman" pitchFamily="18" charset="0"/>
                          <a:cs typeface="Times New Roman" pitchFamily="18" charset="0"/>
                        </a:rPr>
                        <a:t>ường</a:t>
                      </a:r>
                      <a:r>
                        <a:rPr kumimoji="0" lang="en-US" sz="1900" b="0" i="0" u="none" strike="noStrike" cap="none" normalizeH="0" baseline="0">
                          <a:ln>
                            <a:noFill/>
                          </a:ln>
                          <a:solidFill>
                            <a:srgbClr val="FF0000"/>
                          </a:solidFill>
                          <a:effectLst/>
                          <a:latin typeface="Times New Roman" pitchFamily="18" charset="0"/>
                          <a:cs typeface="Times New Roman" pitchFamily="18" charset="0"/>
                        </a:rPr>
                        <a:t> học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FF0000"/>
                          </a:solidFill>
                          <a:effectLst/>
                          <a:latin typeface="Times New Roman" pitchFamily="18" charset="0"/>
                          <a:cs typeface="Times New Roman" pitchFamily="18" charset="0"/>
                        </a:rPr>
                        <a:t>12. Sách báo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21;p33"/>
          <p:cNvSpPr txBox="1">
            <a:spLocks noGrp="1"/>
          </p:cNvSpPr>
          <p:nvPr>
            <p:ph type="title"/>
          </p:nvPr>
        </p:nvSpPr>
        <p:spPr>
          <a:xfrm>
            <a:off x="533400" y="438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a:latin typeface="Times New Roman" pitchFamily="18" charset="0"/>
                <a:cs typeface="Times New Roman" pitchFamily="18" charset="0"/>
              </a:rPr>
              <a:t>- Giống như động vật và thực vật, con người cần gì để duy trì sự sống?</a:t>
            </a:r>
            <a:endParaRPr sz="2400">
              <a:latin typeface="Times New Roman" pitchFamily="18" charset="0"/>
              <a:cs typeface="Times New Roman" pitchFamily="18" charset="0"/>
            </a:endParaRPr>
          </a:p>
        </p:txBody>
      </p:sp>
      <p:sp>
        <p:nvSpPr>
          <p:cNvPr id="7" name="Google Shape;221;p33"/>
          <p:cNvSpPr txBox="1">
            <a:spLocks noGrp="1"/>
          </p:cNvSpPr>
          <p:nvPr>
            <p:ph type="title"/>
          </p:nvPr>
        </p:nvSpPr>
        <p:spPr>
          <a:xfrm>
            <a:off x="4953000" y="438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200">
                <a:solidFill>
                  <a:srgbClr val="FF0000"/>
                </a:solidFill>
                <a:latin typeface="Times New Roman" pitchFamily="18" charset="0"/>
                <a:cs typeface="Times New Roman" pitchFamily="18" charset="0"/>
              </a:rPr>
              <a:t>- Giống như động vật và thực vật, con người cần:  Không khí, nước, ánh sáng, thức ăn để duy trì sự sống.</a:t>
            </a:r>
            <a:endParaRPr sz="2200">
              <a:solidFill>
                <a:srgbClr val="FF0000"/>
              </a:solidFill>
              <a:latin typeface="Times New Roman" pitchFamily="18" charset="0"/>
              <a:cs typeface="Times New Roman" pitchFamily="18" charset="0"/>
            </a:endParaRPr>
          </a:p>
        </p:txBody>
      </p:sp>
      <p:pic>
        <p:nvPicPr>
          <p:cNvPr id="8" name="Google Shape;228;p33"/>
          <p:cNvPicPr preferRelativeResize="0"/>
          <p:nvPr/>
        </p:nvPicPr>
        <p:blipFill>
          <a:blip r:embed="rId2">
            <a:alphaModFix amt="80000"/>
          </a:blip>
          <a:stretch>
            <a:fillRect/>
          </a:stretch>
        </p:blipFill>
        <p:spPr>
          <a:xfrm rot="8933784" flipH="1">
            <a:off x="4082535" y="924720"/>
            <a:ext cx="903116" cy="716443"/>
          </a:xfrm>
          <a:prstGeom prst="rect">
            <a:avLst/>
          </a:prstGeom>
          <a:noFill/>
          <a:ln>
            <a:noFill/>
          </a:ln>
        </p:spPr>
      </p:pic>
      <p:sp>
        <p:nvSpPr>
          <p:cNvPr id="9" name="Google Shape;221;p33"/>
          <p:cNvSpPr txBox="1">
            <a:spLocks noGrp="1"/>
          </p:cNvSpPr>
          <p:nvPr>
            <p:ph type="title"/>
          </p:nvPr>
        </p:nvSpPr>
        <p:spPr>
          <a:xfrm>
            <a:off x="457200" y="2343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a:latin typeface="Times New Roman" pitchFamily="18" charset="0"/>
                <a:cs typeface="Times New Roman" pitchFamily="18" charset="0"/>
              </a:rPr>
              <a:t>- Hơn hẳn động vật và thực vật, con người cần gì để duy trì sự sống?</a:t>
            </a:r>
            <a:endParaRPr sz="2400">
              <a:latin typeface="Times New Roman" pitchFamily="18" charset="0"/>
              <a:cs typeface="Times New Roman" pitchFamily="18" charset="0"/>
            </a:endParaRPr>
          </a:p>
        </p:txBody>
      </p:sp>
      <p:sp>
        <p:nvSpPr>
          <p:cNvPr id="10" name="Google Shape;221;p33"/>
          <p:cNvSpPr txBox="1">
            <a:spLocks noGrp="1"/>
          </p:cNvSpPr>
          <p:nvPr>
            <p:ph type="title"/>
          </p:nvPr>
        </p:nvSpPr>
        <p:spPr>
          <a:xfrm>
            <a:off x="4876800" y="2343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200">
                <a:solidFill>
                  <a:srgbClr val="FF0000"/>
                </a:solidFill>
                <a:latin typeface="Times New Roman" pitchFamily="18" charset="0"/>
                <a:cs typeface="Times New Roman" pitchFamily="18" charset="0"/>
              </a:rPr>
              <a:t>- Hơn hẳn động vật và thực vật, con người cần: Nhà ở, trường học, bệnh viện, tình cảm gia đình, tình cảm bạn bè, phương tiện giao thông, quần áo, phương tiện để vui chơi, giải trí…</a:t>
            </a:r>
            <a:endParaRPr sz="2200">
              <a:solidFill>
                <a:srgbClr val="FF0000"/>
              </a:solidFill>
              <a:latin typeface="Times New Roman" pitchFamily="18" charset="0"/>
              <a:cs typeface="Times New Roman" pitchFamily="18" charset="0"/>
            </a:endParaRPr>
          </a:p>
        </p:txBody>
      </p:sp>
      <p:pic>
        <p:nvPicPr>
          <p:cNvPr id="11" name="Google Shape;228;p33"/>
          <p:cNvPicPr preferRelativeResize="0"/>
          <p:nvPr/>
        </p:nvPicPr>
        <p:blipFill>
          <a:blip r:embed="rId2">
            <a:alphaModFix amt="80000"/>
          </a:blip>
          <a:stretch>
            <a:fillRect/>
          </a:stretch>
        </p:blipFill>
        <p:spPr>
          <a:xfrm rot="8933784" flipH="1">
            <a:off x="4006335" y="2829720"/>
            <a:ext cx="903116" cy="716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71550"/>
            <a:ext cx="6781800" cy="2308324"/>
          </a:xfrm>
          <a:prstGeom prst="rect">
            <a:avLst/>
          </a:prstGeom>
        </p:spPr>
        <p:txBody>
          <a:bodyPr wrap="square">
            <a:spAutoFit/>
          </a:bodyPr>
          <a:lstStyle/>
          <a:p>
            <a:pPr algn="just" eaLnBrk="1" hangingPunct="1">
              <a:buFontTx/>
              <a:buNone/>
            </a:pPr>
            <a:r>
              <a:rPr lang="en-US" sz="2400" b="1">
                <a:solidFill>
                  <a:srgbClr val="0000CC"/>
                </a:solidFill>
                <a:latin typeface="Times New Roman" pitchFamily="18" charset="0"/>
                <a:cs typeface="Times New Roman" pitchFamily="18" charset="0"/>
              </a:rPr>
              <a:t>Kết luận:</a:t>
            </a:r>
          </a:p>
          <a:p>
            <a:pPr algn="just" eaLnBrk="1" hangingPunct="1">
              <a:buFontTx/>
              <a:buNone/>
            </a:pPr>
            <a:r>
              <a:rPr lang="en-US" sz="2400" b="1">
                <a:solidFill>
                  <a:srgbClr val="0000CC"/>
                </a:solidFill>
                <a:latin typeface="Times New Roman" pitchFamily="18" charset="0"/>
                <a:cs typeface="Times New Roman" pitchFamily="18" charset="0"/>
              </a:rPr>
              <a:t>	Ngoài những yếu tố mà cả thực vật và động vật đều cần: Như nước, không khí, ánh sáng, thức ăn, con người còn cần các điều kiện về tinh thần, văn hóa,  xã hội và những tiện nghi khác như: Nhà ở, bệnh viện, trường học, phương tiện giao thông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Trò chơi: Cuộc hành trình đến hành tinh khác</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a16="http://schemas.microsoft.com/office/drawing/2014/main"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361950"/>
            <a:ext cx="29931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KẾT NỐI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0283733"/>
          <p:cNvPicPr>
            <a:picLocks noChangeAspect="1" noChangeArrowheads="1" noCrop="1"/>
          </p:cNvPicPr>
          <p:nvPr/>
        </p:nvPicPr>
        <p:blipFill>
          <a:blip r:embed="rId2"/>
          <a:srcRect/>
          <a:stretch>
            <a:fillRect/>
          </a:stretch>
        </p:blipFill>
        <p:spPr bwMode="auto">
          <a:xfrm>
            <a:off x="2266950" y="685801"/>
            <a:ext cx="5581650" cy="3851672"/>
          </a:xfrm>
          <a:prstGeom prst="rect">
            <a:avLst/>
          </a:prstGeom>
          <a:noFill/>
          <a:ln w="9525">
            <a:noFill/>
            <a:miter lim="800000"/>
            <a:headEnd/>
            <a:tailEnd/>
          </a:ln>
        </p:spPr>
      </p:pic>
      <p:sp>
        <p:nvSpPr>
          <p:cNvPr id="9" name="Rectangle 3"/>
          <p:cNvSpPr>
            <a:spLocks noChangeArrowheads="1"/>
          </p:cNvSpPr>
          <p:nvPr/>
        </p:nvSpPr>
        <p:spPr bwMode="auto">
          <a:xfrm>
            <a:off x="304800" y="102394"/>
            <a:ext cx="8534400" cy="70788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i="1">
                <a:solidFill>
                  <a:srgbClr val="660033"/>
                </a:solidFill>
                <a:latin typeface="VNI-Times" pitchFamily="2" charset="0"/>
              </a:rPr>
              <a:t> </a:t>
            </a:r>
            <a:r>
              <a:rPr lang="en-US" sz="4000">
                <a:solidFill>
                  <a:srgbClr val="CC3300"/>
                </a:solidFill>
                <a:latin typeface="VNI-Times" pitchFamily="2" charset="0"/>
              </a:rPr>
              <a:t>Haønh trình ñeán haønh tinh khaùc.</a:t>
            </a:r>
          </a:p>
        </p:txBody>
      </p:sp>
      <p:sp>
        <p:nvSpPr>
          <p:cNvPr id="10" name="Text Box 4"/>
          <p:cNvSpPr txBox="1">
            <a:spLocks noChangeArrowheads="1"/>
          </p:cNvSpPr>
          <p:nvPr/>
        </p:nvSpPr>
        <p:spPr bwMode="auto">
          <a:xfrm>
            <a:off x="533399" y="3543300"/>
            <a:ext cx="1551709" cy="1077218"/>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Quaàn aùo</a:t>
            </a:r>
          </a:p>
        </p:txBody>
      </p:sp>
      <p:sp>
        <p:nvSpPr>
          <p:cNvPr id="11" name="Text Box 5"/>
          <p:cNvSpPr txBox="1">
            <a:spLocks noChangeArrowheads="1"/>
          </p:cNvSpPr>
          <p:nvPr/>
        </p:nvSpPr>
        <p:spPr bwMode="auto">
          <a:xfrm>
            <a:off x="838200" y="2743200"/>
            <a:ext cx="1939636"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Thöùc aên</a:t>
            </a:r>
          </a:p>
        </p:txBody>
      </p:sp>
      <p:sp>
        <p:nvSpPr>
          <p:cNvPr id="12" name="Text Box 6"/>
          <p:cNvSpPr txBox="1">
            <a:spLocks noChangeArrowheads="1"/>
          </p:cNvSpPr>
          <p:nvPr/>
        </p:nvSpPr>
        <p:spPr bwMode="auto">
          <a:xfrm>
            <a:off x="533400" y="2971800"/>
            <a:ext cx="2230582"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Nöôùc uoáng</a:t>
            </a:r>
          </a:p>
        </p:txBody>
      </p:sp>
      <p:sp>
        <p:nvSpPr>
          <p:cNvPr id="13" name="Text Box 7"/>
          <p:cNvSpPr txBox="1">
            <a:spLocks noChangeArrowheads="1"/>
          </p:cNvSpPr>
          <p:nvPr/>
        </p:nvSpPr>
        <p:spPr bwMode="auto">
          <a:xfrm>
            <a:off x="3200400" y="1200150"/>
            <a:ext cx="1371600" cy="107721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Baûn ñoà</a:t>
            </a:r>
          </a:p>
        </p:txBody>
      </p:sp>
      <p:sp>
        <p:nvSpPr>
          <p:cNvPr id="14" name="Text Box 8"/>
          <p:cNvSpPr txBox="1">
            <a:spLocks noChangeArrowheads="1"/>
          </p:cNvSpPr>
          <p:nvPr/>
        </p:nvSpPr>
        <p:spPr bwMode="auto">
          <a:xfrm>
            <a:off x="457200" y="2628900"/>
            <a:ext cx="2133600"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Chaên maøn</a:t>
            </a:r>
          </a:p>
        </p:txBody>
      </p:sp>
      <p:sp>
        <p:nvSpPr>
          <p:cNvPr id="15" name="Text Box 9"/>
          <p:cNvSpPr txBox="1">
            <a:spLocks noChangeArrowheads="1"/>
          </p:cNvSpPr>
          <p:nvPr/>
        </p:nvSpPr>
        <p:spPr bwMode="auto">
          <a:xfrm>
            <a:off x="6934200" y="2686050"/>
            <a:ext cx="1066800" cy="58477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Leàu </a:t>
            </a:r>
          </a:p>
        </p:txBody>
      </p:sp>
      <p:sp>
        <p:nvSpPr>
          <p:cNvPr id="16" name="Text Box 10"/>
          <p:cNvSpPr txBox="1">
            <a:spLocks noChangeArrowheads="1"/>
          </p:cNvSpPr>
          <p:nvPr/>
        </p:nvSpPr>
        <p:spPr bwMode="auto">
          <a:xfrm>
            <a:off x="6858000" y="2628900"/>
            <a:ext cx="1676400" cy="58477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Thuoác</a:t>
            </a:r>
          </a:p>
        </p:txBody>
      </p:sp>
      <p:grpSp>
        <p:nvGrpSpPr>
          <p:cNvPr id="17" name="Group 11"/>
          <p:cNvGrpSpPr>
            <a:grpSpLocks/>
          </p:cNvGrpSpPr>
          <p:nvPr/>
        </p:nvGrpSpPr>
        <p:grpSpPr bwMode="auto">
          <a:xfrm>
            <a:off x="381000" y="685800"/>
            <a:ext cx="2743200" cy="1714500"/>
            <a:chOff x="240" y="816"/>
            <a:chExt cx="1728" cy="1440"/>
          </a:xfrm>
        </p:grpSpPr>
        <p:sp>
          <p:nvSpPr>
            <p:cNvPr id="18" name="AutoShape 12"/>
            <p:cNvSpPr>
              <a:spLocks noChangeArrowheads="1"/>
            </p:cNvSpPr>
            <p:nvPr/>
          </p:nvSpPr>
          <p:spPr bwMode="auto">
            <a:xfrm>
              <a:off x="240" y="816"/>
              <a:ext cx="1728" cy="1440"/>
            </a:xfrm>
            <a:prstGeom prst="flowChartMagneticTape">
              <a:avLst/>
            </a:prstGeom>
            <a:solidFill>
              <a:srgbClr val="00FF00"/>
            </a:solidFill>
            <a:ln w="9525">
              <a:solidFill>
                <a:srgbClr val="FF0000"/>
              </a:solidFill>
              <a:miter lim="800000"/>
              <a:headEnd/>
              <a:tailEnd/>
            </a:ln>
            <a:effectLst/>
          </p:spPr>
          <p:txBody>
            <a:bodyPr wrap="none" anchor="ctr"/>
            <a:lstStyle/>
            <a:p>
              <a:pPr algn="ctr" eaLnBrk="0" hangingPunct="0"/>
              <a:endParaRPr lang="en-US" b="1">
                <a:solidFill>
                  <a:srgbClr val="333300"/>
                </a:solidFill>
                <a:latin typeface="VNI-Times" pitchFamily="2" charset="0"/>
              </a:endParaRPr>
            </a:p>
          </p:txBody>
        </p:sp>
        <p:sp>
          <p:nvSpPr>
            <p:cNvPr id="19" name="Text Box 13"/>
            <p:cNvSpPr txBox="1">
              <a:spLocks noChangeArrowheads="1"/>
            </p:cNvSpPr>
            <p:nvPr/>
          </p:nvSpPr>
          <p:spPr bwMode="auto">
            <a:xfrm>
              <a:off x="528" y="1056"/>
              <a:ext cx="1104" cy="1112"/>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CC3300"/>
                  </a:solidFill>
                  <a:latin typeface="VNI-Times" pitchFamily="2" charset="0"/>
                </a:rPr>
                <a:t>Ñoá caùc baïn mình mang theo nhöõng gì ?</a:t>
              </a:r>
            </a:p>
          </p:txBody>
        </p:sp>
      </p:grpSp>
      <p:sp>
        <p:nvSpPr>
          <p:cNvPr id="20" name="Text Box 14"/>
          <p:cNvSpPr txBox="1">
            <a:spLocks noChangeArrowheads="1"/>
          </p:cNvSpPr>
          <p:nvPr/>
        </p:nvSpPr>
        <p:spPr bwMode="auto">
          <a:xfrm>
            <a:off x="6553200" y="2457450"/>
            <a:ext cx="2590800" cy="107721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Ñoà duøng caù nhaân</a:t>
            </a:r>
          </a:p>
        </p:txBody>
      </p:sp>
      <p:grpSp>
        <p:nvGrpSpPr>
          <p:cNvPr id="21" name="Group 15"/>
          <p:cNvGrpSpPr>
            <a:grpSpLocks/>
          </p:cNvGrpSpPr>
          <p:nvPr/>
        </p:nvGrpSpPr>
        <p:grpSpPr bwMode="auto">
          <a:xfrm>
            <a:off x="6477000" y="1028700"/>
            <a:ext cx="2514600" cy="1428750"/>
            <a:chOff x="4176" y="864"/>
            <a:chExt cx="1584" cy="1200"/>
          </a:xfrm>
        </p:grpSpPr>
        <p:sp>
          <p:nvSpPr>
            <p:cNvPr id="22" name="AutoShape 16"/>
            <p:cNvSpPr>
              <a:spLocks noChangeArrowheads="1"/>
            </p:cNvSpPr>
            <p:nvPr/>
          </p:nvSpPr>
          <p:spPr bwMode="auto">
            <a:xfrm>
              <a:off x="4176" y="864"/>
              <a:ext cx="1584" cy="1152"/>
            </a:xfrm>
            <a:prstGeom prst="wedgeEllipseCallout">
              <a:avLst>
                <a:gd name="adj1" fmla="val -51454"/>
                <a:gd name="adj2" fmla="val -35935"/>
              </a:avLst>
            </a:prstGeom>
            <a:solidFill>
              <a:srgbClr val="00FFFF"/>
            </a:solidFill>
            <a:ln w="9525">
              <a:solidFill>
                <a:schemeClr val="tx1"/>
              </a:solidFill>
              <a:miter lim="800000"/>
              <a:headEnd/>
              <a:tailEnd/>
            </a:ln>
            <a:effectLst/>
          </p:spPr>
          <p:txBody>
            <a:bodyPr/>
            <a:lstStyle/>
            <a:p>
              <a:pPr algn="ctr" eaLnBrk="0" hangingPunct="0"/>
              <a:endParaRPr lang="en-US" b="1">
                <a:latin typeface="VNI-Times" pitchFamily="2" charset="0"/>
              </a:endParaRPr>
            </a:p>
          </p:txBody>
        </p:sp>
        <p:sp>
          <p:nvSpPr>
            <p:cNvPr id="23" name="Text Box 17"/>
            <p:cNvSpPr txBox="1">
              <a:spLocks noChangeArrowheads="1"/>
            </p:cNvSpPr>
            <p:nvPr/>
          </p:nvSpPr>
          <p:spPr bwMode="auto">
            <a:xfrm>
              <a:off x="4464" y="1056"/>
              <a:ext cx="1296" cy="100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VNI-Times" pitchFamily="2" charset="0"/>
                </a:rPr>
                <a:t>Coøn raát nhieàu thöù nöõa caùc baïn a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plus(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grpId="1" nodeType="clickEffect">
                                  <p:stCondLst>
                                    <p:cond delay="0"/>
                                  </p:stCondLst>
                                  <p:childTnLst>
                                    <p:animEffect transition="out" filter="slide(fromBottom)">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80">
                                          <p:stCondLst>
                                            <p:cond delay="0"/>
                                          </p:stCondLst>
                                        </p:cTn>
                                        <p:tgtEl>
                                          <p:spTgt spid="16"/>
                                        </p:tgtEl>
                                      </p:cBhvr>
                                    </p:animEffect>
                                    <p:anim calcmode="lin" valueType="num">
                                      <p:cBhvr>
                                        <p:cTn id="3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6"/>
                                        </p:tgtEl>
                                      </p:cBhvr>
                                      <p:to x="100000" y="60000"/>
                                    </p:animScale>
                                    <p:animScale>
                                      <p:cBhvr>
                                        <p:cTn id="43" dur="166" decel="50000">
                                          <p:stCondLst>
                                            <p:cond delay="676"/>
                                          </p:stCondLst>
                                        </p:cTn>
                                        <p:tgtEl>
                                          <p:spTgt spid="16"/>
                                        </p:tgtEl>
                                      </p:cBhvr>
                                      <p:to x="100000" y="100000"/>
                                    </p:animScale>
                                    <p:animScale>
                                      <p:cBhvr>
                                        <p:cTn id="44" dur="26">
                                          <p:stCondLst>
                                            <p:cond delay="1312"/>
                                          </p:stCondLst>
                                        </p:cTn>
                                        <p:tgtEl>
                                          <p:spTgt spid="16"/>
                                        </p:tgtEl>
                                      </p:cBhvr>
                                      <p:to x="100000" y="80000"/>
                                    </p:animScale>
                                    <p:animScale>
                                      <p:cBhvr>
                                        <p:cTn id="45" dur="166" decel="50000">
                                          <p:stCondLst>
                                            <p:cond delay="1338"/>
                                          </p:stCondLst>
                                        </p:cTn>
                                        <p:tgtEl>
                                          <p:spTgt spid="16"/>
                                        </p:tgtEl>
                                      </p:cBhvr>
                                      <p:to x="100000" y="100000"/>
                                    </p:animScale>
                                    <p:animScale>
                                      <p:cBhvr>
                                        <p:cTn id="46" dur="26">
                                          <p:stCondLst>
                                            <p:cond delay="1642"/>
                                          </p:stCondLst>
                                        </p:cTn>
                                        <p:tgtEl>
                                          <p:spTgt spid="16"/>
                                        </p:tgtEl>
                                      </p:cBhvr>
                                      <p:to x="100000" y="90000"/>
                                    </p:animScale>
                                    <p:animScale>
                                      <p:cBhvr>
                                        <p:cTn id="47" dur="166" decel="50000">
                                          <p:stCondLst>
                                            <p:cond delay="1668"/>
                                          </p:stCondLst>
                                        </p:cTn>
                                        <p:tgtEl>
                                          <p:spTgt spid="16"/>
                                        </p:tgtEl>
                                      </p:cBhvr>
                                      <p:to x="100000" y="100000"/>
                                    </p:animScale>
                                    <p:animScale>
                                      <p:cBhvr>
                                        <p:cTn id="48" dur="26">
                                          <p:stCondLst>
                                            <p:cond delay="1808"/>
                                          </p:stCondLst>
                                        </p:cTn>
                                        <p:tgtEl>
                                          <p:spTgt spid="16"/>
                                        </p:tgtEl>
                                      </p:cBhvr>
                                      <p:to x="100000" y="95000"/>
                                    </p:animScale>
                                    <p:animScale>
                                      <p:cBhvr>
                                        <p:cTn id="49" dur="166" decel="50000">
                                          <p:stCondLst>
                                            <p:cond delay="1834"/>
                                          </p:stCondLst>
                                        </p:cTn>
                                        <p:tgtEl>
                                          <p:spTgt spid="1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53" presetClass="exit" presetSubtype="0" fill="hold" grpId="1" nodeType="click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xit" presetSubtype="4" fill="hold" grpId="1" nodeType="clickEffect">
                                  <p:stCondLst>
                                    <p:cond delay="0"/>
                                  </p:stCondLst>
                                  <p:iterate type="lt">
                                    <p:tmPct val="0"/>
                                  </p:iterate>
                                  <p:childTnLst>
                                    <p:animEffect transition="out" filter="slide(fromBottom)">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0" presetClass="exit" presetSubtype="0" accel="100000" fill="hold" grpId="1" nodeType="clickEffect">
                                  <p:stCondLst>
                                    <p:cond delay="0"/>
                                  </p:stCondLst>
                                  <p:childTnLst>
                                    <p:anim calcmode="lin" valueType="num">
                                      <p:cBhvr>
                                        <p:cTn id="79" dur="1000"/>
                                        <p:tgtEl>
                                          <p:spTgt spid="11"/>
                                        </p:tgtEl>
                                        <p:attrNameLst>
                                          <p:attrName>ppt_w</p:attrName>
                                        </p:attrNameLst>
                                      </p:cBhvr>
                                      <p:tavLst>
                                        <p:tav tm="0">
                                          <p:val>
                                            <p:strVal val="ppt_w"/>
                                          </p:val>
                                        </p:tav>
                                        <p:tav tm="100000">
                                          <p:val>
                                            <p:strVal val="ppt_w+.3"/>
                                          </p:val>
                                        </p:tav>
                                      </p:tavLst>
                                    </p:anim>
                                    <p:anim calcmode="lin" valueType="num">
                                      <p:cBhvr>
                                        <p:cTn id="80" dur="1000"/>
                                        <p:tgtEl>
                                          <p:spTgt spid="11"/>
                                        </p:tgtEl>
                                        <p:attrNameLst>
                                          <p:attrName>ppt_h</p:attrName>
                                        </p:attrNameLst>
                                      </p:cBhvr>
                                      <p:tavLst>
                                        <p:tav tm="0">
                                          <p:val>
                                            <p:strVal val="ppt_h"/>
                                          </p:val>
                                        </p:tav>
                                        <p:tav tm="100000">
                                          <p:val>
                                            <p:strVal val="ppt_h"/>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xit" presetSubtype="10" fill="hold" grpId="1" nodeType="clickEffect">
                                  <p:stCondLst>
                                    <p:cond delay="0"/>
                                  </p:stCondLst>
                                  <p:childTnLst>
                                    <p:anim calcmode="lin" valueType="num">
                                      <p:cBhvr>
                                        <p:cTn id="92" dur="500"/>
                                        <p:tgtEl>
                                          <p:spTgt spid="20"/>
                                        </p:tgtEl>
                                        <p:attrNameLst>
                                          <p:attrName>ppt_w</p:attrName>
                                        </p:attrNameLst>
                                      </p:cBhvr>
                                      <p:tavLst>
                                        <p:tav tm="0">
                                          <p:val>
                                            <p:strVal val="ppt_w"/>
                                          </p:val>
                                        </p:tav>
                                        <p:tav tm="100000">
                                          <p:val>
                                            <p:fltVal val="0"/>
                                          </p:val>
                                        </p:tav>
                                      </p:tavLst>
                                    </p:anim>
                                    <p:anim calcmode="lin" valueType="num">
                                      <p:cBhvr>
                                        <p:cTn id="93" dur="500"/>
                                        <p:tgtEl>
                                          <p:spTgt spid="20"/>
                                        </p:tgtEl>
                                        <p:attrNameLst>
                                          <p:attrName>ppt_h</p:attrName>
                                        </p:attrNameLst>
                                      </p:cBhvr>
                                      <p:tavLst>
                                        <p:tav tm="0">
                                          <p:val>
                                            <p:strVal val="ppt_h"/>
                                          </p:val>
                                        </p:tav>
                                        <p:tav tm="100000">
                                          <p:val>
                                            <p:strVal val="ppt_h"/>
                                          </p:val>
                                        </p:tav>
                                      </p:tavLst>
                                    </p:anim>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grpId="0" nodeType="clickEffect">
                                  <p:stCondLst>
                                    <p:cond delay="0"/>
                                  </p:stCondLst>
                                  <p:iterate type="lt">
                                    <p:tmPct val="10000"/>
                                  </p:iterate>
                                  <p:childTnLst>
                                    <p:set>
                                      <p:cBhvr>
                                        <p:cTn id="98" dur="1" fill="hold">
                                          <p:stCondLst>
                                            <p:cond delay="0"/>
                                          </p:stCondLst>
                                        </p:cTn>
                                        <p:tgtEl>
                                          <p:spTgt spid="12"/>
                                        </p:tgtEl>
                                        <p:attrNameLst>
                                          <p:attrName>style.visibility</p:attrName>
                                        </p:attrNameLst>
                                      </p:cBhvr>
                                      <p:to>
                                        <p:strVal val="visible"/>
                                      </p:to>
                                    </p:set>
                                    <p:anim by="(-#ppt_w*2)" calcmode="lin" valueType="num">
                                      <p:cBhvr rctx="PPT">
                                        <p:cTn id="99" dur="500" autoRev="1" fill="hold">
                                          <p:stCondLst>
                                            <p:cond delay="0"/>
                                          </p:stCondLst>
                                        </p:cTn>
                                        <p:tgtEl>
                                          <p:spTgt spid="12"/>
                                        </p:tgtEl>
                                        <p:attrNameLst>
                                          <p:attrName>ppt_w</p:attrName>
                                        </p:attrNameLst>
                                      </p:cBhvr>
                                    </p:anim>
                                    <p:anim by="(#ppt_w*0.50)" calcmode="lin" valueType="num">
                                      <p:cBhvr>
                                        <p:cTn id="100" dur="500" decel="50000" autoRev="1" fill="hold">
                                          <p:stCondLst>
                                            <p:cond delay="0"/>
                                          </p:stCondLst>
                                        </p:cTn>
                                        <p:tgtEl>
                                          <p:spTgt spid="12"/>
                                        </p:tgtEl>
                                        <p:attrNameLst>
                                          <p:attrName>ppt_x</p:attrName>
                                        </p:attrNameLst>
                                      </p:cBhvr>
                                    </p:anim>
                                    <p:anim from="(-#ppt_h/2)" to="(#ppt_y)" calcmode="lin" valueType="num">
                                      <p:cBhvr>
                                        <p:cTn id="101" dur="1000" fill="hold">
                                          <p:stCondLst>
                                            <p:cond delay="0"/>
                                          </p:stCondLst>
                                        </p:cTn>
                                        <p:tgtEl>
                                          <p:spTgt spid="12"/>
                                        </p:tgtEl>
                                        <p:attrNameLst>
                                          <p:attrName>ppt_y</p:attrName>
                                        </p:attrNameLst>
                                      </p:cBhvr>
                                    </p:anim>
                                    <p:animRot by="21600000">
                                      <p:cBhvr>
                                        <p:cTn id="102" dur="1000" fill="hold">
                                          <p:stCondLst>
                                            <p:cond delay="0"/>
                                          </p:stCondLst>
                                        </p:cTn>
                                        <p:tgtEl>
                                          <p:spTgt spid="12"/>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42" presetClass="exit" presetSubtype="0" fill="hold" grpId="1" nodeType="clickEffect">
                                  <p:stCondLst>
                                    <p:cond delay="0"/>
                                  </p:stCondLst>
                                  <p:iterate type="lt">
                                    <p:tmPct val="0"/>
                                  </p:iterate>
                                  <p:childTnLst>
                                    <p:animEffect transition="out" filter="fade">
                                      <p:cBhvr>
                                        <p:cTn id="106" dur="1000"/>
                                        <p:tgtEl>
                                          <p:spTgt spid="12"/>
                                        </p:tgtEl>
                                      </p:cBhvr>
                                    </p:animEffect>
                                    <p:anim calcmode="lin" valueType="num">
                                      <p:cBhvr>
                                        <p:cTn id="107" dur="1000"/>
                                        <p:tgtEl>
                                          <p:spTgt spid="12"/>
                                        </p:tgtEl>
                                        <p:attrNameLst>
                                          <p:attrName>ppt_x</p:attrName>
                                        </p:attrNameLst>
                                      </p:cBhvr>
                                      <p:tavLst>
                                        <p:tav tm="0">
                                          <p:val>
                                            <p:strVal val="ppt_x"/>
                                          </p:val>
                                        </p:tav>
                                        <p:tav tm="100000">
                                          <p:val>
                                            <p:strVal val="ppt_x"/>
                                          </p:val>
                                        </p:tav>
                                      </p:tavLst>
                                    </p:anim>
                                    <p:anim calcmode="lin" valueType="num">
                                      <p:cBhvr>
                                        <p:cTn id="108" dur="1000"/>
                                        <p:tgtEl>
                                          <p:spTgt spid="12"/>
                                        </p:tgtEl>
                                        <p:attrNameLst>
                                          <p:attrName>ppt_y</p:attrName>
                                        </p:attrNameLst>
                                      </p:cBhvr>
                                      <p:tavLst>
                                        <p:tav tm="0">
                                          <p:val>
                                            <p:strVal val="ppt_y"/>
                                          </p:val>
                                        </p:tav>
                                        <p:tav tm="100000">
                                          <p:val>
                                            <p:strVal val="ppt_y+.1"/>
                                          </p:val>
                                        </p:tav>
                                      </p:tavLst>
                                    </p:anim>
                                    <p:set>
                                      <p:cBhvr>
                                        <p:cTn id="109" dur="1" fill="hold">
                                          <p:stCondLst>
                                            <p:cond delay="999"/>
                                          </p:stCondLst>
                                        </p:cTn>
                                        <p:tgtEl>
                                          <p:spTgt spid="1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9" presetClass="entr" presetSubtype="0" decel="100000"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 calcmode="lin" valueType="num">
                                      <p:cBhvr>
                                        <p:cTn id="114" dur="500" fill="hold"/>
                                        <p:tgtEl>
                                          <p:spTgt spid="15"/>
                                        </p:tgtEl>
                                        <p:attrNameLst>
                                          <p:attrName>ppt_w</p:attrName>
                                        </p:attrNameLst>
                                      </p:cBhvr>
                                      <p:tavLst>
                                        <p:tav tm="0">
                                          <p:val>
                                            <p:fltVal val="0"/>
                                          </p:val>
                                        </p:tav>
                                        <p:tav tm="100000">
                                          <p:val>
                                            <p:strVal val="#ppt_w"/>
                                          </p:val>
                                        </p:tav>
                                      </p:tavLst>
                                    </p:anim>
                                    <p:anim calcmode="lin" valueType="num">
                                      <p:cBhvr>
                                        <p:cTn id="115" dur="500" fill="hold"/>
                                        <p:tgtEl>
                                          <p:spTgt spid="15"/>
                                        </p:tgtEl>
                                        <p:attrNameLst>
                                          <p:attrName>ppt_h</p:attrName>
                                        </p:attrNameLst>
                                      </p:cBhvr>
                                      <p:tavLst>
                                        <p:tav tm="0">
                                          <p:val>
                                            <p:fltVal val="0"/>
                                          </p:val>
                                        </p:tav>
                                        <p:tav tm="100000">
                                          <p:val>
                                            <p:strVal val="#ppt_h"/>
                                          </p:val>
                                        </p:tav>
                                      </p:tavLst>
                                    </p:anim>
                                    <p:anim calcmode="lin" valueType="num">
                                      <p:cBhvr>
                                        <p:cTn id="116" dur="500" fill="hold"/>
                                        <p:tgtEl>
                                          <p:spTgt spid="15"/>
                                        </p:tgtEl>
                                        <p:attrNameLst>
                                          <p:attrName>style.rotation</p:attrName>
                                        </p:attrNameLst>
                                      </p:cBhvr>
                                      <p:tavLst>
                                        <p:tav tm="0">
                                          <p:val>
                                            <p:fltVal val="360"/>
                                          </p:val>
                                        </p:tav>
                                        <p:tav tm="100000">
                                          <p:val>
                                            <p:fltVal val="0"/>
                                          </p:val>
                                        </p:tav>
                                      </p:tavLst>
                                    </p:anim>
                                    <p:animEffect transition="in" filter="fade">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xit" presetSubtype="0" fill="hold" grpId="1" nodeType="clickEffect">
                                  <p:stCondLst>
                                    <p:cond delay="0"/>
                                  </p:stCondLst>
                                  <p:childTnLst>
                                    <p:anim calcmode="lin" valueType="num">
                                      <p:cBhvr>
                                        <p:cTn id="121" dur="1000"/>
                                        <p:tgtEl>
                                          <p:spTgt spid="15"/>
                                        </p:tgtEl>
                                        <p:attrNameLst>
                                          <p:attrName>ppt_w</p:attrName>
                                        </p:attrNameLst>
                                      </p:cBhvr>
                                      <p:tavLst>
                                        <p:tav tm="0">
                                          <p:val>
                                            <p:strVal val="ppt_w"/>
                                          </p:val>
                                        </p:tav>
                                        <p:tav tm="100000">
                                          <p:val>
                                            <p:strVal val="ppt_w*0.70"/>
                                          </p:val>
                                        </p:tav>
                                      </p:tavLst>
                                    </p:anim>
                                    <p:anim calcmode="lin" valueType="num">
                                      <p:cBhvr>
                                        <p:cTn id="122" dur="1000"/>
                                        <p:tgtEl>
                                          <p:spTgt spid="15"/>
                                        </p:tgtEl>
                                        <p:attrNameLst>
                                          <p:attrName>ppt_h</p:attrName>
                                        </p:attrNameLst>
                                      </p:cBhvr>
                                      <p:tavLst>
                                        <p:tav tm="0">
                                          <p:val>
                                            <p:strVal val="ppt_h"/>
                                          </p:val>
                                        </p:tav>
                                        <p:tav tm="100000">
                                          <p:val>
                                            <p:strVal val="ppt_h"/>
                                          </p:val>
                                        </p:tav>
                                      </p:tavLst>
                                    </p:anim>
                                    <p:animEffect transition="out" filter="fade">
                                      <p:cBhvr>
                                        <p:cTn id="123" dur="1000"/>
                                        <p:tgtEl>
                                          <p:spTgt spid="15"/>
                                        </p:tgtEl>
                                      </p:cBhvr>
                                    </p:animEffect>
                                    <p:set>
                                      <p:cBhvr>
                                        <p:cTn id="124" dur="1" fill="hold">
                                          <p:stCondLst>
                                            <p:cond delay="999"/>
                                          </p:stCondLst>
                                        </p:cTn>
                                        <p:tgtEl>
                                          <p:spTgt spid="1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0" presetClass="entr" presetSubtype="0" fill="hold" grpId="0" nodeType="clickEffect">
                                  <p:stCondLst>
                                    <p:cond delay="0"/>
                                  </p:stCondLst>
                                  <p:iterate type="lt">
                                    <p:tmPct val="10000"/>
                                  </p:iterate>
                                  <p:childTnLst>
                                    <p:set>
                                      <p:cBhvr>
                                        <p:cTn id="128" dur="1" fill="hold">
                                          <p:stCondLst>
                                            <p:cond delay="0"/>
                                          </p:stCondLst>
                                        </p:cTn>
                                        <p:tgtEl>
                                          <p:spTgt spid="13"/>
                                        </p:tgtEl>
                                        <p:attrNameLst>
                                          <p:attrName>style.visibility</p:attrName>
                                        </p:attrNameLst>
                                      </p:cBhvr>
                                      <p:to>
                                        <p:strVal val="visible"/>
                                      </p:to>
                                    </p:set>
                                    <p:animEffect transition="in" filter="fade">
                                      <p:cBhvr>
                                        <p:cTn id="129" dur="1000"/>
                                        <p:tgtEl>
                                          <p:spTgt spid="13"/>
                                        </p:tgtEl>
                                      </p:cBhvr>
                                    </p:animEffect>
                                    <p:anim calcmode="lin" valueType="num">
                                      <p:cBhvr>
                                        <p:cTn id="130" dur="1000" fill="hold"/>
                                        <p:tgtEl>
                                          <p:spTgt spid="13"/>
                                        </p:tgtEl>
                                        <p:attrNameLst>
                                          <p:attrName>ppt_x</p:attrName>
                                        </p:attrNameLst>
                                      </p:cBhvr>
                                      <p:tavLst>
                                        <p:tav tm="0">
                                          <p:val>
                                            <p:strVal val="#ppt_x-.1"/>
                                          </p:val>
                                        </p:tav>
                                        <p:tav tm="100000">
                                          <p:val>
                                            <p:strVal val="#ppt_x"/>
                                          </p:val>
                                        </p:tav>
                                      </p:tavLst>
                                    </p:anim>
                                    <p:anim calcmode="lin" valueType="num">
                                      <p:cBhvr>
                                        <p:cTn id="1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xit" presetSubtype="0" fill="hold" grpId="1" nodeType="clickEffect">
                                  <p:stCondLst>
                                    <p:cond delay="0"/>
                                  </p:stCondLst>
                                  <p:iterate type="lt">
                                    <p:tmPct val="0"/>
                                  </p:iterate>
                                  <p:childTnLst>
                                    <p:anim calcmode="lin" valueType="num">
                                      <p:cBhvr>
                                        <p:cTn id="135" dur="500"/>
                                        <p:tgtEl>
                                          <p:spTgt spid="13"/>
                                        </p:tgtEl>
                                        <p:attrNameLst>
                                          <p:attrName>ppt_w</p:attrName>
                                        </p:attrNameLst>
                                      </p:cBhvr>
                                      <p:tavLst>
                                        <p:tav tm="0">
                                          <p:val>
                                            <p:strVal val="ppt_w"/>
                                          </p:val>
                                        </p:tav>
                                        <p:tav tm="100000">
                                          <p:val>
                                            <p:fltVal val="0"/>
                                          </p:val>
                                        </p:tav>
                                      </p:tavLst>
                                    </p:anim>
                                    <p:anim calcmode="lin" valueType="num">
                                      <p:cBhvr>
                                        <p:cTn id="136" dur="500"/>
                                        <p:tgtEl>
                                          <p:spTgt spid="13"/>
                                        </p:tgtEl>
                                        <p:attrNameLst>
                                          <p:attrName>ppt_h</p:attrName>
                                        </p:attrNameLst>
                                      </p:cBhvr>
                                      <p:tavLst>
                                        <p:tav tm="0">
                                          <p:val>
                                            <p:strVal val="ppt_h"/>
                                          </p:val>
                                        </p:tav>
                                        <p:tav tm="100000">
                                          <p:val>
                                            <p:fltVal val="0"/>
                                          </p:val>
                                        </p:tav>
                                      </p:tavLst>
                                    </p:anim>
                                    <p:animEffect transition="out" filter="fade">
                                      <p:cBhvr>
                                        <p:cTn id="137" dur="500"/>
                                        <p:tgtEl>
                                          <p:spTgt spid="13"/>
                                        </p:tgtEl>
                                      </p:cBhvr>
                                    </p:animEffect>
                                    <p:set>
                                      <p:cBhvr>
                                        <p:cTn id="138" dur="1" fill="hold">
                                          <p:stCondLst>
                                            <p:cond delay="499"/>
                                          </p:stCondLst>
                                        </p:cTn>
                                        <p:tgtEl>
                                          <p:spTgt spid="1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iterate type="lt">
                                    <p:tmPct val="5000"/>
                                  </p:iterate>
                                  <p:childTnLst>
                                    <p:set>
                                      <p:cBhvr>
                                        <p:cTn id="142" dur="1" fill="hold">
                                          <p:stCondLst>
                                            <p:cond delay="0"/>
                                          </p:stCondLst>
                                        </p:cTn>
                                        <p:tgtEl>
                                          <p:spTgt spid="21"/>
                                        </p:tgtEl>
                                        <p:attrNameLst>
                                          <p:attrName>style.visibility</p:attrName>
                                        </p:attrNameLst>
                                      </p:cBhvr>
                                      <p:to>
                                        <p:strVal val="visible"/>
                                      </p:to>
                                    </p:set>
                                    <p:anim calcmode="lin" valueType="num">
                                      <p:cBhvr>
                                        <p:cTn id="143" dur="1000" fill="hold"/>
                                        <p:tgtEl>
                                          <p:spTgt spid="21"/>
                                        </p:tgtEl>
                                        <p:attrNameLst>
                                          <p:attrName>ppt_w</p:attrName>
                                        </p:attrNameLst>
                                      </p:cBhvr>
                                      <p:tavLst>
                                        <p:tav tm="0">
                                          <p:val>
                                            <p:fltVal val="0"/>
                                          </p:val>
                                        </p:tav>
                                        <p:tav tm="100000">
                                          <p:val>
                                            <p:strVal val="#ppt_w"/>
                                          </p:val>
                                        </p:tav>
                                      </p:tavLst>
                                    </p:anim>
                                    <p:anim calcmode="lin" valueType="num">
                                      <p:cBhvr>
                                        <p:cTn id="144" dur="1000" fill="hold"/>
                                        <p:tgtEl>
                                          <p:spTgt spid="21"/>
                                        </p:tgtEl>
                                        <p:attrNameLst>
                                          <p:attrName>ppt_h</p:attrName>
                                        </p:attrNameLst>
                                      </p:cBhvr>
                                      <p:tavLst>
                                        <p:tav tm="0">
                                          <p:val>
                                            <p:fltVal val="0"/>
                                          </p:val>
                                        </p:tav>
                                        <p:tav tm="100000">
                                          <p:val>
                                            <p:strVal val="#ppt_h"/>
                                          </p:val>
                                        </p:tav>
                                      </p:tavLst>
                                    </p:anim>
                                    <p:anim calcmode="lin" valueType="num">
                                      <p:cBhvr>
                                        <p:cTn id="145" dur="1000" fill="hold"/>
                                        <p:tgtEl>
                                          <p:spTgt spid="21"/>
                                        </p:tgtEl>
                                        <p:attrNameLst>
                                          <p:attrName>style.rotation</p:attrName>
                                        </p:attrNameLst>
                                      </p:cBhvr>
                                      <p:tavLst>
                                        <p:tav tm="0">
                                          <p:val>
                                            <p:fltVal val="90"/>
                                          </p:val>
                                        </p:tav>
                                        <p:tav tm="100000">
                                          <p:val>
                                            <p:fltVal val="0"/>
                                          </p:val>
                                        </p:tav>
                                      </p:tavLst>
                                    </p:anim>
                                    <p:animEffect transition="in" filter="fade">
                                      <p:cBhvr>
                                        <p:cTn id="146" dur="1000"/>
                                        <p:tgtEl>
                                          <p:spTgt spid="21"/>
                                        </p:tgtEl>
                                      </p:cBhvr>
                                    </p:animEffect>
                                  </p:childTnLst>
                                </p:cTn>
                              </p:par>
                            </p:childTnLst>
                          </p:cTn>
                        </p:par>
                        <p:par>
                          <p:cTn id="147" fill="hold">
                            <p:stCondLst>
                              <p:cond delay="1000"/>
                            </p:stCondLst>
                            <p:childTnLst>
                              <p:par>
                                <p:cTn id="148" presetID="0" presetClass="path" presetSubtype="0" accel="50000" decel="50000" fill="hold" nodeType="afterEffect">
                                  <p:stCondLst>
                                    <p:cond delay="0"/>
                                  </p:stCondLst>
                                  <p:iterate type="lt">
                                    <p:tmPct val="0"/>
                                  </p:iterate>
                                  <p:childTnLst>
                                    <p:animMotion origin="layout" path="M 5.55556E-7 -1.27138E-6 C 0.01459 0.04785 0.02934 0.0957 5.55556E-7 0.09478 C -0.02934 0.09385 -0.11823 0.00185 -0.17569 -0.00601 C -0.23316 -0.01387 -0.28889 0.01665 -0.34444 0.04739 " pathEditMode="relative" ptsTypes="aaaA">
                                      <p:cBhvr>
                                        <p:cTn id="149" dur="2000" fill="hold"/>
                                        <p:tgtEl>
                                          <p:spTgt spid="21"/>
                                        </p:tgtEl>
                                        <p:attrNameLst>
                                          <p:attrName>ppt_x</p:attrName>
                                          <p:attrName>ppt_y</p:attrName>
                                        </p:attrNameLst>
                                      </p:cBhvr>
                                    </p:animMotion>
                                  </p:childTnLst>
                                </p:cTn>
                              </p:par>
                            </p:childTnLst>
                          </p:cTn>
                        </p:par>
                      </p:childTnLst>
                    </p:cTn>
                  </p:par>
                  <p:par>
                    <p:cTn id="150" fill="hold">
                      <p:stCondLst>
                        <p:cond delay="indefinite"/>
                      </p:stCondLst>
                      <p:childTnLst>
                        <p:par>
                          <p:cTn id="151" fill="hold">
                            <p:stCondLst>
                              <p:cond delay="0"/>
                            </p:stCondLst>
                            <p:childTnLst>
                              <p:par>
                                <p:cTn id="152" presetID="13" presetClass="exit" presetSubtype="16" fill="hold" nodeType="clickEffect">
                                  <p:stCondLst>
                                    <p:cond delay="0"/>
                                  </p:stCondLst>
                                  <p:iterate type="lt">
                                    <p:tmPct val="0"/>
                                  </p:iterate>
                                  <p:childTnLst>
                                    <p:animEffect transition="out" filter="plus(in)">
                                      <p:cBhvr>
                                        <p:cTn id="153" dur="2000"/>
                                        <p:tgtEl>
                                          <p:spTgt spid="21"/>
                                        </p:tgtEl>
                                      </p:cBhvr>
                                    </p:animEffect>
                                    <p:set>
                                      <p:cBhvr>
                                        <p:cTn id="154"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20" grpId="0"/>
      <p:bldP spid="2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71800" y="361950"/>
            <a:ext cx="319350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a:t>
            </a:r>
          </a:p>
        </p:txBody>
      </p:sp>
      <p:sp>
        <p:nvSpPr>
          <p:cNvPr id="5" name="Rectangle 1"/>
          <p:cNvSpPr>
            <a:spLocks noChangeArrowheads="1"/>
          </p:cNvSpPr>
          <p:nvPr/>
        </p:nvSpPr>
        <p:spPr bwMode="auto">
          <a:xfrm>
            <a:off x="1219200" y="1123950"/>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Con người chúng ta cần gì để duy trì sự sống ?</a:t>
            </a:r>
            <a:endParaRPr kumimoji="0" lang="en-US" sz="1050" b="1" i="0" u="none" strike="noStrike" cap="none" normalizeH="0" baseline="0">
              <a:ln>
                <a:noFill/>
              </a:ln>
              <a:solidFill>
                <a:srgbClr val="FF0000"/>
              </a:solidFill>
              <a:effectLst/>
              <a:latin typeface="Arial" pitchFamily="34" charset="0"/>
              <a:cs typeface="Arial" pitchFamily="34" charset="0"/>
            </a:endParaRPr>
          </a:p>
        </p:txBody>
      </p:sp>
      <p:sp>
        <p:nvSpPr>
          <p:cNvPr id="6" name="Rectangle 1"/>
          <p:cNvSpPr>
            <a:spLocks noChangeArrowheads="1"/>
          </p:cNvSpPr>
          <p:nvPr/>
        </p:nvSpPr>
        <p:spPr bwMode="auto">
          <a:xfrm>
            <a:off x="1219200" y="2571750"/>
            <a:ext cx="7010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 Chúng</a:t>
            </a:r>
            <a:r>
              <a:rPr kumimoji="0" lang="nl-NL" sz="2000" b="1" i="0" u="none" strike="noStrike" cap="none" normalizeH="0">
                <a:ln>
                  <a:noFill/>
                </a:ln>
                <a:solidFill>
                  <a:srgbClr val="FF0000"/>
                </a:solidFill>
                <a:effectLst/>
                <a:latin typeface="Times New Roman" pitchFamily="18" charset="0"/>
                <a:ea typeface="Times New Roman" pitchFamily="18" charset="0"/>
                <a:cs typeface="Times New Roman" pitchFamily="18" charset="0"/>
              </a:rPr>
              <a:t> ta cần làm gì để bảo vệ và giữ gìn những điều kiện đó?</a:t>
            </a:r>
            <a:endParaRPr kumimoji="0" lang="nl-NL" sz="2800" b="1" i="0" u="none" strike="noStrike" cap="none" normalizeH="0" baseline="0">
              <a:ln>
                <a:noFill/>
              </a:ln>
              <a:solidFill>
                <a:srgbClr val="FF0000"/>
              </a:solidFill>
              <a:effectLst/>
              <a:latin typeface="Arial" pitchFamily="34" charset="0"/>
              <a:cs typeface="Arial" pitchFamily="34" charset="0"/>
            </a:endParaRPr>
          </a:p>
        </p:txBody>
      </p:sp>
      <p:sp>
        <p:nvSpPr>
          <p:cNvPr id="7" name="Rectangle 6"/>
          <p:cNvSpPr/>
          <p:nvPr/>
        </p:nvSpPr>
        <p:spPr>
          <a:xfrm>
            <a:off x="1219200" y="1581150"/>
            <a:ext cx="6781800" cy="1015663"/>
          </a:xfrm>
          <a:prstGeom prst="rect">
            <a:avLst/>
          </a:prstGeom>
        </p:spPr>
        <p:txBody>
          <a:bodyPr wrap="square">
            <a:spAutoFit/>
          </a:bodyPr>
          <a:lstStyle/>
          <a:p>
            <a:pPr algn="just" eaLnBrk="1" hangingPunct="1">
              <a:buFontTx/>
              <a:buNone/>
            </a:pPr>
            <a:r>
              <a:rPr lang="en-US" sz="2000" b="1">
                <a:solidFill>
                  <a:srgbClr val="0000CC"/>
                </a:solidFill>
                <a:latin typeface="Times New Roman" pitchFamily="18" charset="0"/>
                <a:cs typeface="Times New Roman" pitchFamily="18" charset="0"/>
              </a:rPr>
              <a:t>Con người, thực vật và động vật đều cần: Nước, không khí, ánh sáng, thức ăn. Ngoài ra, con người còn cần các điều kiện về tinh thần,  xã hội</a:t>
            </a:r>
          </a:p>
        </p:txBody>
      </p:sp>
      <p:sp>
        <p:nvSpPr>
          <p:cNvPr id="8" name="Rectangle 7"/>
          <p:cNvSpPr/>
          <p:nvPr/>
        </p:nvSpPr>
        <p:spPr>
          <a:xfrm>
            <a:off x="1295400" y="3257550"/>
            <a:ext cx="6781800" cy="1323439"/>
          </a:xfrm>
          <a:prstGeom prst="rect">
            <a:avLst/>
          </a:prstGeom>
        </p:spPr>
        <p:txBody>
          <a:bodyPr wrap="square">
            <a:spAutoFit/>
          </a:bodyPr>
          <a:lstStyle/>
          <a:p>
            <a:pPr algn="just" eaLnBrk="1" hangingPunct="1">
              <a:buFontTx/>
              <a:buNone/>
            </a:pPr>
            <a:r>
              <a:rPr lang="en-US" sz="2000" b="1">
                <a:solidFill>
                  <a:srgbClr val="0000CC"/>
                </a:solidFill>
                <a:latin typeface="Times New Roman" pitchFamily="18" charset="0"/>
                <a:cs typeface="Times New Roman" pitchFamily="18" charset="0"/>
              </a:rPr>
              <a:t>Chúng ta cần bảo vệ và giữ gìn môi trường sống xung quanh, các phương tiện giao thông và các công trình công cộng, tiết kiệm nước, biết yêu thương và giúp đỡ những người xung quanh.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71800" y="514350"/>
            <a:ext cx="30315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cs typeface="Times New Roman" pitchFamily="18" charset="0"/>
              </a:rPr>
              <a:t>TRAO</a:t>
            </a:r>
            <a:r>
              <a:rPr kumimoji="0" lang="en-US" sz="2400" b="1" i="0" u="none" strike="noStrike" cap="none" normalizeH="0">
                <a:ln>
                  <a:noFill/>
                </a:ln>
                <a:solidFill>
                  <a:srgbClr val="FF0000"/>
                </a:solidFill>
                <a:effectLst/>
                <a:latin typeface="Times New Roman" pitchFamily="18" charset="0"/>
                <a:cs typeface="Times New Roman" pitchFamily="18" charset="0"/>
              </a:rPr>
              <a:t> ĐỔI CHẤT Ở NGƯỜI</a:t>
            </a:r>
            <a:endParaRPr kumimoji="0" lang="nl-NL" sz="3200" b="1" i="0" u="none" strike="noStrike" cap="none" normalizeH="0" baseline="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05200" y="3619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465038"/>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1084038"/>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Thứ……..ngày……tháng</a:t>
            </a:r>
            <a:r>
              <a:rPr kumimoji="0" lang="en-US" sz="2400" b="1" i="0" u="none" strike="noStrike" cap="none" normalizeH="0">
                <a:ln>
                  <a:noFill/>
                </a:ln>
                <a:solidFill>
                  <a:srgbClr val="0000CC"/>
                </a:solidFill>
                <a:effectLst/>
                <a:latin typeface="Times New Roman" pitchFamily="18" charset="0"/>
                <a:cs typeface="Times New Roman" pitchFamily="18" charset="0"/>
              </a:rPr>
              <a:t> 9 năm 2021</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1066800" y="1922238"/>
            <a:ext cx="7162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Con người</a:t>
            </a:r>
            <a:r>
              <a:rPr kumimoji="0" lang="en-US" sz="2400" b="1" i="0" u="none" strike="noStrike" cap="none" normalizeH="0">
                <a:ln>
                  <a:noFill/>
                </a:ln>
                <a:solidFill>
                  <a:srgbClr val="0000CC"/>
                </a:solidFill>
                <a:effectLst/>
                <a:latin typeface="Times New Roman" pitchFamily="18" charset="0"/>
                <a:cs typeface="Times New Roman" pitchFamily="18" charset="0"/>
              </a:rPr>
              <a:t> cần gì để sống?</a:t>
            </a:r>
          </a:p>
          <a:p>
            <a:pPr algn="just"/>
            <a:r>
              <a:rPr lang="fr-FR" sz="2400">
                <a:solidFill>
                  <a:srgbClr val="0000CC"/>
                </a:solidFill>
                <a:latin typeface="Times New Roman" pitchFamily="18" charset="0"/>
                <a:cs typeface="Times New Roman" pitchFamily="18" charset="0"/>
              </a:rPr>
              <a:t>- Con người , động vật, thực vật đều cần thức ăn ,nước uống, không khí, ánh sáng để duy trì sự sống của mình.</a:t>
            </a:r>
            <a:endParaRPr lang="en-US" sz="2400">
              <a:solidFill>
                <a:srgbClr val="0000CC"/>
              </a:solidFill>
              <a:latin typeface="Times New Roman" pitchFamily="18" charset="0"/>
              <a:cs typeface="Times New Roman" pitchFamily="18" charset="0"/>
            </a:endParaRPr>
          </a:p>
          <a:p>
            <a:pPr algn="just"/>
            <a:r>
              <a:rPr lang="fr-FR" sz="2400">
                <a:solidFill>
                  <a:srgbClr val="0000CC"/>
                </a:solidFill>
                <a:latin typeface="Times New Roman" pitchFamily="18" charset="0"/>
                <a:cs typeface="Times New Roman" pitchFamily="18" charset="0"/>
              </a:rPr>
              <a:t> - Con người còn cần những điều kiện về tinh thần , văn hoá xã hội và những tiện nghi khác...</a:t>
            </a:r>
            <a:endParaRPr kumimoji="0" lang="nl-NL" sz="2400" b="1" i="0" u="none" strike="noStrike" cap="none" normalizeH="0" baseline="0">
              <a:ln>
                <a:noFill/>
              </a:ln>
              <a:solidFill>
                <a:srgbClr val="0000CC"/>
              </a:solidFill>
              <a:effectLst/>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1986" name="Picture 2" descr="Sách Giáo Khoa Khoa Học Lớp 4 | Tải Sách Miễn Phí"/>
          <p:cNvPicPr>
            <a:picLocks noChangeAspect="1" noChangeArrowheads="1"/>
          </p:cNvPicPr>
          <p:nvPr/>
        </p:nvPicPr>
        <p:blipFill>
          <a:blip r:embed="rId3"/>
          <a:srcRect l="14546" r="15636"/>
          <a:stretch>
            <a:fillRect/>
          </a:stretch>
        </p:blipFill>
        <p:spPr bwMode="auto">
          <a:xfrm>
            <a:off x="914400" y="590550"/>
            <a:ext cx="2819400" cy="4038203"/>
          </a:xfrm>
          <a:prstGeom prst="rect">
            <a:avLst/>
          </a:prstGeom>
          <a:noFill/>
        </p:spPr>
      </p:pic>
      <p:sp>
        <p:nvSpPr>
          <p:cNvPr id="10" name="TextBox 9"/>
          <p:cNvSpPr txBox="1"/>
          <p:nvPr/>
        </p:nvSpPr>
        <p:spPr>
          <a:xfrm>
            <a:off x="4953000" y="514350"/>
            <a:ext cx="3657600" cy="3354765"/>
          </a:xfrm>
          <a:prstGeom prst="rect">
            <a:avLst/>
          </a:prstGeom>
          <a:noFill/>
        </p:spPr>
        <p:txBody>
          <a:bodyPr wrap="square" rtlCol="0">
            <a:spAutoFit/>
          </a:bodyPr>
          <a:lstStyle/>
          <a:p>
            <a:pPr algn="just"/>
            <a:r>
              <a:rPr lang="en-US" sz="3200">
                <a:solidFill>
                  <a:srgbClr val="0000CC"/>
                </a:solidFill>
                <a:latin typeface="Times New Roman" pitchFamily="18" charset="0"/>
                <a:cs typeface="Times New Roman" pitchFamily="18" charset="0"/>
              </a:rPr>
              <a:t>     </a:t>
            </a:r>
            <a:r>
              <a:rPr lang="en-US" sz="3000">
                <a:solidFill>
                  <a:srgbClr val="0000CC"/>
                </a:solidFill>
                <a:latin typeface="Times New Roman" pitchFamily="18" charset="0"/>
                <a:cs typeface="Times New Roman" pitchFamily="18" charset="0"/>
              </a:rPr>
              <a:t>Đây là phân môn mới có tên là khoa học với nhiều chủ đề khác nhau, mỗi chủ đề sẽ mang lại cho các em những kiến thức quý báu về cuộc sống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752600" y="514350"/>
            <a:ext cx="5791200" cy="4191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5257800" y="380094"/>
            <a:ext cx="2971800" cy="4378356"/>
          </a:xfrm>
          <a:prstGeom prst="rect">
            <a:avLst/>
          </a:prstGeom>
          <a:noFill/>
          <a:ln w="9525">
            <a:noFill/>
            <a:miter lim="800000"/>
            <a:headEnd/>
            <a:tailEnd/>
          </a:ln>
          <a:effectLst/>
        </p:spPr>
      </p:pic>
      <p:sp>
        <p:nvSpPr>
          <p:cNvPr id="12" name="Rectangle 11"/>
          <p:cNvSpPr/>
          <p:nvPr/>
        </p:nvSpPr>
        <p:spPr>
          <a:xfrm>
            <a:off x="1066800" y="2343150"/>
            <a:ext cx="28194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Chủ đề </a:t>
            </a:r>
          </a:p>
        </p:txBody>
      </p:sp>
      <p:pic>
        <p:nvPicPr>
          <p:cNvPr id="13" name="Google Shape;228;p33"/>
          <p:cNvPicPr preferRelativeResize="0"/>
          <p:nvPr/>
        </p:nvPicPr>
        <p:blipFill>
          <a:blip r:embed="rId3">
            <a:alphaModFix amt="80000"/>
          </a:blip>
          <a:stretch>
            <a:fillRect/>
          </a:stretch>
        </p:blipFill>
        <p:spPr>
          <a:xfrm rot="6023610" flipH="1">
            <a:off x="3489817" y="1122966"/>
            <a:ext cx="1935765" cy="15817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CON NGƯỜI CẦN GÌ ĐỂ SỐNG</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1168610"/>
            <a:ext cx="7010400" cy="917234"/>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a:latin typeface="Times New Roman" pitchFamily="18" charset="0"/>
                <a:cs typeface="Times New Roman" pitchFamily="18" charset="0"/>
              </a:rPr>
              <a:t>- </a:t>
            </a:r>
            <a:r>
              <a:rPr lang="it-IT" b="1">
                <a:solidFill>
                  <a:srgbClr val="FF0000"/>
                </a:solidFill>
                <a:latin typeface="Times New Roman" pitchFamily="18" charset="0"/>
                <a:cs typeface="Times New Roman" pitchFamily="18" charset="0"/>
              </a:rPr>
              <a:t>Nêu được con người cần thức ăn, nước uống, không khí, ánh sáng, nhiệt độ để sống.</a:t>
            </a:r>
            <a:endParaRPr lang="en-US" b="1">
              <a:solidFill>
                <a:srgbClr val="FF0000"/>
              </a:solidFill>
              <a:latin typeface="Times New Roman" pitchFamily="18" charset="0"/>
              <a:cs typeface="Times New Roman" pitchFamily="18" charset="0"/>
            </a:endParaRPr>
          </a:p>
          <a:p>
            <a:pPr>
              <a:lnSpc>
                <a:spcPct val="150000"/>
              </a:lnSpc>
            </a:pPr>
            <a:r>
              <a:rPr lang="it-IT" b="1">
                <a:solidFill>
                  <a:srgbClr val="FF0000"/>
                </a:solidFill>
                <a:latin typeface="Times New Roman" pitchFamily="18" charset="0"/>
                <a:cs typeface="Times New Roman" pitchFamily="18" charset="0"/>
              </a:rPr>
              <a:t>- Kể ra một số điều kiện vật chất và tinh thần mà con người mới cần trong cuộc sống</a:t>
            </a:r>
            <a:endParaRPr lang="en-US" b="1">
              <a:solidFill>
                <a:srgbClr val="FF0000"/>
              </a:solidFill>
              <a:latin typeface="Times New Roman" pitchFamily="18" charset="0"/>
              <a:cs typeface="Times New Roman" pitchFamily="18" charset="0"/>
            </a:endParaRPr>
          </a:p>
          <a:p>
            <a:r>
              <a:rPr lang="en-US"/>
              <a:t>. </a:t>
            </a:r>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53344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3231930" y="39085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MỤC TIÊU</a:t>
            </a:r>
          </a:p>
        </p:txBody>
      </p:sp>
      <p:sp>
        <p:nvSpPr>
          <p:cNvPr id="3073" name="Rectangle 1"/>
          <p:cNvSpPr>
            <a:spLocks noChangeArrowheads="1"/>
          </p:cNvSpPr>
          <p:nvPr/>
        </p:nvSpPr>
        <p:spPr bwMode="auto">
          <a:xfrm>
            <a:off x="1295400" y="2495550"/>
            <a:ext cx="6781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PTNL hợp tác và năng lực tự chủ, tự giải quyết vấn và sáng tạo thể hiện</a:t>
            </a:r>
            <a:r>
              <a:rPr kumimoji="0" lang="en-US" b="1"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 Tiếp nhận được những nội dung về đời sống, tự nhiên; biết hợp tác cùng bạn trong nhóm học tập.(PTNL giao tiếp và hợp tác)</a:t>
            </a:r>
            <a:endParaRPr kumimoji="0" lang="en-US" b="1" u="none" strike="noStrike" cap="none" normalizeH="0" baseline="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1219200" y="3638550"/>
            <a:ext cx="6248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Biết yêu và bảo vệ môi trường sống.</a:t>
            </a:r>
            <a:endParaRPr kumimoji="0" lang="pt-BR" b="1" i="0" u="none" strike="noStrike" cap="none" normalizeH="0" baseline="0">
              <a:ln>
                <a:noFill/>
              </a:ln>
              <a:solidFill>
                <a:srgbClr val="FF0000"/>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1269</Words>
  <Application>Microsoft Office PowerPoint</Application>
  <PresentationFormat>On-screen Show (16:9)</PresentationFormat>
  <Paragraphs>142</Paragraphs>
  <Slides>36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Times New Roman</vt:lpstr>
      <vt:lpstr>VNI-Times</vt:lpstr>
      <vt:lpstr>Arial</vt:lpstr>
      <vt:lpstr>Coming Soon</vt:lpstr>
      <vt:lpstr>Anonymous Pro</vt:lpstr>
      <vt:lpstr>Concert One</vt:lpstr>
      <vt:lpstr>Roboto Mono Regular</vt:lpstr>
      <vt:lpstr>Notebook Lesson by Slidesgo</vt:lpstr>
      <vt:lpstr>KHOA HỌC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HS tự bịt mũi đến khi nào không chịu được nữa thì bỏ tay ra.</vt:lpstr>
      <vt:lpstr>- Nếu nhịn ăn hoặc nhịn uống, em sẽ cảm thấy thế nào?</vt:lpstr>
      <vt:lpstr>PowerPoint Presentation</vt:lpstr>
      <vt:lpstr>PowerPoint Presentation</vt:lpstr>
      <vt:lpstr>HOẠT ĐỘNG 2</vt:lpstr>
      <vt:lpstr>Con người cần những gì cho cuộc sống hàng ngày của mình?</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PowerPoint Presentation</vt:lpstr>
      <vt:lpstr>PowerPoint Presentation</vt:lpstr>
      <vt:lpstr>- Giống như động vật và thực vật, con người cần gì để duy trì sự sống?</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hnmai2909@gmail.com</cp:lastModifiedBy>
  <cp:revision>48</cp:revision>
  <dcterms:modified xsi:type="dcterms:W3CDTF">2021-09-04T09:30:45Z</dcterms:modified>
</cp:coreProperties>
</file>