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20" r:id="rId3"/>
    <p:sldId id="407" r:id="rId4"/>
    <p:sldId id="408" r:id="rId5"/>
    <p:sldId id="391" r:id="rId6"/>
    <p:sldId id="393" r:id="rId7"/>
    <p:sldId id="410" r:id="rId8"/>
    <p:sldId id="411" r:id="rId9"/>
    <p:sldId id="406" r:id="rId10"/>
    <p:sldId id="412" r:id="rId11"/>
    <p:sldId id="414" r:id="rId12"/>
    <p:sldId id="415" r:id="rId13"/>
    <p:sldId id="416" r:id="rId14"/>
    <p:sldId id="417" r:id="rId15"/>
    <p:sldId id="418" r:id="rId16"/>
    <p:sldId id="41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8B"/>
    <a:srgbClr val="CBDDBD"/>
    <a:srgbClr val="A9C793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09/06/2021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17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 smtClean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 GIANG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+mj-lt"/>
                <a:cs typeface="Arial-SGK-TV" pitchFamily="2" charset="0"/>
              </a:rPr>
              <a:t>Bài 20 :  Ôn tập và kể chuyện</a:t>
            </a:r>
            <a:endParaRPr lang="vi-VN" sz="4000" b="1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13" y="0"/>
            <a:ext cx="5693355" cy="54442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2318" y="5467588"/>
            <a:ext cx="10031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/>
              <a:t>Cô bé nuôi con vật gì? Cô bé muốn đổi con vật đó lấy con vật nào?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0507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0"/>
            <a:ext cx="5968758" cy="57822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1923" y="5782235"/>
            <a:ext cx="853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Cô bé đổi gà mái lấy con vật nào?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56607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44" y="9327"/>
            <a:ext cx="5968758" cy="5763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677" y="5782235"/>
            <a:ext cx="10659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/>
              <a:t>Thấy chú chó nhỏ xinh xắn, cô bé đã làm gì?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590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0"/>
            <a:ext cx="6308753" cy="600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9531" y="6030430"/>
            <a:ext cx="103457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 smtClean="0"/>
              <a:t>Cuối cùng, có con vật nào ở bên cô không? Vì sao?</a:t>
            </a:r>
            <a:endParaRPr lang="vi-VN" sz="3800" dirty="0"/>
          </a:p>
        </p:txBody>
      </p:sp>
    </p:spTree>
    <p:extLst>
      <p:ext uri="{BB962C8B-B14F-4D97-AF65-F5344CB8AC3E}">
        <p14:creationId xmlns:p14="http://schemas.microsoft.com/office/powerpoint/2010/main" val="234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5" y="-384779"/>
            <a:ext cx="8608422" cy="72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6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 txBox="1">
            <a:spLocks noChangeArrowheads="1"/>
          </p:cNvSpPr>
          <p:nvPr/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mtClean="0"/>
              <a:t> </a:t>
            </a:r>
            <a:endParaRPr lang="en-US" altLang="vi-VN"/>
          </a:p>
        </p:txBody>
      </p:sp>
      <p:pic>
        <p:nvPicPr>
          <p:cNvPr id="11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3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Tam-Biet-Bup-Be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512269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e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ê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u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m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58937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me</a:t>
            </a:r>
            <a:endParaRPr lang="vi-VN" sz="5000" dirty="0"/>
          </a:p>
        </p:txBody>
      </p:sp>
      <p:sp>
        <p:nvSpPr>
          <p:cNvPr id="25" name="TextBox 24"/>
          <p:cNvSpPr txBox="1"/>
          <p:nvPr/>
        </p:nvSpPr>
        <p:spPr>
          <a:xfrm>
            <a:off x="6579326" y="1711234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mê</a:t>
            </a:r>
            <a:endParaRPr lang="vi-VN" sz="5000" dirty="0"/>
          </a:p>
        </p:txBody>
      </p:sp>
      <p:sp>
        <p:nvSpPr>
          <p:cNvPr id="26" name="TextBox 25"/>
          <p:cNvSpPr txBox="1"/>
          <p:nvPr/>
        </p:nvSpPr>
        <p:spPr>
          <a:xfrm>
            <a:off x="8653414" y="943097"/>
            <a:ext cx="100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dirty="0" smtClean="0"/>
              <a:t>  mu</a:t>
            </a:r>
            <a:endParaRPr lang="vi-VN" sz="5000" dirty="0"/>
          </a:p>
        </p:txBody>
      </p:sp>
      <p:sp>
        <p:nvSpPr>
          <p:cNvPr id="27" name="TextBox 26"/>
          <p:cNvSpPr txBox="1"/>
          <p:nvPr/>
        </p:nvSpPr>
        <p:spPr>
          <a:xfrm>
            <a:off x="8742382" y="2652133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nu</a:t>
            </a:r>
            <a:endParaRPr lang="vi-VN" sz="5000" dirty="0"/>
          </a:p>
        </p:txBody>
      </p:sp>
      <p:sp>
        <p:nvSpPr>
          <p:cNvPr id="30" name="TextBox 29"/>
          <p:cNvSpPr txBox="1"/>
          <p:nvPr/>
        </p:nvSpPr>
        <p:spPr>
          <a:xfrm>
            <a:off x="6579325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nê</a:t>
            </a:r>
            <a:endParaRPr lang="vi-VN" sz="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553639" y="2652133"/>
            <a:ext cx="7906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e</a:t>
            </a:r>
            <a:endParaRPr lang="vi-VN" sz="5000" dirty="0"/>
          </a:p>
        </p:txBody>
      </p:sp>
      <p:sp>
        <p:nvSpPr>
          <p:cNvPr id="40" name="TextBox 39"/>
          <p:cNvSpPr txBox="1"/>
          <p:nvPr/>
        </p:nvSpPr>
        <p:spPr>
          <a:xfrm>
            <a:off x="8599714" y="3709432"/>
            <a:ext cx="8258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</a:t>
            </a:r>
            <a:r>
              <a:rPr lang="vi-VN" sz="5000" dirty="0"/>
              <a:t>u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53639" y="4621120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gie</a:t>
            </a:r>
            <a:endParaRPr lang="vi-VN" sz="5000" dirty="0"/>
          </a:p>
        </p:txBody>
      </p:sp>
      <p:sp>
        <p:nvSpPr>
          <p:cNvPr id="42" name="TextBox 41"/>
          <p:cNvSpPr txBox="1"/>
          <p:nvPr/>
        </p:nvSpPr>
        <p:spPr>
          <a:xfrm>
            <a:off x="6579324" y="4622289"/>
            <a:ext cx="9685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giê</a:t>
            </a:r>
            <a:endParaRPr lang="vi-VN" sz="5000" dirty="0"/>
          </a:p>
        </p:txBody>
      </p:sp>
      <p:sp>
        <p:nvSpPr>
          <p:cNvPr id="43" name="TextBox 42"/>
          <p:cNvSpPr txBox="1"/>
          <p:nvPr/>
        </p:nvSpPr>
        <p:spPr>
          <a:xfrm>
            <a:off x="8599714" y="4621120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giu</a:t>
            </a:r>
            <a:endParaRPr lang="vi-VN" sz="5000" dirty="0"/>
          </a:p>
        </p:txBody>
      </p:sp>
      <p:pic>
        <p:nvPicPr>
          <p:cNvPr id="14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8571"/>
          <a:stretch/>
        </p:blipFill>
        <p:spPr bwMode="auto">
          <a:xfrm>
            <a:off x="1933303" y="679268"/>
            <a:ext cx="2129245" cy="103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3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  <p:bldP spid="27" grpId="0"/>
      <p:bldP spid="30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ainbow Pastel Gradient Ombre Background (Graphic) by AM Digital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3" y="-78378"/>
            <a:ext cx="12333663" cy="822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065000"/>
              </p:ext>
            </p:extLst>
          </p:nvPr>
        </p:nvGraphicFramePr>
        <p:xfrm>
          <a:off x="2032000" y="719666"/>
          <a:ext cx="8128000" cy="4910425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82096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14985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45194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18451156"/>
                    </a:ext>
                  </a:extLst>
                </a:gridCol>
              </a:tblGrid>
              <a:tr h="982085"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o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ư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5699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82176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575827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801802"/>
                  </a:ext>
                </a:extLst>
              </a:tr>
              <a:tr h="982085">
                <a:tc>
                  <a:txBody>
                    <a:bodyPr/>
                    <a:lstStyle/>
                    <a:p>
                      <a:pPr algn="ctr"/>
                      <a:r>
                        <a:rPr lang="vi-VN" sz="5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ngh</a:t>
                      </a:r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175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518366" y="1724297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ghi</a:t>
            </a:r>
            <a:endParaRPr lang="vi-VN" sz="5000" dirty="0"/>
          </a:p>
        </p:txBody>
      </p:sp>
      <p:sp>
        <p:nvSpPr>
          <p:cNvPr id="6" name="TextBox 5"/>
          <p:cNvSpPr txBox="1"/>
          <p:nvPr/>
        </p:nvSpPr>
        <p:spPr>
          <a:xfrm>
            <a:off x="8577944" y="3693413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ngư</a:t>
            </a:r>
            <a:endParaRPr lang="vi-VN" sz="5000" dirty="0"/>
          </a:p>
        </p:txBody>
      </p:sp>
      <p:sp>
        <p:nvSpPr>
          <p:cNvPr id="7" name="TextBox 6"/>
          <p:cNvSpPr txBox="1"/>
          <p:nvPr/>
        </p:nvSpPr>
        <p:spPr>
          <a:xfrm>
            <a:off x="6372285" y="4642625"/>
            <a:ext cx="132440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nghi</a:t>
            </a:r>
            <a:endParaRPr lang="vi-VN" sz="5000" dirty="0"/>
          </a:p>
        </p:txBody>
      </p:sp>
      <p:sp>
        <p:nvSpPr>
          <p:cNvPr id="14" name="TextBox 13"/>
          <p:cNvSpPr txBox="1"/>
          <p:nvPr/>
        </p:nvSpPr>
        <p:spPr>
          <a:xfrm>
            <a:off x="8577943" y="2743991"/>
            <a:ext cx="117371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như</a:t>
            </a:r>
            <a:endParaRPr lang="vi-VN" sz="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32813" y="36678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ngo</a:t>
            </a:r>
            <a:endParaRPr lang="vi-VN" sz="5000" dirty="0"/>
          </a:p>
        </p:txBody>
      </p:sp>
      <p:sp>
        <p:nvSpPr>
          <p:cNvPr id="16" name="TextBox 15"/>
          <p:cNvSpPr txBox="1"/>
          <p:nvPr/>
        </p:nvSpPr>
        <p:spPr>
          <a:xfrm>
            <a:off x="4532812" y="2743991"/>
            <a:ext cx="11464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nho</a:t>
            </a:r>
            <a:endParaRPr lang="vi-VN" sz="5000" dirty="0"/>
          </a:p>
        </p:txBody>
      </p:sp>
      <p:sp>
        <p:nvSpPr>
          <p:cNvPr id="17" name="TextBox 16"/>
          <p:cNvSpPr txBox="1"/>
          <p:nvPr/>
        </p:nvSpPr>
        <p:spPr>
          <a:xfrm>
            <a:off x="6532586" y="2728928"/>
            <a:ext cx="10038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hi</a:t>
            </a:r>
            <a:endParaRPr lang="vi-VN" sz="5000" dirty="0"/>
          </a:p>
        </p:txBody>
      </p:sp>
      <p:pic>
        <p:nvPicPr>
          <p:cNvPr id="11" name="Picture 2" descr="Rainbow Pastel Gradient Ombre Background (Graphic) by AM Digital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8889" r="66018" b="79206"/>
          <a:stretch/>
        </p:blipFill>
        <p:spPr bwMode="auto">
          <a:xfrm>
            <a:off x="1933303" y="679268"/>
            <a:ext cx="212924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2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-104503" y="0"/>
            <a:ext cx="12296503" cy="7027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8" name="Picture 4" descr="Decorative cartoon tree Royalty Free Vecto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180" y="-710839"/>
            <a:ext cx="12420179" cy="122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43" y="1163774"/>
            <a:ext cx="3240334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6" y="3039035"/>
            <a:ext cx="2124635" cy="218614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4905434"/>
            <a:ext cx="2218765" cy="21667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08" y="468342"/>
            <a:ext cx="2273583" cy="248595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99" y="-100993"/>
            <a:ext cx="2208996" cy="24153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97" y="2525011"/>
            <a:ext cx="2661349" cy="253703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78" y="-210671"/>
            <a:ext cx="1999390" cy="218614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01" y="2150356"/>
            <a:ext cx="2470512" cy="218614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59" y="4437497"/>
            <a:ext cx="2579967" cy="24205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20926" y="486202"/>
            <a:ext cx="1556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ụ cà</a:t>
            </a:r>
            <a:endParaRPr lang="vi-VN" sz="5000" dirty="0"/>
          </a:p>
        </p:txBody>
      </p:sp>
      <p:sp>
        <p:nvSpPr>
          <p:cNvPr id="50" name="TextBox 49"/>
          <p:cNvSpPr txBox="1"/>
          <p:nvPr/>
        </p:nvSpPr>
        <p:spPr>
          <a:xfrm>
            <a:off x="5581698" y="520101"/>
            <a:ext cx="18774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hà ga</a:t>
            </a:r>
            <a:endParaRPr lang="vi-VN" sz="5000" dirty="0"/>
          </a:p>
        </p:txBody>
      </p:sp>
      <p:sp>
        <p:nvSpPr>
          <p:cNvPr id="51" name="TextBox 50"/>
          <p:cNvSpPr txBox="1"/>
          <p:nvPr/>
        </p:nvSpPr>
        <p:spPr>
          <a:xfrm>
            <a:off x="8637621" y="1280431"/>
            <a:ext cx="20906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 smtClean="0"/>
              <a:t>nghỉ hè</a:t>
            </a:r>
            <a:endParaRPr lang="vi-VN" sz="5000" dirty="0"/>
          </a:p>
        </p:txBody>
      </p:sp>
      <p:sp>
        <p:nvSpPr>
          <p:cNvPr id="52" name="TextBox 51"/>
          <p:cNvSpPr txBox="1"/>
          <p:nvPr/>
        </p:nvSpPr>
        <p:spPr>
          <a:xfrm>
            <a:off x="3036787" y="2764525"/>
            <a:ext cx="21451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gủ mơ</a:t>
            </a:r>
            <a:endParaRPr lang="vi-VN" sz="5000" dirty="0"/>
          </a:p>
        </p:txBody>
      </p:sp>
      <p:sp>
        <p:nvSpPr>
          <p:cNvPr id="53" name="TextBox 52"/>
          <p:cNvSpPr txBox="1"/>
          <p:nvPr/>
        </p:nvSpPr>
        <p:spPr>
          <a:xfrm>
            <a:off x="5911371" y="3431864"/>
            <a:ext cx="19864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b</a:t>
            </a:r>
            <a:r>
              <a:rPr lang="vi-VN" sz="5000" dirty="0" smtClean="0"/>
              <a:t>ỡ ngỡ</a:t>
            </a:r>
            <a:endParaRPr lang="vi-VN" sz="5000" dirty="0"/>
          </a:p>
        </p:txBody>
      </p:sp>
      <p:sp>
        <p:nvSpPr>
          <p:cNvPr id="54" name="TextBox 53"/>
          <p:cNvSpPr txBox="1"/>
          <p:nvPr/>
        </p:nvSpPr>
        <p:spPr>
          <a:xfrm>
            <a:off x="1738572" y="5281408"/>
            <a:ext cx="226857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n</a:t>
            </a:r>
            <a:r>
              <a:rPr lang="vi-VN" sz="5000" dirty="0" smtClean="0"/>
              <a:t>ho nhỏ</a:t>
            </a:r>
            <a:endParaRPr lang="vi-VN" sz="5000" dirty="0"/>
          </a:p>
        </p:txBody>
      </p:sp>
      <p:sp>
        <p:nvSpPr>
          <p:cNvPr id="55" name="TextBox 54"/>
          <p:cNvSpPr txBox="1"/>
          <p:nvPr/>
        </p:nvSpPr>
        <p:spPr>
          <a:xfrm>
            <a:off x="9993473" y="3698394"/>
            <a:ext cx="1770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iá đỗ</a:t>
            </a:r>
            <a:endParaRPr lang="vi-VN" sz="5000" dirty="0"/>
          </a:p>
        </p:txBody>
      </p:sp>
      <p:sp>
        <p:nvSpPr>
          <p:cNvPr id="56" name="TextBox 55"/>
          <p:cNvSpPr txBox="1"/>
          <p:nvPr/>
        </p:nvSpPr>
        <p:spPr>
          <a:xfrm>
            <a:off x="7209561" y="5557946"/>
            <a:ext cx="191270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/>
              <a:t>g</a:t>
            </a:r>
            <a:r>
              <a:rPr lang="vi-VN" sz="5000" dirty="0" smtClean="0"/>
              <a:t>hế gỗ</a:t>
            </a:r>
            <a:endParaRPr lang="vi-VN" sz="50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735701" y="1280431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4310781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1841080" y="6123731"/>
            <a:ext cx="89462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2872857" y="6123731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5739712" y="1311539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3176756" y="3566506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51" idx="2"/>
          </p:cNvCxnSpPr>
          <p:nvPr/>
        </p:nvCxnSpPr>
        <p:spPr>
          <a:xfrm flipH="1">
            <a:off x="8818365" y="214220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6904591" y="4289993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10120460" y="4560168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408328" y="6439264"/>
            <a:ext cx="6077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7289138" y="6451478"/>
            <a:ext cx="9116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6640865" y="1381875"/>
            <a:ext cx="8645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2" grpId="0"/>
      <p:bldP spid="53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21576" y="1436914"/>
            <a:ext cx="6244046" cy="1476103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Mẹ ghé nhà bà.</a:t>
            </a:r>
            <a:endParaRPr lang="vi-VN" sz="54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21576" y="3979816"/>
            <a:ext cx="6244046" cy="1389018"/>
          </a:xfrm>
          <a:prstGeom prst="rect">
            <a:avLst/>
          </a:prstGeom>
          <a:solidFill>
            <a:srgbClr val="FFF78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dirty="0" smtClean="0">
                <a:solidFill>
                  <a:schemeClr val="tx1"/>
                </a:solidFill>
              </a:rPr>
              <a:t>Nhà bà ở ngõ nhỏ.</a:t>
            </a:r>
            <a:endParaRPr lang="vi-VN" sz="5400" b="1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075649" y="2664823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329722" y="2651415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921802" y="5090160"/>
            <a:ext cx="1153847" cy="43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04191" y="5090160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958264" y="5083456"/>
            <a:ext cx="992740" cy="134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5151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 smtClean="0"/>
              <a:t>Nụ cà</a:t>
            </a:r>
            <a:endParaRPr lang="vi-VN" sz="4400" dirty="0"/>
          </a:p>
        </p:txBody>
      </p:sp>
      <p:pic>
        <p:nvPicPr>
          <p:cNvPr id="4098" name="Picture 2" descr="Sắc tím hoa c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26" y="354239"/>
            <a:ext cx="47625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39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7576" y="5865223"/>
            <a:ext cx="16722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/>
              <a:t>n</a:t>
            </a:r>
            <a:r>
              <a:rPr lang="vi-VN" sz="4400" dirty="0" smtClean="0"/>
              <a:t>hà ga</a:t>
            </a:r>
            <a:endParaRPr lang="vi-VN" sz="4400" dirty="0"/>
          </a:p>
        </p:txBody>
      </p:sp>
      <p:sp>
        <p:nvSpPr>
          <p:cNvPr id="3" name="AutoShape 2" descr="Ngán ngẩm cảnh nhà ga nghìn tỷ vắng như... &quot;chùa Bà Đanh&quot; | Báo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150" name="Picture 6" descr="Xúc tiến di dời nhà ga đường sắt ra phía Tây | Báo Dân tr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220" y="160338"/>
            <a:ext cx="8615941" cy="5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182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9725"/>
            <a:ext cx="12192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546</TotalTime>
  <Words>154</Words>
  <Application>Microsoft Office PowerPoint</Application>
  <PresentationFormat>Widescreen</PresentationFormat>
  <Paragraphs>55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PC</cp:lastModifiedBy>
  <cp:revision>71</cp:revision>
  <dcterms:created xsi:type="dcterms:W3CDTF">2020-08-10T13:50:00Z</dcterms:created>
  <dcterms:modified xsi:type="dcterms:W3CDTF">2021-06-08T17:03:16Z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