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7" r:id="rId2"/>
    <p:sldId id="258" r:id="rId3"/>
    <p:sldId id="284" r:id="rId4"/>
    <p:sldId id="300" r:id="rId5"/>
    <p:sldId id="261" r:id="rId6"/>
    <p:sldId id="280" r:id="rId7"/>
    <p:sldId id="301" r:id="rId8"/>
    <p:sldId id="302" r:id="rId9"/>
    <p:sldId id="303" r:id="rId10"/>
    <p:sldId id="304" r:id="rId11"/>
    <p:sldId id="265" r:id="rId12"/>
    <p:sldId id="289" r:id="rId13"/>
    <p:sldId id="297" r:id="rId14"/>
    <p:sldId id="271" r:id="rId15"/>
    <p:sldId id="281" r:id="rId16"/>
    <p:sldId id="305" r:id="rId17"/>
    <p:sldId id="306" r:id="rId18"/>
    <p:sldId id="299" r:id="rId19"/>
  </p:sldIdLst>
  <p:sldSz cx="9144000" cy="5143500" type="screen16x9"/>
  <p:notesSz cx="6858000" cy="9144000"/>
  <p:embeddedFontLst>
    <p:embeddedFont>
      <p:font typeface="Calibri" pitchFamily="34" charset="0"/>
      <p:regular r:id="rId21"/>
      <p:bold r:id="rId22"/>
      <p:italic r:id="rId23"/>
      <p:boldItalic r:id="rId24"/>
    </p:embeddedFont>
    <p:embeddedFont>
      <p:font typeface="Quicksand Medium" charset="0"/>
      <p:regular r:id="rId25"/>
    </p:embeddedFont>
    <p:embeddedFont>
      <p:font typeface="iCiel Cadena"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BDD"/>
    <a:srgbClr val="0099DA"/>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6404" autoAdjust="0"/>
  </p:normalViewPr>
  <p:slideViewPr>
    <p:cSldViewPr showGuides="1">
      <p:cViewPr>
        <p:scale>
          <a:sx n="89" d="100"/>
          <a:sy n="89" d="100"/>
        </p:scale>
        <p:origin x="-74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2/25/2021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18</a:t>
            </a:fld>
            <a:endParaRPr lang="en-US"/>
          </a:p>
        </p:txBody>
      </p:sp>
    </p:spTree>
    <p:extLst>
      <p:ext uri="{BB962C8B-B14F-4D97-AF65-F5344CB8AC3E}">
        <p14:creationId xmlns:p14="http://schemas.microsoft.com/office/powerpoint/2010/main" val="25145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5</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11</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12</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14</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15</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16</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17</a:t>
            </a:fld>
            <a:endParaRPr lang="en-US"/>
          </a:p>
        </p:txBody>
      </p:sp>
    </p:spTree>
    <p:extLst>
      <p:ext uri="{BB962C8B-B14F-4D97-AF65-F5344CB8AC3E}">
        <p14:creationId xmlns:p14="http://schemas.microsoft.com/office/powerpoint/2010/main" val="137111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2/25/2021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2/25/2021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2/25/2021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2/25/2021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a:t>
            </a:r>
            <a:r>
              <a:rPr lang="en-US" sz="2200" b="1" spc="80" dirty="0" smtClean="0">
                <a:solidFill>
                  <a:schemeClr val="bg1"/>
                </a:solidFill>
                <a:latin typeface="iCiel Cadena" panose="02000503000000020004" pitchFamily="2" charset="77"/>
                <a:cs typeface="iCiel Cucho" pitchFamily="50" charset="0"/>
              </a:rPr>
              <a:t> </a:t>
            </a:r>
            <a:r>
              <a:rPr lang="en-US" sz="2200" b="1" spc="80" dirty="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Thật</a:t>
            </a:r>
            <a:r>
              <a:rPr lang="en-US" sz="2200" b="1" spc="80" dirty="0" smtClean="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xmlns="" id="{791E65BD-67D1-9C42-93A9-F1F48E8826E4}"/>
              </a:ext>
            </a:extLst>
          </p:cNvPr>
          <p:cNvGrpSpPr/>
          <p:nvPr/>
        </p:nvGrpSpPr>
        <p:grpSpPr>
          <a:xfrm>
            <a:off x="3212456" y="748612"/>
            <a:ext cx="5792340" cy="1647435"/>
            <a:chOff x="3184189" y="1278242"/>
            <a:chExt cx="5792340" cy="1647435"/>
          </a:xfrm>
        </p:grpSpPr>
        <p:sp>
          <p:nvSpPr>
            <p:cNvPr id="14" name="TextBox 13">
              <a:extLst>
                <a:ext uri="{FF2B5EF4-FFF2-40B4-BE49-F238E27FC236}">
                  <a16:creationId xmlns:a16="http://schemas.microsoft.com/office/drawing/2014/main" xmlns=""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a:t>
              </a:r>
              <a:r>
                <a:rPr lang="en-US" sz="2800" b="1" spc="80" smtClean="0">
                  <a:solidFill>
                    <a:schemeClr val="bg1"/>
                  </a:solidFill>
                  <a:latin typeface="Arial" pitchFamily="34" charset="0"/>
                  <a:cs typeface="Arial" pitchFamily="34" charset="0"/>
                </a:rPr>
                <a:t>23:</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6A4699FA-99C6-46E2-97CE-67868AC313F1}"/>
                </a:ext>
              </a:extLst>
            </p:cNvPr>
            <p:cNvSpPr txBox="1"/>
            <p:nvPr/>
          </p:nvSpPr>
          <p:spPr>
            <a:xfrm>
              <a:off x="3184189" y="1817681"/>
              <a:ext cx="5792340" cy="1107996"/>
            </a:xfrm>
            <a:prstGeom prst="rect">
              <a:avLst/>
            </a:prstGeom>
            <a:noFill/>
          </p:spPr>
          <p:txBody>
            <a:bodyPr wrap="square" rtlCol="0">
              <a:spAutoFit/>
            </a:bodyPr>
            <a:lstStyle/>
            <a:p>
              <a:pPr algn="ctr"/>
              <a:r>
                <a:rPr lang="en-US" sz="6600" spc="80" smtClean="0">
                  <a:solidFill>
                    <a:schemeClr val="bg1"/>
                  </a:solidFill>
                  <a:latin typeface="Arial" pitchFamily="34" charset="0"/>
                  <a:cs typeface="Arial" pitchFamily="34" charset="0"/>
                </a:rPr>
                <a:t>Biết nhận lỗi</a:t>
              </a:r>
              <a:endParaRPr lang="en-US" sz="6600" spc="80" dirty="0">
                <a:solidFill>
                  <a:schemeClr val="bg1"/>
                </a:solidFill>
                <a:latin typeface="Arial" pitchFamily="34" charset="0"/>
                <a:cs typeface="Arial" pitchFamily="34" charset="0"/>
              </a:endParaRPr>
            </a:p>
          </p:txBody>
        </p:sp>
      </p:grpSp>
      <p:sp>
        <p:nvSpPr>
          <p:cNvPr id="2" name="TextBox 1">
            <a:extLst>
              <a:ext uri="{FF2B5EF4-FFF2-40B4-BE49-F238E27FC236}">
                <a16:creationId xmlns:a16="http://schemas.microsoft.com/office/drawing/2014/main" xmlns="" id="{3F81C538-4572-4404-B174-F7D186F4F481}"/>
              </a:ext>
            </a:extLst>
          </p:cNvPr>
          <p:cNvSpPr txBox="1"/>
          <p:nvPr/>
        </p:nvSpPr>
        <p:spPr>
          <a:xfrm>
            <a:off x="7092281" y="4803998"/>
            <a:ext cx="2051720" cy="338554"/>
          </a:xfrm>
          <a:prstGeom prst="rect">
            <a:avLst/>
          </a:prstGeom>
          <a:noFill/>
        </p:spPr>
        <p:txBody>
          <a:bodyPr wrap="square" rtlCol="0">
            <a:spAutoFit/>
          </a:bodyPr>
          <a:lstStyle>
            <a:defPPr>
              <a:defRPr lang="en-US"/>
            </a:defPPr>
            <a:lvl1pPr algn="r">
              <a:defRPr sz="2200" b="1" spc="80">
                <a:solidFill>
                  <a:schemeClr val="bg1"/>
                </a:solidFill>
                <a:latin typeface="iCiel Cadena" panose="02000503000000020004" pitchFamily="2" charset="77"/>
                <a:cs typeface="iCiel Cucho" pitchFamily="50" charset="0"/>
              </a:defRPr>
            </a:lvl1pPr>
          </a:lstStyle>
          <a:p>
            <a:r>
              <a:rPr lang="en-US" sz="1600" dirty="0">
                <a:solidFill>
                  <a:srgbClr val="BF2174"/>
                </a:solidFill>
                <a:latin typeface="Quicksand Medium" panose="00000600000000000000" pitchFamily="2" charset="0"/>
              </a:rPr>
              <a:t>Ban </a:t>
            </a:r>
            <a:r>
              <a:rPr lang="en-US" sz="1600" dirty="0" err="1">
                <a:solidFill>
                  <a:srgbClr val="BF2174"/>
                </a:solidFill>
                <a:latin typeface="Quicksand Medium" panose="00000600000000000000" pitchFamily="2" charset="0"/>
              </a:rPr>
              <a:t>biên</a:t>
            </a:r>
            <a:r>
              <a:rPr lang="en-US" sz="1600" dirty="0">
                <a:solidFill>
                  <a:srgbClr val="BF2174"/>
                </a:solidFill>
                <a:latin typeface="Quicksand Medium" panose="00000600000000000000" pitchFamily="2" charset="0"/>
              </a:rPr>
              <a:t> </a:t>
            </a:r>
            <a:r>
              <a:rPr lang="en-US" sz="1600" dirty="0" err="1">
                <a:solidFill>
                  <a:srgbClr val="BF2174"/>
                </a:solidFill>
                <a:latin typeface="Quicksand Medium" panose="00000600000000000000" pitchFamily="2" charset="0"/>
              </a:rPr>
              <a:t>tập</a:t>
            </a:r>
            <a:r>
              <a:rPr lang="en-US" sz="1600" dirty="0">
                <a:solidFill>
                  <a:srgbClr val="BF2174"/>
                </a:solidFill>
                <a:latin typeface="Quicksand Medium" panose="00000600000000000000" pitchFamily="2" charset="0"/>
              </a:rPr>
              <a:t> AES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7" name="Picture 3" descr="E:\QUYNH\BAI GIANG DIEN TU\bài giảng điện tử học kì II\cắt\đạo đức bài 23 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656" y="784892"/>
            <a:ext cx="2766417" cy="2455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xmlns="" id="{8F4597B1-1A43-4EB3-AC50-4AD9A995DF91}"/>
              </a:ext>
            </a:extLst>
          </p:cNvPr>
          <p:cNvSpPr txBox="1"/>
          <p:nvPr/>
        </p:nvSpPr>
        <p:spPr>
          <a:xfrm>
            <a:off x="1600200" y="88501"/>
            <a:ext cx="6788224" cy="707886"/>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Bạn nào trong tranh đã biết nhận lỗi ?Em đồng tình với bạn nào ? Không đồng tình với bạn nào ?</a:t>
            </a:r>
            <a:endParaRPr lang="en-GB" sz="2000" dirty="0">
              <a:latin typeface="Arial" pitchFamily="34" charset="0"/>
              <a:cs typeface="Arial" pitchFamily="34" charset="0"/>
            </a:endParaRPr>
          </a:p>
        </p:txBody>
      </p:sp>
      <p:pic>
        <p:nvPicPr>
          <p:cNvPr id="1028" name="Picture 4" descr="E:\QUYNH\BAI GIANG DIEN TU\bài giảng điện tử học kì II\cắt\đạo đức bài 23 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201" y="1237458"/>
            <a:ext cx="2313062" cy="22350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QUYNH\BAI GIANG DIEN TU\bài giảng điện tử học kì II\cắt\đạo đức bài 23 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4827" y="2821634"/>
            <a:ext cx="2665115" cy="23126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323" y="1304865"/>
            <a:ext cx="3830334" cy="707886"/>
          </a:xfrm>
          <a:prstGeom prst="rect">
            <a:avLst/>
          </a:prstGeom>
        </p:spPr>
        <p:txBody>
          <a:bodyPr wrap="square">
            <a:spAutoFit/>
          </a:bodyPr>
          <a:lstStyle/>
          <a:p>
            <a:r>
              <a:rPr lang="vi-VN" sz="2000"/>
              <a:t>Vì sao khi mắc lỗi em cần biết nhận lỗi?</a:t>
            </a:r>
            <a:endParaRPr lang="en-US" sz="2000"/>
          </a:p>
        </p:txBody>
      </p:sp>
      <p:sp>
        <p:nvSpPr>
          <p:cNvPr id="3" name="Rectangle 2"/>
          <p:cNvSpPr/>
          <p:nvPr/>
        </p:nvSpPr>
        <p:spPr>
          <a:xfrm>
            <a:off x="270323" y="2301974"/>
            <a:ext cx="3830334" cy="707886"/>
          </a:xfrm>
          <a:prstGeom prst="rect">
            <a:avLst/>
          </a:prstGeom>
        </p:spPr>
        <p:txBody>
          <a:bodyPr wrap="square">
            <a:spAutoFit/>
          </a:bodyPr>
          <a:lstStyle/>
          <a:p>
            <a:r>
              <a:rPr lang="vi-VN" sz="2000"/>
              <a:t>Sau khi nhận lỗi và sửa lỗi, em cảm thấy như thế nào?</a:t>
            </a:r>
            <a:endParaRPr lang="en-US" sz="2000"/>
          </a:p>
        </p:txBody>
      </p:sp>
      <p:sp>
        <p:nvSpPr>
          <p:cNvPr id="4" name="Rectangle 3"/>
          <p:cNvSpPr/>
          <p:nvPr/>
        </p:nvSpPr>
        <p:spPr>
          <a:xfrm>
            <a:off x="250801" y="1237458"/>
            <a:ext cx="4264366" cy="2677656"/>
          </a:xfrm>
          <a:prstGeom prst="rect">
            <a:avLst/>
          </a:prstGeom>
          <a:solidFill>
            <a:schemeClr val="bg1"/>
          </a:solidFill>
        </p:spPr>
        <p:txBody>
          <a:bodyPr wrap="square">
            <a:spAutoFit/>
          </a:bodyPr>
          <a:lstStyle/>
          <a:p>
            <a:r>
              <a:rPr lang="vi-VN" sz="2400" i="1">
                <a:solidFill>
                  <a:srgbClr val="FF0000"/>
                </a:solidFill>
              </a:rPr>
              <a:t>Kết luận</a:t>
            </a:r>
            <a:r>
              <a:rPr lang="vi-VN" sz="2400" i="1">
                <a:solidFill>
                  <a:srgbClr val="FF0000"/>
                </a:solidFill>
              </a:rPr>
              <a:t>:</a:t>
            </a:r>
            <a:r>
              <a:rPr lang="vi-VN" sz="2400">
                <a:solidFill>
                  <a:srgbClr val="FF0000"/>
                </a:solidFill>
              </a:rPr>
              <a:t> </a:t>
            </a:r>
            <a:r>
              <a:rPr lang="vi-VN" sz="2400" smtClean="0"/>
              <a:t>Khi </a:t>
            </a:r>
            <a:r>
              <a:rPr lang="vi-VN" sz="2400"/>
              <a:t>mắc lỗi, cần thật thà nhận lỗi, xin lỗi giống như bạn trong tranh 1, 2 để lần sau mình không mắc phải lỗi sai đó. Chúng ta không nên học theo hành động không biết nhận lỗi trong tranh 3.</a:t>
            </a:r>
            <a:endParaRPr lang="en-US" sz="2400"/>
          </a:p>
        </p:txBody>
      </p:sp>
    </p:spTree>
    <p:extLst>
      <p:ext uri="{BB962C8B-B14F-4D97-AF65-F5344CB8AC3E}">
        <p14:creationId xmlns:p14="http://schemas.microsoft.com/office/powerpoint/2010/main" val="25034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6A4849-0E58-4C96-ACA6-A3FF71442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xmlns="" id="{8F4597B1-1A43-4EB3-AC50-4AD9A995DF91}"/>
              </a:ext>
            </a:extLst>
          </p:cNvPr>
          <p:cNvSpPr txBox="1"/>
          <p:nvPr/>
        </p:nvSpPr>
        <p:spPr>
          <a:xfrm>
            <a:off x="1979712" y="209938"/>
            <a:ext cx="7076256" cy="400110"/>
          </a:xfrm>
          <a:prstGeom prst="rect">
            <a:avLst/>
          </a:prstGeom>
          <a:noFill/>
        </p:spPr>
        <p:txBody>
          <a:bodyPr wrap="square" rtlCol="0">
            <a:spAutoFit/>
          </a:bodyPr>
          <a:lstStyle/>
          <a:p>
            <a:r>
              <a:rPr lang="en-GB" sz="2000" smtClean="0">
                <a:latin typeface="Arial" pitchFamily="34" charset="0"/>
                <a:cs typeface="Arial" pitchFamily="34" charset="0"/>
              </a:rPr>
              <a:t>Em sẽ làm gì khi mắc lỗi trong các tình huống sau? Vì sao ?</a:t>
            </a:r>
            <a:endParaRPr lang="en-GB" sz="2000" dirty="0">
              <a:latin typeface="Arial" pitchFamily="34" charset="0"/>
              <a:cs typeface="Arial" pitchFamily="34" charset="0"/>
            </a:endParaRPr>
          </a:p>
        </p:txBody>
      </p:sp>
      <p:sp>
        <p:nvSpPr>
          <p:cNvPr id="3" name="Rectangle 2"/>
          <p:cNvSpPr/>
          <p:nvPr/>
        </p:nvSpPr>
        <p:spPr>
          <a:xfrm>
            <a:off x="694136" y="3651870"/>
            <a:ext cx="8126335" cy="707886"/>
          </a:xfrm>
          <a:prstGeom prst="rect">
            <a:avLst/>
          </a:prstGeom>
        </p:spPr>
        <p:txBody>
          <a:bodyPr wrap="square">
            <a:spAutoFit/>
          </a:bodyPr>
          <a:lstStyle/>
          <a:p>
            <a:r>
              <a:rPr lang="vi-VN" sz="2000" b="1" u="sng">
                <a:solidFill>
                  <a:srgbClr val="FF0000"/>
                </a:solidFill>
              </a:rPr>
              <a:t>Kết luận</a:t>
            </a:r>
            <a:r>
              <a:rPr lang="vi-VN" sz="2000" i="1"/>
              <a:t>:</a:t>
            </a:r>
            <a:r>
              <a:rPr lang="vi-VN" sz="2000"/>
              <a:t> </a:t>
            </a:r>
            <a:r>
              <a:rPr lang="vi-VN" sz="2000"/>
              <a:t>Biết nhận lỗi khi làm giây màu vẽ nước ra áo bạn; mải chơi, xô ngã làm bạn bị đau, đã thành thật xin lỗi là cách xử lí đáng khen.</a:t>
            </a:r>
            <a:endParaRPr lang="en-US" sz="2000"/>
          </a:p>
        </p:txBody>
      </p:sp>
      <p:pic>
        <p:nvPicPr>
          <p:cNvPr id="2050" name="Picture 2" descr="E:\QUYNH\BAI GIANG DIEN TU\bài giảng điện tử học kì II\cắt\đạo đức bài 23 d.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251" y="843558"/>
            <a:ext cx="8097837"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xmlns=""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en-US" sz="2000" smtClean="0">
                <a:latin typeface="Arial" pitchFamily="34" charset="0"/>
                <a:cs typeface="Arial" pitchFamily="34" charset="0"/>
              </a:rPr>
              <a:t>Em đã từng mắc lỗi với ai chưa ?</a:t>
            </a:r>
            <a:r>
              <a:rPr lang="vi-VN" sz="2000"/>
              <a:t> Em đã làm gì để nhận lỗi và sửa lỗi.</a:t>
            </a:r>
            <a:r>
              <a:rPr lang="en-US" sz="2000" smtClean="0">
                <a:latin typeface="Arial" pitchFamily="34" charset="0"/>
                <a:cs typeface="Arial" pitchFamily="34" charset="0"/>
              </a:rPr>
              <a:t> </a:t>
            </a:r>
            <a:endParaRPr lang="en-US" sz="2000">
              <a:latin typeface="Arial" pitchFamily="34" charset="0"/>
              <a:cs typeface="Arial" pitchFamily="34" charset="0"/>
            </a:endParaRPr>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smtClean="0">
                <a:solidFill>
                  <a:srgbClr val="26333A"/>
                </a:solidFill>
                <a:latin typeface="Arial" pitchFamily="34" charset="0"/>
                <a:cs typeface="Arial" pitchFamily="34" charset="0"/>
              </a:rPr>
              <a:t>Em có lời khuyên gì cho bạn ?</a:t>
            </a:r>
            <a:endParaRPr lang="en-GB" sz="2000" dirty="0">
              <a:solidFill>
                <a:srgbClr val="26333A"/>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3074" name="Picture 2" descr="E:\QUYNH\BAI GIANG DIEN TU\bài giảng điện tử học kì II\cắt\đạo đức bài 23 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0948" y="519789"/>
            <a:ext cx="5219700" cy="3629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4011910"/>
            <a:ext cx="7771348" cy="1015663"/>
          </a:xfrm>
          <a:prstGeom prst="rect">
            <a:avLst/>
          </a:prstGeom>
        </p:spPr>
        <p:txBody>
          <a:bodyPr wrap="square">
            <a:spAutoFit/>
          </a:bodyPr>
          <a:lstStyle/>
          <a:p>
            <a:r>
              <a:rPr lang="vi-VN" sz="2000" i="1"/>
              <a:t>Kết luận:</a:t>
            </a:r>
            <a:r>
              <a:rPr lang="vi-VN" sz="2000"/>
              <a:t> Khi mắc lỗi, biết nhận lỗi và xin lỗi sẽ được mọi người sẵn sàng tha thứ, yêu quý và tin tưởng mình hơn. Không nên đổ lỗi cho người khác.</a:t>
            </a:r>
            <a:endParaRPr lang="en-US" sz="2000"/>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smtClean="0">
                <a:solidFill>
                  <a:srgbClr val="26333A"/>
                </a:solidFill>
                <a:latin typeface="Arial" pitchFamily="34" charset="0"/>
                <a:cs typeface="Arial" pitchFamily="34" charset="0"/>
              </a:rPr>
              <a:t>Em có lời khuyên gì cho bạn ?</a:t>
            </a:r>
            <a:endParaRPr lang="en-GB" sz="2000" dirty="0">
              <a:solidFill>
                <a:srgbClr val="26333A"/>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3074" name="Picture 2" descr="E:\QUYNH\BAI GIANG DIEN TU\bài giảng điện tử học kì II\cắt\đạo đức bài 23 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0948" y="519789"/>
            <a:ext cx="5219700" cy="3629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4211965"/>
            <a:ext cx="7771348" cy="400110"/>
          </a:xfrm>
          <a:prstGeom prst="rect">
            <a:avLst/>
          </a:prstGeom>
        </p:spPr>
        <p:txBody>
          <a:bodyPr wrap="square">
            <a:spAutoFit/>
          </a:bodyPr>
          <a:lstStyle/>
          <a:p>
            <a:r>
              <a:rPr lang="vi-VN" sz="2000"/>
              <a:t>Em cùng các bạn rèn luyện thói quen biết nhận lỗi và sửa lỗi</a:t>
            </a:r>
            <a:endParaRPr lang="en-US" sz="2000"/>
          </a:p>
        </p:txBody>
      </p:sp>
    </p:spTree>
    <p:extLst>
      <p:ext uri="{BB962C8B-B14F-4D97-AF65-F5344CB8AC3E}">
        <p14:creationId xmlns:p14="http://schemas.microsoft.com/office/powerpoint/2010/main" val="416692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0C66D31-085A-4C90-85D7-30C1AA9952D1}"/>
              </a:ext>
            </a:extLst>
          </p:cNvPr>
          <p:cNvSpPr txBox="1"/>
          <p:nvPr/>
        </p:nvSpPr>
        <p:spPr>
          <a:xfrm>
            <a:off x="2051720" y="119679"/>
            <a:ext cx="1872208" cy="400110"/>
          </a:xfrm>
          <a:prstGeom prst="rect">
            <a:avLst/>
          </a:prstGeom>
          <a:noFill/>
        </p:spPr>
        <p:txBody>
          <a:bodyPr wrap="square" rtlCol="0">
            <a:spAutoFit/>
          </a:bodyPr>
          <a:lstStyle/>
          <a:p>
            <a:r>
              <a:rPr lang="en-GB" sz="2000" smtClean="0">
                <a:solidFill>
                  <a:srgbClr val="26333A"/>
                </a:solidFill>
                <a:latin typeface="Arial" pitchFamily="34" charset="0"/>
                <a:cs typeface="Arial" pitchFamily="34" charset="0"/>
              </a:rPr>
              <a:t>Cách xin lỗi</a:t>
            </a:r>
            <a:endParaRPr lang="en-GB" sz="2000" dirty="0">
              <a:solidFill>
                <a:srgbClr val="26333A"/>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4098" name="Picture 2" descr="Tổng hợp 8 cách nói lời xin lỗi bằng tiếng Nh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987574"/>
            <a:ext cx="4108812" cy="31363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36392" y="257978"/>
            <a:ext cx="4572000" cy="1200329"/>
          </a:xfrm>
          <a:prstGeom prst="rect">
            <a:avLst/>
          </a:prstGeom>
        </p:spPr>
        <p:txBody>
          <a:bodyPr>
            <a:spAutoFit/>
          </a:bodyPr>
          <a:lstStyle/>
          <a:p>
            <a:r>
              <a:rPr lang="vi-VN" sz="2400"/>
              <a:t>+ Với người lớn cần khoanh tay, cúi đầu, xưng hô lễ phép</a:t>
            </a:r>
            <a:r>
              <a:rPr lang="vi-VN" sz="2400"/>
              <a:t>, </a:t>
            </a:r>
            <a:r>
              <a:rPr lang="vi-VN" sz="2400" smtClean="0"/>
              <a:t>nh</a:t>
            </a:r>
            <a:r>
              <a:rPr lang="en-US" sz="2400"/>
              <a:t>ì</a:t>
            </a:r>
            <a:r>
              <a:rPr lang="vi-VN" sz="2400" smtClean="0"/>
              <a:t>n </a:t>
            </a:r>
            <a:r>
              <a:rPr lang="vi-VN" sz="2400"/>
              <a:t>thẳng </a:t>
            </a:r>
            <a:r>
              <a:rPr lang="vi-VN" sz="2400"/>
              <a:t>vào </a:t>
            </a:r>
            <a:r>
              <a:rPr lang="vi-VN" sz="2400" smtClean="0"/>
              <a:t>người</a:t>
            </a:r>
            <a:r>
              <a:rPr lang="en-US" sz="2400"/>
              <a:t> </a:t>
            </a:r>
            <a:r>
              <a:rPr lang="vi-VN" sz="2400" smtClean="0"/>
              <a:t>mình </a:t>
            </a:r>
            <a:r>
              <a:rPr lang="vi-VN" sz="2400"/>
              <a:t>xin lỗi.</a:t>
            </a:r>
            <a:endParaRPr lang="en-US" sz="2400"/>
          </a:p>
        </p:txBody>
      </p:sp>
      <p:sp>
        <p:nvSpPr>
          <p:cNvPr id="4" name="Rectangle 3"/>
          <p:cNvSpPr/>
          <p:nvPr/>
        </p:nvSpPr>
        <p:spPr>
          <a:xfrm>
            <a:off x="4452491" y="1635646"/>
            <a:ext cx="4100100" cy="1200329"/>
          </a:xfrm>
          <a:prstGeom prst="rect">
            <a:avLst/>
          </a:prstGeom>
        </p:spPr>
        <p:txBody>
          <a:bodyPr wrap="square">
            <a:spAutoFit/>
          </a:bodyPr>
          <a:lstStyle/>
          <a:p>
            <a:r>
              <a:rPr lang="vi-VN" sz="2400"/>
              <a:t>+ Với bạn bè, có thể nắm tay, nhìn vào bạn thành thật xin lỗi.</a:t>
            </a:r>
            <a:endParaRPr lang="en-US" sz="2400"/>
          </a:p>
        </p:txBody>
      </p:sp>
      <p:sp>
        <p:nvSpPr>
          <p:cNvPr id="5" name="Rectangle 4"/>
          <p:cNvSpPr/>
          <p:nvPr/>
        </p:nvSpPr>
        <p:spPr>
          <a:xfrm>
            <a:off x="2987824" y="3147814"/>
            <a:ext cx="5920568" cy="1569660"/>
          </a:xfrm>
          <a:prstGeom prst="rect">
            <a:avLst/>
          </a:prstGeom>
          <a:solidFill>
            <a:schemeClr val="bg1"/>
          </a:solidFill>
        </p:spPr>
        <p:txBody>
          <a:bodyPr wrap="square">
            <a:spAutoFit/>
          </a:bodyPr>
          <a:lstStyle/>
          <a:p>
            <a:r>
              <a:rPr lang="vi-VN" sz="2400" i="1">
                <a:solidFill>
                  <a:srgbClr val="FF0000"/>
                </a:solidFill>
              </a:rPr>
              <a:t>Kết luận</a:t>
            </a:r>
            <a:r>
              <a:rPr lang="vi-VN" sz="2400" i="1"/>
              <a:t>:</a:t>
            </a:r>
            <a:r>
              <a:rPr lang="vi-VN" sz="2400"/>
              <a:t> Để trở thành người biết cư xử lịch sự, em cần biết nhận lỗi và dũng cảm sửa lỗi, có như vậy em sẽ nhận được sự tha thứ khi em mắc lỗi.</a:t>
            </a:r>
            <a:endParaRPr lang="en-US" sz="2400"/>
          </a:p>
        </p:txBody>
      </p:sp>
    </p:spTree>
    <p:extLst>
      <p:ext uri="{BB962C8B-B14F-4D97-AF65-F5344CB8AC3E}">
        <p14:creationId xmlns:p14="http://schemas.microsoft.com/office/powerpoint/2010/main" val="29241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2277547"/>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smtClean="0">
                <a:solidFill>
                  <a:srgbClr val="BF2174"/>
                </a:solidFill>
                <a:latin typeface="Arial" pitchFamily="34" charset="0"/>
                <a:cs typeface="Arial" pitchFamily="34" charset="0"/>
              </a:rPr>
              <a:t>Mỗi khi em mắc lỗi</a:t>
            </a:r>
            <a:endParaRPr lang="en-US" sz="2900" b="1" dirty="0">
              <a:solidFill>
                <a:srgbClr val="BF2174"/>
              </a:solidFill>
              <a:latin typeface="Arial" pitchFamily="34" charset="0"/>
              <a:cs typeface="Arial" pitchFamily="34" charset="0"/>
            </a:endParaRPr>
          </a:p>
          <a:p>
            <a:pPr algn="ctr"/>
            <a:r>
              <a:rPr lang="en-US" sz="2800" b="1" smtClean="0">
                <a:solidFill>
                  <a:srgbClr val="0199DB"/>
                </a:solidFill>
                <a:latin typeface="Arial" pitchFamily="34" charset="0"/>
                <a:cs typeface="Arial" pitchFamily="34" charset="0"/>
              </a:rPr>
              <a:t>Biết nhận ra sai lầm</a:t>
            </a:r>
          </a:p>
          <a:p>
            <a:pPr algn="ctr"/>
            <a:r>
              <a:rPr lang="en-US" sz="2800" b="1" smtClean="0">
                <a:solidFill>
                  <a:srgbClr val="BF2174"/>
                </a:solidFill>
                <a:latin typeface="Arial" pitchFamily="34" charset="0"/>
                <a:cs typeface="Arial" pitchFamily="34" charset="0"/>
              </a:rPr>
              <a:t>Hãy nói lời xin lỗi</a:t>
            </a:r>
          </a:p>
          <a:p>
            <a:pPr algn="ctr"/>
            <a:r>
              <a:rPr lang="en-US" sz="2800" b="1" smtClean="0">
                <a:solidFill>
                  <a:srgbClr val="0199DB"/>
                </a:solidFill>
                <a:latin typeface="Arial" pitchFamily="34" charset="0"/>
                <a:cs typeface="Arial" pitchFamily="34" charset="0"/>
              </a:rPr>
              <a:t>Em thấy lòng mình vui.</a:t>
            </a:r>
            <a:endParaRPr lang="en-US" sz="2800" b="1">
              <a:solidFill>
                <a:srgbClr val="BF2174"/>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par>
                                <p:cTn id="17" presetID="10" presetClass="entr" presetSubtype="0" fill="hold" nodeType="withEffect">
                                  <p:stCondLst>
                                    <p:cond delay="30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500"/>
                                        <p:tgtEl>
                                          <p:spTgt spid="2">
                                            <p:txEl>
                                              <p:pRg st="3" end="3"/>
                                            </p:txEl>
                                          </p:spTgt>
                                        </p:tgtEl>
                                      </p:cBhvr>
                                    </p:animEffect>
                                  </p:childTnLst>
                                </p:cTn>
                              </p:par>
                              <p:par>
                                <p:cTn id="20" presetID="10" presetClass="entr" presetSubtype="0" fill="hold" nodeType="withEffect">
                                  <p:stCondLst>
                                    <p:cond delay="300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6ED7F7-9E1D-47C4-A957-484ECDD271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20" y="5684"/>
            <a:ext cx="1371105" cy="434592"/>
          </a:xfrm>
          <a:prstGeom prst="rect">
            <a:avLst/>
          </a:prstGeom>
          <a:solidFill>
            <a:schemeClr val="bg1"/>
          </a:solidFill>
        </p:spPr>
      </p:pic>
      <p:sp>
        <p:nvSpPr>
          <p:cNvPr id="6" name="TextBox 5">
            <a:extLst>
              <a:ext uri="{FF2B5EF4-FFF2-40B4-BE49-F238E27FC236}">
                <a16:creationId xmlns:a16="http://schemas.microsoft.com/office/drawing/2014/main" xmlns="" id="{8F4597B1-1A43-4EB3-AC50-4AD9A995DF91}"/>
              </a:ext>
            </a:extLst>
          </p:cNvPr>
          <p:cNvSpPr txBox="1"/>
          <p:nvPr/>
        </p:nvSpPr>
        <p:spPr>
          <a:xfrm>
            <a:off x="1619672" y="61919"/>
            <a:ext cx="7521375" cy="430887"/>
          </a:xfrm>
          <a:prstGeom prst="rect">
            <a:avLst/>
          </a:prstGeom>
          <a:solidFill>
            <a:schemeClr val="bg1"/>
          </a:solidFill>
        </p:spPr>
        <p:txBody>
          <a:bodyPr wrap="square" rtlCol="0">
            <a:spAutoFit/>
          </a:bodyPr>
          <a:lstStyle/>
          <a:p>
            <a:r>
              <a:rPr lang="en-US" sz="2200" smtClean="0"/>
              <a:t>C</a:t>
            </a:r>
            <a:r>
              <a:rPr lang="vi-VN" sz="2200" smtClean="0"/>
              <a:t>âu </a:t>
            </a:r>
            <a:r>
              <a:rPr lang="vi-VN" sz="2200"/>
              <a:t>chuyện </a:t>
            </a:r>
            <a:r>
              <a:rPr lang="vi-VN" sz="2200" smtClean="0"/>
              <a:t>“</a:t>
            </a:r>
            <a:r>
              <a:rPr lang="en-US" sz="2200" smtClean="0"/>
              <a:t>Lọ hoa bị vỡ</a:t>
            </a:r>
            <a:r>
              <a:rPr lang="vi-VN" sz="2200" smtClean="0"/>
              <a:t>” </a:t>
            </a:r>
            <a:endParaRPr lang="en-GB" sz="2200" dirty="0">
              <a:latin typeface="Arial" pitchFamily="34" charset="0"/>
              <a:cs typeface="Arial" pitchFamily="34" charset="0"/>
            </a:endParaRPr>
          </a:p>
        </p:txBody>
      </p:sp>
      <p:pic>
        <p:nvPicPr>
          <p:cNvPr id="5" name="Phim Hoạt Hình - LỌ HOA BỊ VỠ - Truyện Cổ Tích ► Khoảnh Khắc Kỳ Diệu 2019 - Phim Hay 2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83" y="465516"/>
            <a:ext cx="7840869" cy="4410490"/>
          </a:xfrm>
          <a:prstGeom prst="rect">
            <a:avLst/>
          </a:prstGeom>
        </p:spPr>
      </p:pic>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xmlns="" id="{8F4597B1-1A43-4EB3-AC50-4AD9A995DF91}"/>
              </a:ext>
            </a:extLst>
          </p:cNvPr>
          <p:cNvSpPr txBox="1"/>
          <p:nvPr/>
        </p:nvSpPr>
        <p:spPr>
          <a:xfrm>
            <a:off x="603108" y="1203598"/>
            <a:ext cx="7353268" cy="461665"/>
          </a:xfrm>
          <a:prstGeom prst="rect">
            <a:avLst/>
          </a:prstGeom>
          <a:noFill/>
        </p:spPr>
        <p:txBody>
          <a:bodyPr wrap="square" rtlCol="0">
            <a:spAutoFit/>
          </a:bodyPr>
          <a:lstStyle/>
          <a:p>
            <a:r>
              <a:rPr lang="en-US" sz="2400" smtClean="0"/>
              <a:t>N</a:t>
            </a:r>
            <a:r>
              <a:rPr lang="vi-VN" sz="2400" smtClean="0"/>
              <a:t>ghe </a:t>
            </a:r>
            <a:r>
              <a:rPr lang="vi-VN" sz="2400"/>
              <a:t>câu </a:t>
            </a:r>
            <a:r>
              <a:rPr lang="vi-VN" sz="2400"/>
              <a:t>chuyện </a:t>
            </a:r>
            <a:r>
              <a:rPr lang="vi-VN" sz="2400" smtClean="0"/>
              <a:t>“</a:t>
            </a:r>
            <a:r>
              <a:rPr lang="en-US" sz="2400" smtClean="0"/>
              <a:t>Lọ hoa bị vỡ”</a:t>
            </a:r>
            <a:endParaRPr lang="en-GB" sz="2400" dirty="0">
              <a:latin typeface="Arial" pitchFamily="34" charset="0"/>
              <a:cs typeface="Arial" pitchFamily="34" charset="0"/>
            </a:endParaRPr>
          </a:p>
        </p:txBody>
      </p:sp>
      <p:sp>
        <p:nvSpPr>
          <p:cNvPr id="2" name="Rectangle 1"/>
          <p:cNvSpPr/>
          <p:nvPr/>
        </p:nvSpPr>
        <p:spPr>
          <a:xfrm>
            <a:off x="619963" y="2787774"/>
            <a:ext cx="7128792" cy="1384995"/>
          </a:xfrm>
          <a:prstGeom prst="rect">
            <a:avLst/>
          </a:prstGeom>
        </p:spPr>
        <p:txBody>
          <a:bodyPr wrap="square">
            <a:spAutoFit/>
          </a:bodyPr>
          <a:lstStyle/>
          <a:p>
            <a:r>
              <a:rPr lang="en-US" sz="2800" smtClean="0"/>
              <a:t>     </a:t>
            </a:r>
            <a:r>
              <a:rPr lang="en-US" sz="2800" b="1" u="sng" smtClean="0">
                <a:solidFill>
                  <a:srgbClr val="FF0000"/>
                </a:solidFill>
              </a:rPr>
              <a:t>Kết luận : </a:t>
            </a:r>
            <a:r>
              <a:rPr lang="vi-VN" sz="2800"/>
              <a:t>Chúng ta cần biết nhận lỗi khi mắc lỗi. Biết nhận lỗi chứng tỏ mình là người dũng cảm, trung thực.</a:t>
            </a:r>
            <a:endParaRPr lang="en-US" sz="2800"/>
          </a:p>
        </p:txBody>
      </p:sp>
      <p:sp>
        <p:nvSpPr>
          <p:cNvPr id="3" name="Rectangle 2"/>
          <p:cNvSpPr/>
          <p:nvPr/>
        </p:nvSpPr>
        <p:spPr>
          <a:xfrm>
            <a:off x="587313" y="2093764"/>
            <a:ext cx="7137244" cy="461665"/>
          </a:xfrm>
          <a:prstGeom prst="rect">
            <a:avLst/>
          </a:prstGeom>
        </p:spPr>
        <p:txBody>
          <a:bodyPr wrap="square">
            <a:spAutoFit/>
          </a:bodyPr>
          <a:lstStyle/>
          <a:p>
            <a:pPr lvl="0"/>
            <a:r>
              <a:rPr lang="vi-VN" sz="2400">
                <a:solidFill>
                  <a:srgbClr val="3B6BDD"/>
                </a:solidFill>
              </a:rPr>
              <a:t>Qua câu chuyện, em thấy cần làm gì khi mắc lỗi?</a:t>
            </a:r>
            <a:endParaRPr lang="en-US" sz="2400">
              <a:solidFill>
                <a:srgbClr val="3B6BDD"/>
              </a:solidFill>
            </a:endParaRPr>
          </a:p>
        </p:txBody>
      </p:sp>
    </p:spTree>
    <p:extLst>
      <p:ext uri="{BB962C8B-B14F-4D97-AF65-F5344CB8AC3E}">
        <p14:creationId xmlns:p14="http://schemas.microsoft.com/office/powerpoint/2010/main" val="16604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7" name="Picture 3" descr="E:\QUYNH\BAI GIANG DIEN TU\bài giảng điện tử học kì II\cắt\đạo đức bài 23 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629" y="607016"/>
            <a:ext cx="2766417" cy="2455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xmlns="" id="{8F4597B1-1A43-4EB3-AC50-4AD9A995DF91}"/>
              </a:ext>
            </a:extLst>
          </p:cNvPr>
          <p:cNvSpPr txBox="1"/>
          <p:nvPr/>
        </p:nvSpPr>
        <p:spPr>
          <a:xfrm>
            <a:off x="1600200" y="88501"/>
            <a:ext cx="6788224" cy="707886"/>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Bạn nào trong tranh đã biết nhận lỗi ?Em đồng tình với bạn nào ? Không đồng tình với bạn nào ?</a:t>
            </a:r>
            <a:endParaRPr lang="en-GB" sz="2000" dirty="0">
              <a:latin typeface="Arial" pitchFamily="34" charset="0"/>
              <a:cs typeface="Arial" pitchFamily="34" charset="0"/>
            </a:endParaRPr>
          </a:p>
        </p:txBody>
      </p:sp>
      <p:pic>
        <p:nvPicPr>
          <p:cNvPr id="1028" name="Picture 4" descr="E:\QUYNH\BAI GIANG DIEN TU\bài giảng điện tử học kì II\cắt\đạo đức bài 23 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74" y="1059582"/>
            <a:ext cx="2313062" cy="22350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QUYNH\BAI GIANG DIEN TU\bài giảng điện tử học kì II\cắt\đạo đức bài 23 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2643758"/>
            <a:ext cx="2665115" cy="231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7" name="Picture 3" descr="E:\QUYNH\BAI GIANG DIEN TU\bài giảng điện tử học kì II\cắt\đạo đức bài 23 a.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796387"/>
            <a:ext cx="4330555" cy="38441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xmlns="" id="{8F4597B1-1A43-4EB3-AC50-4AD9A995DF91}"/>
              </a:ext>
            </a:extLst>
          </p:cNvPr>
          <p:cNvSpPr txBox="1"/>
          <p:nvPr/>
        </p:nvSpPr>
        <p:spPr>
          <a:xfrm>
            <a:off x="1600200" y="88501"/>
            <a:ext cx="6788224" cy="707886"/>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Bạn nào trong tranh đã biết nhận lỗi ?Em đồng tình với bạn nào ? Không đồng tình với bạn nào ?</a:t>
            </a:r>
            <a:endParaRPr lang="en-GB" sz="2000" dirty="0">
              <a:latin typeface="Arial" pitchFamily="34" charset="0"/>
              <a:cs typeface="Arial" pitchFamily="34" charset="0"/>
            </a:endParaRPr>
          </a:p>
        </p:txBody>
      </p:sp>
      <p:sp>
        <p:nvSpPr>
          <p:cNvPr id="2" name="Rectangle 1"/>
          <p:cNvSpPr/>
          <p:nvPr/>
        </p:nvSpPr>
        <p:spPr>
          <a:xfrm>
            <a:off x="4547567" y="1795150"/>
            <a:ext cx="4128889" cy="1569660"/>
          </a:xfrm>
          <a:prstGeom prst="rect">
            <a:avLst/>
          </a:prstGeom>
        </p:spPr>
        <p:txBody>
          <a:bodyPr wrap="square">
            <a:spAutoFit/>
          </a:bodyPr>
          <a:lstStyle/>
          <a:p>
            <a:r>
              <a:rPr lang="vi-VN" sz="2400"/>
              <a:t>+ Tranh 1: Anh trai vô tình giẫm vào chân em gái. Khi thấy em gái khóc vì đau, anh trai đã xin lỗi và hỏi han em.</a:t>
            </a:r>
            <a:endParaRPr lang="en-US" sz="2400"/>
          </a:p>
        </p:txBody>
      </p:sp>
    </p:spTree>
    <p:extLst>
      <p:ext uri="{BB962C8B-B14F-4D97-AF65-F5344CB8AC3E}">
        <p14:creationId xmlns:p14="http://schemas.microsoft.com/office/powerpoint/2010/main" val="715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xmlns="" id="{8F4597B1-1A43-4EB3-AC50-4AD9A995DF91}"/>
              </a:ext>
            </a:extLst>
          </p:cNvPr>
          <p:cNvSpPr txBox="1"/>
          <p:nvPr/>
        </p:nvSpPr>
        <p:spPr>
          <a:xfrm>
            <a:off x="1600200" y="88501"/>
            <a:ext cx="6788224" cy="707886"/>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Bạn nào trong tranh đã biết nhận lỗi ?Em đồng tình với bạn nào ? Không đồng tình với bạn nào ?</a:t>
            </a:r>
            <a:endParaRPr lang="en-GB" sz="2000" dirty="0">
              <a:latin typeface="Arial" pitchFamily="34" charset="0"/>
              <a:cs typeface="Arial" pitchFamily="34" charset="0"/>
            </a:endParaRPr>
          </a:p>
        </p:txBody>
      </p:sp>
      <p:sp>
        <p:nvSpPr>
          <p:cNvPr id="2" name="Rectangle 1"/>
          <p:cNvSpPr/>
          <p:nvPr/>
        </p:nvSpPr>
        <p:spPr>
          <a:xfrm>
            <a:off x="4547567" y="1795150"/>
            <a:ext cx="4128889" cy="1938992"/>
          </a:xfrm>
          <a:prstGeom prst="rect">
            <a:avLst/>
          </a:prstGeom>
        </p:spPr>
        <p:txBody>
          <a:bodyPr wrap="square">
            <a:spAutoFit/>
          </a:bodyPr>
          <a:lstStyle/>
          <a:p>
            <a:r>
              <a:rPr lang="vi-VN" sz="2400"/>
              <a:t>Tranh 2: Trong lớp học, vào giờ uống sữa, bạn gái vô tình làm đổ sữa vào áo của bạn ngồi bên cạnh và đã xin lỗi bạn.</a:t>
            </a:r>
            <a:endParaRPr lang="en-US" sz="2400"/>
          </a:p>
        </p:txBody>
      </p:sp>
      <p:pic>
        <p:nvPicPr>
          <p:cNvPr id="6" name="Picture 4" descr="E:\QUYNH\BAI GIANG DIEN TU\bài giảng điện tử học kì II\cắt\đạo đức bài 23 b.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68" y="1203598"/>
            <a:ext cx="3600400" cy="347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9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xmlns="" id="{8F4597B1-1A43-4EB3-AC50-4AD9A995DF91}"/>
              </a:ext>
            </a:extLst>
          </p:cNvPr>
          <p:cNvSpPr txBox="1"/>
          <p:nvPr/>
        </p:nvSpPr>
        <p:spPr>
          <a:xfrm>
            <a:off x="1600200" y="88501"/>
            <a:ext cx="6788224" cy="707886"/>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Bạn nào trong tranh đã biết nhận lỗi ?Em đồng tình với bạn nào ? Không đồng tình với bạn nào ?</a:t>
            </a:r>
            <a:endParaRPr lang="en-GB" sz="2000" dirty="0">
              <a:latin typeface="Arial" pitchFamily="34" charset="0"/>
              <a:cs typeface="Arial" pitchFamily="34" charset="0"/>
            </a:endParaRPr>
          </a:p>
        </p:txBody>
      </p:sp>
      <p:sp>
        <p:nvSpPr>
          <p:cNvPr id="2" name="Rectangle 1"/>
          <p:cNvSpPr/>
          <p:nvPr/>
        </p:nvSpPr>
        <p:spPr>
          <a:xfrm>
            <a:off x="4547567" y="1795150"/>
            <a:ext cx="4128889" cy="1938992"/>
          </a:xfrm>
          <a:prstGeom prst="rect">
            <a:avLst/>
          </a:prstGeom>
        </p:spPr>
        <p:txBody>
          <a:bodyPr wrap="square">
            <a:spAutoFit/>
          </a:bodyPr>
          <a:lstStyle/>
          <a:p>
            <a:r>
              <a:rPr lang="vi-VN" sz="2400"/>
              <a:t>Tranh 3: Ba bạn nam chơi đá bóng làm vỡ cửa kính nhà bác hàng xóm nhưng</a:t>
            </a:r>
            <a:br>
              <a:rPr lang="vi-VN" sz="2400"/>
            </a:br>
            <a:r>
              <a:rPr lang="vi-VN" sz="2400"/>
              <a:t>không xin lỗi, nhận lỗi mà cùng nhau trốn đi nơi khác.</a:t>
            </a:r>
            <a:endParaRPr lang="en-US" sz="2400"/>
          </a:p>
        </p:txBody>
      </p:sp>
      <p:pic>
        <p:nvPicPr>
          <p:cNvPr id="7" name="Picture 2" descr="E:\QUYNH\BAI GIANG DIEN TU\bài giảng điện tử học kì II\cắt\đạo đức bài 23 c.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6162" y="987574"/>
            <a:ext cx="3963790" cy="343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0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608</Words>
  <Application>Microsoft Office PowerPoint</Application>
  <PresentationFormat>On-screen Show (16:9)</PresentationFormat>
  <Paragraphs>45</Paragraphs>
  <Slides>18</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Quicksand Medium</vt:lpstr>
      <vt:lpstr>iCiel Cadena</vt:lpstr>
      <vt:lpstr>iCiel Cucho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Admin</cp:lastModifiedBy>
  <cp:revision>133</cp:revision>
  <dcterms:created xsi:type="dcterms:W3CDTF">2020-04-29T11:34:14Z</dcterms:created>
  <dcterms:modified xsi:type="dcterms:W3CDTF">2021-02-25T14:50:00Z</dcterms:modified>
</cp:coreProperties>
</file>