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68" r:id="rId2"/>
    <p:sldId id="257" r:id="rId3"/>
    <p:sldId id="265" r:id="rId4"/>
    <p:sldId id="258" r:id="rId5"/>
    <p:sldId id="259" r:id="rId6"/>
    <p:sldId id="267" r:id="rId7"/>
    <p:sldId id="260" r:id="rId8"/>
    <p:sldId id="261" r:id="rId9"/>
    <p:sldId id="262" r:id="rId10"/>
    <p:sldId id="263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A75"/>
    <a:srgbClr val="DBFA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84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9B7498-8A70-4C45-80EF-92B339FF35BE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8F5B9-916C-4077-8E2D-A4DA3640D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015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8F5B9-916C-4077-8E2D-A4DA3640D0E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940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FE66-DE6E-4F8F-9866-525F189144D4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482D8-FE59-4E8E-AE3B-CF0AF5415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187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FE66-DE6E-4F8F-9866-525F189144D4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482D8-FE59-4E8E-AE3B-CF0AF5415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447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FE66-DE6E-4F8F-9866-525F189144D4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482D8-FE59-4E8E-AE3B-CF0AF5415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001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FE66-DE6E-4F8F-9866-525F189144D4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482D8-FE59-4E8E-AE3B-CF0AF5415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403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FE66-DE6E-4F8F-9866-525F189144D4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482D8-FE59-4E8E-AE3B-CF0AF5415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130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FE66-DE6E-4F8F-9866-525F189144D4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482D8-FE59-4E8E-AE3B-CF0AF5415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22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FE66-DE6E-4F8F-9866-525F189144D4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482D8-FE59-4E8E-AE3B-CF0AF5415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108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FE66-DE6E-4F8F-9866-525F189144D4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482D8-FE59-4E8E-AE3B-CF0AF5415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479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FE66-DE6E-4F8F-9866-525F189144D4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482D8-FE59-4E8E-AE3B-CF0AF5415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293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FE66-DE6E-4F8F-9866-525F189144D4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482D8-FE59-4E8E-AE3B-CF0AF5415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07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FE66-DE6E-4F8F-9866-525F189144D4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482D8-FE59-4E8E-AE3B-CF0AF5415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331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EFE66-DE6E-4F8F-9866-525F189144D4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482D8-FE59-4E8E-AE3B-CF0AF5415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14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image" Target="../media/image15.png"/><Relationship Id="rId7" Type="http://schemas.openxmlformats.org/officeDocument/2006/relationships/image" Target="../media/image19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image" Target="../media/image15.png"/><Relationship Id="rId7" Type="http://schemas.openxmlformats.org/officeDocument/2006/relationships/image" Target="../media/image19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46"/>
            <a:ext cx="9144000" cy="512005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199907">
            <a:off x="849439" y="280285"/>
            <a:ext cx="7848600" cy="5873191"/>
          </a:xfrm>
          <a:prstGeom prst="rect">
            <a:avLst/>
          </a:prstGeom>
        </p:spPr>
        <p:txBody>
          <a:bodyPr wrap="square">
            <a:prstTxWarp prst="textArchUpPour">
              <a:avLst>
                <a:gd name="adj1" fmla="val 11416674"/>
                <a:gd name="adj2" fmla="val 54013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Bài: Ôn tập các phép tính </a:t>
            </a:r>
            <a:endParaRPr lang="en-US" sz="3600" b="1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36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trong </a:t>
            </a:r>
            <a:r>
              <a:rPr lang="en-US" sz="36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phạm vi 10 </a:t>
            </a:r>
            <a:endParaRPr lang="en-US" sz="3600" b="1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05200" y="2376255"/>
            <a:ext cx="23054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(T2-tr90+91)</a:t>
            </a:r>
          </a:p>
        </p:txBody>
      </p:sp>
    </p:spTree>
    <p:extLst>
      <p:ext uri="{BB962C8B-B14F-4D97-AF65-F5344CB8AC3E}">
        <p14:creationId xmlns:p14="http://schemas.microsoft.com/office/powerpoint/2010/main" val="190354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6993" y="-930051"/>
            <a:ext cx="1256578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046770"/>
            <a:ext cx="1350276" cy="19969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33667" y="3902388"/>
            <a:ext cx="1350276" cy="19969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112" y="3175651"/>
            <a:ext cx="1350276" cy="19969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94717" y="3561292"/>
            <a:ext cx="1350276" cy="19969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34924" y="2170056"/>
            <a:ext cx="6129811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CHÚC CÁC EM HỌC SINH </a:t>
            </a:r>
          </a:p>
          <a:p>
            <a:pPr algn="ctr"/>
            <a:r>
              <a:rPr lang="en-US" sz="24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CHĂM NGOAN, HỌC GIỎI !</a:t>
            </a:r>
            <a:endParaRPr lang="en-US" sz="2400" b="1" cap="all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993" y="3703605"/>
            <a:ext cx="1350276" cy="19969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64735" y="3175650"/>
            <a:ext cx="1350276" cy="19969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324" y="3703605"/>
            <a:ext cx="1350276" cy="19969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6308" y="2170056"/>
            <a:ext cx="10855731" cy="57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05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-1304221" y="217891"/>
            <a:ext cx="11201400" cy="5782859"/>
            <a:chOff x="-1295400" y="217891"/>
            <a:chExt cx="11201400" cy="578285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95400" y="217891"/>
              <a:ext cx="11201400" cy="5782859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6200" y="1504950"/>
              <a:ext cx="9272416" cy="3666298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400" y="3046863"/>
              <a:ext cx="9677400" cy="2138754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25869" y="1291965"/>
            <a:ext cx="9131307" cy="2846550"/>
            <a:chOff x="25869" y="1291965"/>
            <a:chExt cx="9131307" cy="2846550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90963">
              <a:off x="25869" y="1291965"/>
              <a:ext cx="1198754" cy="981941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16717">
              <a:off x="1154971" y="1532693"/>
              <a:ext cx="1021247" cy="875182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43461">
              <a:off x="2127720" y="1723862"/>
              <a:ext cx="1026863" cy="933775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16717">
              <a:off x="3107184" y="1929144"/>
              <a:ext cx="1064506" cy="875182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31726">
              <a:off x="4090805" y="2126608"/>
              <a:ext cx="1102358" cy="926099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5814">
              <a:off x="5136251" y="2323518"/>
              <a:ext cx="1052335" cy="933775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24564">
              <a:off x="6133466" y="2631479"/>
              <a:ext cx="1016098" cy="875182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61328">
              <a:off x="7072878" y="2904346"/>
              <a:ext cx="1085739" cy="926099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50833">
              <a:off x="8117404" y="3204740"/>
              <a:ext cx="1039772" cy="933775"/>
            </a:xfrm>
            <a:prstGeom prst="rect">
              <a:avLst/>
            </a:prstGeom>
          </p:spPr>
        </p:pic>
      </p:grpSp>
      <p:sp>
        <p:nvSpPr>
          <p:cNvPr id="28" name="Rectangle 27"/>
          <p:cNvSpPr/>
          <p:nvPr/>
        </p:nvSpPr>
        <p:spPr>
          <a:xfrm rot="757400">
            <a:off x="517313" y="1348519"/>
            <a:ext cx="2205333" cy="1031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</a:rPr>
              <a:t>8-1</a:t>
            </a: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 rot="423433">
            <a:off x="1579028" y="1636516"/>
            <a:ext cx="2205333" cy="1031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</a:rPr>
              <a:t>6+2</a:t>
            </a: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 rot="757400">
            <a:off x="2600688" y="1809658"/>
            <a:ext cx="2205333" cy="1031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</a:rPr>
              <a:t>5+2</a:t>
            </a: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 rot="591219">
            <a:off x="3577218" y="1990842"/>
            <a:ext cx="2205333" cy="1031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bg1"/>
                </a:solidFill>
              </a:rPr>
              <a:t>9-1</a:t>
            </a:r>
            <a:endParaRPr lang="en-US" sz="3600" b="1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 rot="757400">
            <a:off x="4581888" y="2190658"/>
            <a:ext cx="2205333" cy="1031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</a:rPr>
              <a:t>0+4</a:t>
            </a: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 rot="1040111">
            <a:off x="5590028" y="2495870"/>
            <a:ext cx="2205333" cy="1031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</a:rPr>
              <a:t>4+4</a:t>
            </a: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 rot="757400">
            <a:off x="6563088" y="2759279"/>
            <a:ext cx="2205333" cy="1031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bg1"/>
                </a:solidFill>
              </a:rPr>
              <a:t>9-2</a:t>
            </a:r>
            <a:endParaRPr lang="en-US" sz="3600" b="1">
              <a:solidFill>
                <a:schemeClr val="bg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 rot="971574">
            <a:off x="7600546" y="3064079"/>
            <a:ext cx="2205333" cy="1031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</a:rPr>
              <a:t>3-2</a:t>
            </a: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31225" y="3014086"/>
            <a:ext cx="1652486" cy="568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6+2=8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547099" y="3338099"/>
            <a:ext cx="1295400" cy="568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9-1=8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233819" y="4064093"/>
            <a:ext cx="1501209" cy="568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4+4=8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280703" y="133350"/>
            <a:ext cx="689086" cy="6858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chemeClr val="tx1"/>
                </a:solidFill>
              </a:rPr>
              <a:t>1</a:t>
            </a:r>
            <a:endParaRPr lang="en-US" sz="4400" b="1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066328" y="230139"/>
            <a:ext cx="7925272" cy="59224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</a:rPr>
              <a:t>Những phép tính nao có kết quả bằng 8?</a:t>
            </a:r>
            <a:endParaRPr lang="en-US" sz="36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18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7" grpId="0"/>
      <p:bldP spid="49" grpId="0"/>
      <p:bldP spid="35" grpId="0"/>
      <p:bldP spid="53" grpId="0"/>
      <p:bldP spid="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-297"/>
            <a:ext cx="9144528" cy="51437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4559" y="1493026"/>
            <a:ext cx="3184671" cy="19337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1800962"/>
            <a:ext cx="3487821" cy="15412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311249">
            <a:off x="-186727" y="2190751"/>
            <a:ext cx="3372122" cy="1425554"/>
          </a:xfrm>
          <a:prstGeom prst="rect">
            <a:avLst/>
          </a:prstGeom>
        </p:spPr>
      </p:pic>
      <p:pic>
        <p:nvPicPr>
          <p:cNvPr id="18" name="Picture 6" descr="Top Rabbit Petting Stickers for Android &amp; iOS | Gfyca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755246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5600" y="4015458"/>
            <a:ext cx="1361013" cy="127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930849"/>
            <a:ext cx="1140986" cy="1286827"/>
          </a:xfrm>
          <a:prstGeom prst="rect">
            <a:avLst/>
          </a:prstGeom>
        </p:spPr>
      </p:pic>
      <p:pic>
        <p:nvPicPr>
          <p:cNvPr id="9" name="Picture 2" descr="LINE Creators' Stickers - happy bunny 1 Example with GIF Animation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46" y="4034508"/>
            <a:ext cx="1262046" cy="118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Oval 30"/>
          <p:cNvSpPr/>
          <p:nvPr/>
        </p:nvSpPr>
        <p:spPr>
          <a:xfrm>
            <a:off x="280703" y="133350"/>
            <a:ext cx="689086" cy="6858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chemeClr val="tx1"/>
                </a:solidFill>
              </a:rPr>
              <a:t>2</a:t>
            </a:r>
            <a:endParaRPr lang="en-US" sz="4400" b="1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688194" y="216497"/>
            <a:ext cx="6326275" cy="602653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</a:rPr>
              <a:t>Tìm nhà cho Thỏ</a:t>
            </a:r>
            <a:endParaRPr lang="en-US" sz="36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42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-297"/>
            <a:ext cx="9144528" cy="51437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4559" y="1493026"/>
            <a:ext cx="3184671" cy="19337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1800962"/>
            <a:ext cx="3487821" cy="15412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311249">
            <a:off x="-186727" y="2190751"/>
            <a:ext cx="3372122" cy="1425554"/>
          </a:xfrm>
          <a:prstGeom prst="rect">
            <a:avLst/>
          </a:prstGeom>
        </p:spPr>
      </p:pic>
      <p:pic>
        <p:nvPicPr>
          <p:cNvPr id="7" name="Picture 6" descr="Top Rabbit Petting Stickers for Android &amp; iOS | Gfyca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90950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03125" y="3712447"/>
            <a:ext cx="1832150" cy="59224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</a:rPr>
              <a:t>10 - 3</a:t>
            </a:r>
            <a:endParaRPr lang="en-US" sz="3600" b="1">
              <a:solidFill>
                <a:schemeClr val="tx1"/>
              </a:solidFill>
            </a:endParaRPr>
          </a:p>
        </p:txBody>
      </p:sp>
      <p:pic>
        <p:nvPicPr>
          <p:cNvPr id="10" name="Picture 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7258" y="4034508"/>
            <a:ext cx="1361013" cy="127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541690" y="3702034"/>
            <a:ext cx="1832150" cy="602653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</a:rPr>
              <a:t>6 + 3</a:t>
            </a:r>
            <a:endParaRPr lang="en-US" sz="3600" b="1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214" y="3951923"/>
            <a:ext cx="1140986" cy="128682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648200" y="3712445"/>
            <a:ext cx="1832150" cy="592241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</a:rPr>
              <a:t>8 - 4</a:t>
            </a:r>
            <a:endParaRPr lang="en-US" sz="3600" b="1">
              <a:solidFill>
                <a:schemeClr val="tx1"/>
              </a:solidFill>
            </a:endParaRPr>
          </a:p>
        </p:txBody>
      </p:sp>
      <p:pic>
        <p:nvPicPr>
          <p:cNvPr id="16" name="Picture 2" descr="LINE Creators' Stickers - happy bunny 1 Example with GIF Animation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46" y="4034508"/>
            <a:ext cx="1262046" cy="118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7162800" y="3712446"/>
            <a:ext cx="1832150" cy="59224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</a:rPr>
              <a:t>5 + 2</a:t>
            </a: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9799" y="2051810"/>
            <a:ext cx="1397941" cy="59224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bg1"/>
                </a:solidFill>
              </a:rPr>
              <a:t>4</a:t>
            </a:r>
            <a:endParaRPr lang="en-US" sz="3600" b="1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11939" y="1730126"/>
            <a:ext cx="1397941" cy="59224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bg1"/>
                </a:solidFill>
              </a:rPr>
              <a:t>7</a:t>
            </a:r>
            <a:endParaRPr lang="en-US" sz="3600" b="1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686744" y="1741339"/>
            <a:ext cx="1397941" cy="59224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bg1"/>
                </a:solidFill>
              </a:rPr>
              <a:t>9</a:t>
            </a:r>
            <a:endParaRPr lang="en-US" sz="3600" b="1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293837" y="612829"/>
            <a:ext cx="2307870" cy="59224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bg1"/>
                </a:solidFill>
              </a:rPr>
              <a:t>10 – 3 = 7</a:t>
            </a:r>
            <a:endParaRPr lang="en-US" sz="3600" b="1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317390" y="1357469"/>
            <a:ext cx="2307870" cy="59224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bg1"/>
                </a:solidFill>
              </a:rPr>
              <a:t>5 + 2 = 7</a:t>
            </a:r>
            <a:endParaRPr lang="en-US" sz="3600" b="1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323595" y="1434006"/>
            <a:ext cx="2307870" cy="59224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bg1"/>
                </a:solidFill>
              </a:rPr>
              <a:t>6 + 3 = 9</a:t>
            </a:r>
            <a:endParaRPr lang="en-US" sz="3600" b="1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5265" y="1687129"/>
            <a:ext cx="2307870" cy="59224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bg1"/>
                </a:solidFill>
              </a:rPr>
              <a:t>8 – 4 = 4</a:t>
            </a:r>
            <a:endParaRPr lang="en-US" sz="36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10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96786E-6 L -0.4125 -0.2601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25" y="-1301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6.42769E-7 L 0.29167 -0.311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3" y="-15575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43758E-6 L -0.38194 -0.3257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97" y="-1628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88133E-6 L 0.48855 -0.3495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27" y="-1749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930" y="2343150"/>
            <a:ext cx="1340140" cy="1276350"/>
          </a:xfrm>
          <a:prstGeom prst="rect">
            <a:avLst/>
          </a:prstGeom>
        </p:spPr>
      </p:pic>
      <p:sp>
        <p:nvSpPr>
          <p:cNvPr id="68" name="Oval 67"/>
          <p:cNvSpPr/>
          <p:nvPr/>
        </p:nvSpPr>
        <p:spPr>
          <a:xfrm>
            <a:off x="5384496" y="2643488"/>
            <a:ext cx="661007" cy="675674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4</a:t>
            </a:r>
            <a:endParaRPr lang="en-US" sz="3200" b="1">
              <a:solidFill>
                <a:schemeClr val="tx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059" y="-50686"/>
            <a:ext cx="1669613" cy="1716825"/>
          </a:xfrm>
          <a:prstGeom prst="rect">
            <a:avLst/>
          </a:prstGeom>
        </p:spPr>
      </p:pic>
      <p:sp>
        <p:nvSpPr>
          <p:cNvPr id="70" name="Oval 69"/>
          <p:cNvSpPr/>
          <p:nvPr/>
        </p:nvSpPr>
        <p:spPr>
          <a:xfrm>
            <a:off x="4144581" y="308424"/>
            <a:ext cx="966567" cy="967926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</a:rPr>
              <a:t>10</a:t>
            </a:r>
            <a:endParaRPr lang="en-US" sz="3600" b="1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728" y="1059673"/>
            <a:ext cx="1347581" cy="1285255"/>
          </a:xfrm>
          <a:prstGeom prst="rect">
            <a:avLst/>
          </a:prstGeom>
        </p:spPr>
      </p:pic>
      <p:sp>
        <p:nvSpPr>
          <p:cNvPr id="69" name="Oval 68"/>
          <p:cNvSpPr/>
          <p:nvPr/>
        </p:nvSpPr>
        <p:spPr>
          <a:xfrm>
            <a:off x="1717675" y="1293854"/>
            <a:ext cx="818411" cy="836571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</a:rPr>
              <a:t>5</a:t>
            </a:r>
            <a:endParaRPr lang="en-US" sz="3600" b="1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48200" y="3914167"/>
            <a:ext cx="1006819" cy="10269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15000" y="3913271"/>
            <a:ext cx="1006819" cy="10269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17981" y="3914167"/>
            <a:ext cx="1006819" cy="10269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84781" y="3908592"/>
            <a:ext cx="1006819" cy="10269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3867150"/>
            <a:ext cx="1083719" cy="11209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889208"/>
            <a:ext cx="1083719" cy="11209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872604"/>
            <a:ext cx="1083719" cy="11209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867150"/>
            <a:ext cx="1083719" cy="11209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" y="2343150"/>
            <a:ext cx="1276350" cy="12763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425" y="2343150"/>
            <a:ext cx="1276350" cy="12763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88" y="2374900"/>
            <a:ext cx="1340140" cy="12763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653" y="991762"/>
            <a:ext cx="1347581" cy="1285255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316491" y="4186211"/>
            <a:ext cx="526936" cy="526936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</a:rPr>
              <a:t>1</a:t>
            </a:r>
            <a:endParaRPr lang="en-US" sz="2800" b="1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1345191" y="4186211"/>
            <a:ext cx="526936" cy="526936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</a:rPr>
              <a:t>2</a:t>
            </a:r>
            <a:endParaRPr lang="en-US" sz="2800" b="1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2488191" y="4186211"/>
            <a:ext cx="526936" cy="526936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</a:rPr>
              <a:t>1</a:t>
            </a:r>
            <a:endParaRPr lang="en-US" sz="2800" b="1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529591" y="4169607"/>
            <a:ext cx="526936" cy="526936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</a:rPr>
              <a:t>1</a:t>
            </a:r>
            <a:endParaRPr lang="en-US" sz="2800" b="1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4888141" y="4158578"/>
            <a:ext cx="526936" cy="526936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</a:rPr>
              <a:t>3</a:t>
            </a:r>
            <a:endParaRPr lang="en-US" sz="2800" b="1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5954941" y="4158578"/>
            <a:ext cx="526936" cy="526936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</a:rPr>
              <a:t>1</a:t>
            </a:r>
            <a:endParaRPr lang="en-US" sz="2800" b="1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7157922" y="4158578"/>
            <a:ext cx="526936" cy="526936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</a:rPr>
              <a:t>0</a:t>
            </a:r>
            <a:endParaRPr lang="en-US" sz="2800" b="1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8246119" y="4158578"/>
            <a:ext cx="526936" cy="526936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</a:rPr>
              <a:t>1</a:t>
            </a:r>
            <a:endParaRPr lang="en-US" sz="2800" b="1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736296" y="2675238"/>
            <a:ext cx="661007" cy="67567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3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2963015" y="2665713"/>
            <a:ext cx="661007" cy="67567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2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5384496" y="2642802"/>
            <a:ext cx="661007" cy="675674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?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7741854" y="2693001"/>
            <a:ext cx="661007" cy="675674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1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1720579" y="1284014"/>
            <a:ext cx="818411" cy="836571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</a:rPr>
              <a:t>?</a:t>
            </a: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6583877" y="1216103"/>
            <a:ext cx="818411" cy="836571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</a:rPr>
              <a:t>5</a:t>
            </a: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4144580" y="308424"/>
            <a:ext cx="966567" cy="967926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chemeClr val="tx1"/>
                </a:solidFill>
              </a:rPr>
              <a:t>?</a:t>
            </a:r>
            <a:endParaRPr lang="en-US" sz="4400" b="1">
              <a:solidFill>
                <a:schemeClr val="tx1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579959" y="3486150"/>
            <a:ext cx="243420" cy="533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1337729" y="3486150"/>
            <a:ext cx="270931" cy="533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2751659" y="3486150"/>
            <a:ext cx="372541" cy="533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 flipV="1">
            <a:off x="3429000" y="3486150"/>
            <a:ext cx="364059" cy="533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" idx="0"/>
          </p:cNvCxnSpPr>
          <p:nvPr/>
        </p:nvCxnSpPr>
        <p:spPr>
          <a:xfrm flipV="1">
            <a:off x="5151609" y="3486150"/>
            <a:ext cx="311063" cy="42801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3" idx="0"/>
          </p:cNvCxnSpPr>
          <p:nvPr/>
        </p:nvCxnSpPr>
        <p:spPr>
          <a:xfrm flipH="1" flipV="1">
            <a:off x="5954941" y="3486150"/>
            <a:ext cx="263468" cy="42712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" idx="0"/>
          </p:cNvCxnSpPr>
          <p:nvPr/>
        </p:nvCxnSpPr>
        <p:spPr>
          <a:xfrm flipV="1">
            <a:off x="7421390" y="3486150"/>
            <a:ext cx="320464" cy="42801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5" idx="0"/>
          </p:cNvCxnSpPr>
          <p:nvPr/>
        </p:nvCxnSpPr>
        <p:spPr>
          <a:xfrm flipH="1" flipV="1">
            <a:off x="8246119" y="3486150"/>
            <a:ext cx="242071" cy="42244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1121819" y="2052674"/>
            <a:ext cx="486841" cy="44287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 flipV="1">
            <a:off x="2638425" y="2052674"/>
            <a:ext cx="485775" cy="44287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13" idx="0"/>
          </p:cNvCxnSpPr>
          <p:nvPr/>
        </p:nvCxnSpPr>
        <p:spPr>
          <a:xfrm flipV="1">
            <a:off x="5715000" y="1885950"/>
            <a:ext cx="766877" cy="457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14" idx="0"/>
          </p:cNvCxnSpPr>
          <p:nvPr/>
        </p:nvCxnSpPr>
        <p:spPr>
          <a:xfrm flipH="1" flipV="1">
            <a:off x="7421390" y="1885950"/>
            <a:ext cx="650968" cy="4889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V="1">
            <a:off x="2638425" y="991762"/>
            <a:ext cx="1180034" cy="4369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 flipV="1">
            <a:off x="5307140" y="991762"/>
            <a:ext cx="999513" cy="4369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Oval 70"/>
          <p:cNvSpPr/>
          <p:nvPr/>
        </p:nvSpPr>
        <p:spPr>
          <a:xfrm>
            <a:off x="280703" y="133350"/>
            <a:ext cx="689086" cy="6858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chemeClr val="tx1"/>
                </a:solidFill>
              </a:rPr>
              <a:t>3</a:t>
            </a:r>
            <a:endParaRPr lang="en-US" sz="4400" b="1">
              <a:solidFill>
                <a:schemeClr val="tx1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1066328" y="230139"/>
            <a:ext cx="1295872" cy="59224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</a:rPr>
              <a:t>Số?</a:t>
            </a:r>
            <a:endParaRPr lang="en-US" sz="36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16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76" y="1876425"/>
            <a:ext cx="2857500" cy="2857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212" y="1876424"/>
            <a:ext cx="3409950" cy="30670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424" y="1876425"/>
            <a:ext cx="3048000" cy="30670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55323">
            <a:off x="914400" y="0"/>
            <a:ext cx="8001000" cy="424815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>
                <a:gd name="adj1" fmla="val 11655752"/>
                <a:gd name="adj2" fmla="val 49978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80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Nghỉ giải lao</a:t>
            </a:r>
            <a:endParaRPr lang="en-US" sz="80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031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1657350"/>
            <a:ext cx="2590800" cy="10668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</a:rPr>
              <a:t>4 + 3           6</a:t>
            </a: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371600" y="1739900"/>
            <a:ext cx="914400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chemeClr val="tx1"/>
                </a:solidFill>
              </a:rPr>
              <a:t>&gt;</a:t>
            </a:r>
            <a:endParaRPr lang="en-US" sz="4400" b="1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276600" y="1657350"/>
            <a:ext cx="2590800" cy="10668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</a:rPr>
              <a:t>7 – 2           7</a:t>
            </a: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419600" y="1733550"/>
            <a:ext cx="914400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chemeClr val="tx1"/>
                </a:solidFill>
              </a:rPr>
              <a:t>&lt;</a:t>
            </a:r>
            <a:endParaRPr lang="en-US" sz="4400" b="1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248400" y="1657350"/>
            <a:ext cx="2667000" cy="10668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</a:rPr>
              <a:t>8          10 - 2</a:t>
            </a: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718300" y="1739900"/>
            <a:ext cx="914400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chemeClr val="tx1"/>
                </a:solidFill>
              </a:rPr>
              <a:t>=</a:t>
            </a:r>
            <a:endParaRPr lang="en-US" sz="4400" b="1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371600" y="1739900"/>
            <a:ext cx="914400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chemeClr val="tx1"/>
                </a:solidFill>
              </a:rPr>
              <a:t>?</a:t>
            </a:r>
            <a:endParaRPr lang="en-US" sz="4400" b="1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419600" y="1739900"/>
            <a:ext cx="914400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chemeClr val="tx1"/>
                </a:solidFill>
              </a:rPr>
              <a:t>?</a:t>
            </a:r>
            <a:endParaRPr lang="en-US" sz="4400" b="1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718300" y="1733550"/>
            <a:ext cx="914400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chemeClr val="tx1"/>
                </a:solidFill>
              </a:rPr>
              <a:t>?</a:t>
            </a:r>
            <a:endParaRPr lang="en-US" sz="4400" b="1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80703" y="133350"/>
            <a:ext cx="689086" cy="6858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chemeClr val="tx1"/>
                </a:solidFill>
              </a:rPr>
              <a:t>4</a:t>
            </a:r>
            <a:endParaRPr lang="en-US" sz="4400" b="1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66328" y="230139"/>
            <a:ext cx="2591272" cy="59224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&gt;, &lt;, = ?</a:t>
            </a:r>
          </a:p>
        </p:txBody>
      </p:sp>
    </p:spTree>
    <p:extLst>
      <p:ext uri="{BB962C8B-B14F-4D97-AF65-F5344CB8AC3E}">
        <p14:creationId xmlns:p14="http://schemas.microsoft.com/office/powerpoint/2010/main" val="225925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Oval 56"/>
          <p:cNvSpPr/>
          <p:nvPr/>
        </p:nvSpPr>
        <p:spPr>
          <a:xfrm>
            <a:off x="-1179445" y="4358362"/>
            <a:ext cx="4038600" cy="200480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677908" y="4663162"/>
            <a:ext cx="4038600" cy="200480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011555" y="4510762"/>
            <a:ext cx="4038600" cy="200480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5918081" y="4730723"/>
            <a:ext cx="4038600" cy="200480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/>
          <p:cNvGrpSpPr/>
          <p:nvPr/>
        </p:nvGrpSpPr>
        <p:grpSpPr>
          <a:xfrm>
            <a:off x="0" y="2697224"/>
            <a:ext cx="1755913" cy="2596902"/>
            <a:chOff x="0" y="2697224"/>
            <a:chExt cx="1755913" cy="259690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697224"/>
              <a:ext cx="1755913" cy="2596902"/>
            </a:xfrm>
            <a:prstGeom prst="rect">
              <a:avLst/>
            </a:prstGeom>
          </p:spPr>
        </p:pic>
        <p:grpSp>
          <p:nvGrpSpPr>
            <p:cNvPr id="45" name="Group 44"/>
            <p:cNvGrpSpPr/>
            <p:nvPr/>
          </p:nvGrpSpPr>
          <p:grpSpPr>
            <a:xfrm>
              <a:off x="743851" y="3059822"/>
              <a:ext cx="640222" cy="646331"/>
              <a:chOff x="743851" y="3059822"/>
              <a:chExt cx="640222" cy="646331"/>
            </a:xfrm>
          </p:grpSpPr>
          <p:sp>
            <p:nvSpPr>
              <p:cNvPr id="35" name="Oval 34"/>
              <p:cNvSpPr/>
              <p:nvPr/>
            </p:nvSpPr>
            <p:spPr>
              <a:xfrm rot="1323910">
                <a:off x="743851" y="3162648"/>
                <a:ext cx="640222" cy="47590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839855" y="3059822"/>
                <a:ext cx="381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smtClean="0"/>
                  <a:t>2</a:t>
                </a:r>
                <a:endParaRPr lang="en-US" sz="3600" b="1"/>
              </a:p>
            </p:txBody>
          </p:sp>
        </p:grpSp>
      </p:grpSp>
      <p:grpSp>
        <p:nvGrpSpPr>
          <p:cNvPr id="63" name="Group 62"/>
          <p:cNvGrpSpPr/>
          <p:nvPr/>
        </p:nvGrpSpPr>
        <p:grpSpPr>
          <a:xfrm>
            <a:off x="1558422" y="3162649"/>
            <a:ext cx="1755913" cy="2596902"/>
            <a:chOff x="1558422" y="3162649"/>
            <a:chExt cx="1755913" cy="259690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58422" y="3162649"/>
              <a:ext cx="1755913" cy="2596902"/>
            </a:xfrm>
            <a:prstGeom prst="rect">
              <a:avLst/>
            </a:prstGeom>
          </p:spPr>
        </p:pic>
        <p:sp>
          <p:nvSpPr>
            <p:cNvPr id="37" name="Oval 36"/>
            <p:cNvSpPr/>
            <p:nvPr/>
          </p:nvSpPr>
          <p:spPr>
            <a:xfrm rot="19920180">
              <a:off x="1975263" y="3626219"/>
              <a:ext cx="640222" cy="47590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057400" y="3525619"/>
              <a:ext cx="381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smtClean="0"/>
                <a:t>4</a:t>
              </a:r>
              <a:endParaRPr lang="en-US" sz="3600" b="1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394004" y="2763864"/>
            <a:ext cx="1755913" cy="2596902"/>
            <a:chOff x="3394004" y="2763864"/>
            <a:chExt cx="1755913" cy="259690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4004" y="2763864"/>
              <a:ext cx="1755913" cy="2596902"/>
            </a:xfrm>
            <a:prstGeom prst="rect">
              <a:avLst/>
            </a:prstGeom>
          </p:spPr>
        </p:pic>
        <p:grpSp>
          <p:nvGrpSpPr>
            <p:cNvPr id="47" name="Group 46"/>
            <p:cNvGrpSpPr/>
            <p:nvPr/>
          </p:nvGrpSpPr>
          <p:grpSpPr>
            <a:xfrm>
              <a:off x="4103621" y="3148348"/>
              <a:ext cx="640222" cy="646331"/>
              <a:chOff x="4103621" y="3148348"/>
              <a:chExt cx="640222" cy="646331"/>
            </a:xfrm>
          </p:grpSpPr>
          <p:sp>
            <p:nvSpPr>
              <p:cNvPr id="38" name="Oval 37"/>
              <p:cNvSpPr/>
              <p:nvPr/>
            </p:nvSpPr>
            <p:spPr>
              <a:xfrm rot="1323910">
                <a:off x="4103621" y="3239223"/>
                <a:ext cx="640222" cy="47590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4233859" y="3148348"/>
                <a:ext cx="381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smtClean="0"/>
                  <a:t>5</a:t>
                </a:r>
                <a:endParaRPr lang="en-US" sz="3600" b="1"/>
              </a:p>
            </p:txBody>
          </p:sp>
        </p:grpSp>
      </p:grpSp>
      <p:grpSp>
        <p:nvGrpSpPr>
          <p:cNvPr id="65" name="Group 64"/>
          <p:cNvGrpSpPr/>
          <p:nvPr/>
        </p:nvGrpSpPr>
        <p:grpSpPr>
          <a:xfrm>
            <a:off x="5178103" y="3136225"/>
            <a:ext cx="1755913" cy="2596902"/>
            <a:chOff x="5178103" y="3136225"/>
            <a:chExt cx="1755913" cy="259690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178103" y="3136225"/>
              <a:ext cx="1755913" cy="2596902"/>
            </a:xfrm>
            <a:prstGeom prst="rect">
              <a:avLst/>
            </a:prstGeom>
          </p:spPr>
        </p:pic>
        <p:grpSp>
          <p:nvGrpSpPr>
            <p:cNvPr id="48" name="Group 47"/>
            <p:cNvGrpSpPr/>
            <p:nvPr/>
          </p:nvGrpSpPr>
          <p:grpSpPr>
            <a:xfrm>
              <a:off x="5578920" y="3537894"/>
              <a:ext cx="640222" cy="646331"/>
              <a:chOff x="5578920" y="3537894"/>
              <a:chExt cx="640222" cy="646331"/>
            </a:xfrm>
          </p:grpSpPr>
          <p:sp>
            <p:nvSpPr>
              <p:cNvPr id="36" name="Oval 35"/>
              <p:cNvSpPr/>
              <p:nvPr/>
            </p:nvSpPr>
            <p:spPr>
              <a:xfrm rot="19338377">
                <a:off x="5578920" y="3623110"/>
                <a:ext cx="640222" cy="47590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5698754" y="3537894"/>
                <a:ext cx="381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smtClean="0"/>
                  <a:t>7</a:t>
                </a:r>
                <a:endParaRPr lang="en-US" sz="3600" b="1"/>
              </a:p>
            </p:txBody>
          </p:sp>
        </p:grpSp>
      </p:grpSp>
      <p:grpSp>
        <p:nvGrpSpPr>
          <p:cNvPr id="66" name="Group 65"/>
          <p:cNvGrpSpPr/>
          <p:nvPr/>
        </p:nvGrpSpPr>
        <p:grpSpPr>
          <a:xfrm>
            <a:off x="6957458" y="3255756"/>
            <a:ext cx="1755913" cy="2596902"/>
            <a:chOff x="6957458" y="3255756"/>
            <a:chExt cx="1755913" cy="259690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7458" y="3255756"/>
              <a:ext cx="1755913" cy="2596902"/>
            </a:xfrm>
            <a:prstGeom prst="rect">
              <a:avLst/>
            </a:prstGeom>
          </p:spPr>
        </p:pic>
        <p:grpSp>
          <p:nvGrpSpPr>
            <p:cNvPr id="49" name="Group 48"/>
            <p:cNvGrpSpPr/>
            <p:nvPr/>
          </p:nvGrpSpPr>
          <p:grpSpPr>
            <a:xfrm>
              <a:off x="7656378" y="3617865"/>
              <a:ext cx="640222" cy="646331"/>
              <a:chOff x="7656378" y="3617865"/>
              <a:chExt cx="640222" cy="646331"/>
            </a:xfrm>
          </p:grpSpPr>
          <p:sp>
            <p:nvSpPr>
              <p:cNvPr id="39" name="Oval 38"/>
              <p:cNvSpPr/>
              <p:nvPr/>
            </p:nvSpPr>
            <p:spPr>
              <a:xfrm rot="1323910">
                <a:off x="7656378" y="3729288"/>
                <a:ext cx="640222" cy="47590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7791853" y="3617865"/>
                <a:ext cx="381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smtClean="0"/>
                  <a:t>8</a:t>
                </a:r>
                <a:endParaRPr lang="en-US" sz="3600" b="1"/>
              </a:p>
            </p:txBody>
          </p:sp>
        </p:grpSp>
      </p:grpSp>
      <p:grpSp>
        <p:nvGrpSpPr>
          <p:cNvPr id="52" name="Group 51"/>
          <p:cNvGrpSpPr/>
          <p:nvPr/>
        </p:nvGrpSpPr>
        <p:grpSpPr>
          <a:xfrm>
            <a:off x="2793781" y="-343532"/>
            <a:ext cx="1270541" cy="1424065"/>
            <a:chOff x="2793782" y="33806"/>
            <a:chExt cx="1270541" cy="142406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9862">
              <a:off x="2793782" y="33806"/>
              <a:ext cx="1270541" cy="1424065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2904593" y="679239"/>
              <a:ext cx="9926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mtClean="0">
                  <a:solidFill>
                    <a:srgbClr val="FF0000"/>
                  </a:solidFill>
                </a:rPr>
                <a:t>3 + 4</a:t>
              </a:r>
              <a:endParaRPr lang="en-US" sz="32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85941" y="829396"/>
            <a:ext cx="1280379" cy="1216359"/>
            <a:chOff x="457199" y="1264013"/>
            <a:chExt cx="1280379" cy="121635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199" y="1264013"/>
              <a:ext cx="1280379" cy="1216359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480094" y="1711473"/>
              <a:ext cx="9926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mtClean="0">
                  <a:solidFill>
                    <a:srgbClr val="FF0000"/>
                  </a:solidFill>
                </a:rPr>
                <a:t>4 + 0</a:t>
              </a:r>
              <a:endParaRPr lang="en-US" sz="32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901024" y="484461"/>
            <a:ext cx="1545396" cy="1713306"/>
            <a:chOff x="2107113" y="1377861"/>
            <a:chExt cx="1545396" cy="171330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207131">
              <a:off x="2107113" y="1377861"/>
              <a:ext cx="1545396" cy="1713306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2436378" y="2039150"/>
              <a:ext cx="9926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mtClean="0">
                  <a:solidFill>
                    <a:srgbClr val="FF0000"/>
                  </a:solidFill>
                </a:rPr>
                <a:t>3 + 2</a:t>
              </a:r>
              <a:endParaRPr lang="en-US" sz="32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 rot="383514">
            <a:off x="3955097" y="684537"/>
            <a:ext cx="1319526" cy="1478969"/>
            <a:chOff x="4709314" y="1432841"/>
            <a:chExt cx="1319526" cy="1478969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9862">
              <a:off x="4709314" y="1432841"/>
              <a:ext cx="1319526" cy="1478969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4872740" y="2109087"/>
              <a:ext cx="9926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mtClean="0">
                  <a:solidFill>
                    <a:srgbClr val="FF0000"/>
                  </a:solidFill>
                </a:rPr>
                <a:t>2 + 2</a:t>
              </a:r>
              <a:endParaRPr lang="en-US" sz="32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117583" y="-106170"/>
            <a:ext cx="1215179" cy="1279137"/>
            <a:chOff x="5136012" y="103932"/>
            <a:chExt cx="1215179" cy="127913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437229">
              <a:off x="5104033" y="135911"/>
              <a:ext cx="1279137" cy="1215179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5305150" y="533399"/>
              <a:ext cx="9926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mtClean="0">
                  <a:solidFill>
                    <a:srgbClr val="FF0000"/>
                  </a:solidFill>
                </a:rPr>
                <a:t>8 - 1</a:t>
              </a:r>
              <a:endParaRPr lang="en-US" sz="32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7312068" y="-219304"/>
            <a:ext cx="1472292" cy="1505406"/>
            <a:chOff x="6941912" y="137295"/>
            <a:chExt cx="1472292" cy="150540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95246" flipH="1">
              <a:off x="6941912" y="137295"/>
              <a:ext cx="1472292" cy="1505406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7162800" y="692513"/>
              <a:ext cx="9926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mtClean="0">
                  <a:solidFill>
                    <a:srgbClr val="FF0000"/>
                  </a:solidFill>
                </a:rPr>
                <a:t>5 + 3</a:t>
              </a:r>
              <a:endParaRPr lang="en-US" sz="32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6398521" y="1032694"/>
            <a:ext cx="1303267" cy="1238103"/>
            <a:chOff x="7108193" y="1738406"/>
            <a:chExt cx="1303267" cy="1238103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27290">
              <a:off x="7108193" y="1738406"/>
              <a:ext cx="1303267" cy="1238103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7339076" y="2313425"/>
              <a:ext cx="9926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mtClean="0">
                  <a:solidFill>
                    <a:srgbClr val="FF0000"/>
                  </a:solidFill>
                </a:rPr>
                <a:t>8 - 6</a:t>
              </a:r>
              <a:endParaRPr lang="en-US" sz="3200" b="1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831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38537E-6 L -0.69601 0.223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809" y="111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9.87654E-7 L 0.16024 0.6058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3" y="3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56989E-6 L -0.22136 0.2971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76" y="148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45264E-6 L 0.16597 0.2838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99" y="141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2.8448E-6 L 0.25833 0.5171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17" y="2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70626E-6 L 0.03229 0.7960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" y="398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70626E-6 L 0.01997 0.4702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" y="235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2574" y="105156"/>
            <a:ext cx="708547" cy="6858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chemeClr val="tx1"/>
                </a:solidFill>
              </a:rPr>
              <a:t>5</a:t>
            </a:r>
            <a:endParaRPr lang="en-US" sz="4400" b="1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201945"/>
            <a:ext cx="6781800" cy="59224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</a:rPr>
              <a:t>Mỗi bông hoa có bao nhiêu bướm sẽ đậu?</a:t>
            </a:r>
            <a:endParaRPr lang="en-US" sz="2800" b="1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3531288"/>
              </p:ext>
            </p:extLst>
          </p:nvPr>
        </p:nvGraphicFramePr>
        <p:xfrm>
          <a:off x="228600" y="1428750"/>
          <a:ext cx="8686800" cy="25669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54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35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600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/>
                        <a:t>Tên</a:t>
                      </a:r>
                      <a:r>
                        <a:rPr lang="en-US" sz="2400" b="1" baseline="0" smtClean="0"/>
                        <a:t> bông hoa</a:t>
                      </a:r>
                      <a:endParaRPr lang="en-US" sz="24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6788"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/>
                        <a:t>Số</a:t>
                      </a:r>
                      <a:r>
                        <a:rPr lang="en-US" sz="2400" b="1" baseline="0" smtClean="0"/>
                        <a:t> bướm đậu</a:t>
                      </a:r>
                      <a:endParaRPr lang="en-US" sz="24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2286000" y="1581150"/>
            <a:ext cx="1276350" cy="1276350"/>
            <a:chOff x="2286000" y="1581150"/>
            <a:chExt cx="1276350" cy="12763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0" y="1581150"/>
              <a:ext cx="1276350" cy="1276350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2593671" y="1913238"/>
              <a:ext cx="661007" cy="67567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smtClean="0">
                  <a:solidFill>
                    <a:schemeClr val="tx1"/>
                  </a:solidFill>
                </a:rPr>
                <a:t>2</a:t>
              </a:r>
              <a:endParaRPr lang="en-US" sz="3200" b="1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286500" y="1581150"/>
            <a:ext cx="1276350" cy="1276350"/>
            <a:chOff x="6286500" y="1667637"/>
            <a:chExt cx="1276350" cy="127635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6500" y="1667637"/>
              <a:ext cx="1276350" cy="1276350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>
            <a:xfrm>
              <a:off x="6594171" y="1967975"/>
              <a:ext cx="661007" cy="67567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smtClean="0">
                  <a:solidFill>
                    <a:schemeClr val="tx1"/>
                  </a:solidFill>
                </a:rPr>
                <a:t>7</a:t>
              </a:r>
              <a:endParaRPr lang="en-US" sz="3200" b="1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010150" y="1581150"/>
            <a:ext cx="1276350" cy="1276350"/>
            <a:chOff x="5010150" y="1704975"/>
            <a:chExt cx="1276350" cy="127635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0150" y="1704975"/>
              <a:ext cx="1276350" cy="1276350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5317821" y="2009868"/>
              <a:ext cx="661007" cy="67567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smtClean="0">
                  <a:solidFill>
                    <a:schemeClr val="tx1"/>
                  </a:solidFill>
                </a:rPr>
                <a:t>5</a:t>
              </a:r>
              <a:endParaRPr lang="en-US" sz="3200" b="1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676650" y="1581150"/>
            <a:ext cx="1276350" cy="1276350"/>
            <a:chOff x="3733800" y="1612900"/>
            <a:chExt cx="1276350" cy="127635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3800" y="1612900"/>
              <a:ext cx="1276350" cy="1276350"/>
            </a:xfrm>
            <a:prstGeom prst="rect">
              <a:avLst/>
            </a:prstGeom>
          </p:spPr>
        </p:pic>
        <p:sp>
          <p:nvSpPr>
            <p:cNvPr id="12" name="Oval 11"/>
            <p:cNvSpPr/>
            <p:nvPr/>
          </p:nvSpPr>
          <p:spPr>
            <a:xfrm>
              <a:off x="4041471" y="1944988"/>
              <a:ext cx="661007" cy="67567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chemeClr val="tx1"/>
                  </a:solidFill>
                </a:rPr>
                <a:t>4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620000" y="1581150"/>
            <a:ext cx="1276350" cy="1276350"/>
            <a:chOff x="7620000" y="1612900"/>
            <a:chExt cx="1276350" cy="127635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00" y="1612900"/>
              <a:ext cx="1276350" cy="1276350"/>
            </a:xfrm>
            <a:prstGeom prst="rect">
              <a:avLst/>
            </a:prstGeom>
          </p:spPr>
        </p:pic>
        <p:sp>
          <p:nvSpPr>
            <p:cNvPr id="18" name="Oval 17"/>
            <p:cNvSpPr/>
            <p:nvPr/>
          </p:nvSpPr>
          <p:spPr>
            <a:xfrm>
              <a:off x="7927671" y="1913238"/>
              <a:ext cx="661007" cy="67567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smtClean="0">
                  <a:solidFill>
                    <a:schemeClr val="tx1"/>
                  </a:solidFill>
                </a:rPr>
                <a:t>8</a:t>
              </a:r>
              <a:endParaRPr lang="en-US" sz="3200" b="1">
                <a:solidFill>
                  <a:schemeClr val="tx1"/>
                </a:solidFill>
              </a:endParaRPr>
            </a:p>
          </p:txBody>
        </p:sp>
      </p:grpSp>
      <p:sp>
        <p:nvSpPr>
          <p:cNvPr id="20" name="Oval 19"/>
          <p:cNvSpPr/>
          <p:nvPr/>
        </p:nvSpPr>
        <p:spPr>
          <a:xfrm>
            <a:off x="2593671" y="3181350"/>
            <a:ext cx="661007" cy="6756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1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987192" y="3164188"/>
            <a:ext cx="661007" cy="6756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2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5317819" y="3181350"/>
            <a:ext cx="661007" cy="6756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7" name="Oval 26"/>
          <p:cNvSpPr/>
          <p:nvPr/>
        </p:nvSpPr>
        <p:spPr>
          <a:xfrm>
            <a:off x="6594170" y="3164188"/>
            <a:ext cx="661007" cy="6756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2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7927670" y="3181350"/>
            <a:ext cx="661007" cy="6756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1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4023769" y="3183780"/>
            <a:ext cx="661007" cy="6756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?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354396" y="3200942"/>
            <a:ext cx="661007" cy="6756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?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6630747" y="3183780"/>
            <a:ext cx="661007" cy="6756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?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7964247" y="3200942"/>
            <a:ext cx="661007" cy="6756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?</a:t>
            </a:r>
            <a:endParaRPr lang="en-US" sz="32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38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399</TotalTime>
  <Words>192</Words>
  <Application>Microsoft Office PowerPoint</Application>
  <PresentationFormat>On-screen Show (16:9)</PresentationFormat>
  <Paragraphs>94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Windows User</cp:lastModifiedBy>
  <cp:revision>26</cp:revision>
  <dcterms:created xsi:type="dcterms:W3CDTF">2020-08-23T07:52:11Z</dcterms:created>
  <dcterms:modified xsi:type="dcterms:W3CDTF">2022-05-15T02:48:45Z</dcterms:modified>
</cp:coreProperties>
</file>