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88" r:id="rId7"/>
    <p:sldId id="294" r:id="rId8"/>
    <p:sldId id="318" r:id="rId9"/>
    <p:sldId id="277" r:id="rId10"/>
    <p:sldId id="296" r:id="rId11"/>
    <p:sldId id="316" r:id="rId12"/>
    <p:sldId id="274" r:id="rId13"/>
  </p:sldIdLst>
  <p:sldSz cx="9144000" cy="5143500" type="screen16x9"/>
  <p:notesSz cx="6858000" cy="9144000"/>
  <p:embeddedFontLst>
    <p:embeddedFont>
      <p:font typeface="DFPOP1-W9" panose="020B0604020202020204" charset="-128"/>
      <p:regular r:id="rId15"/>
    </p:embeddedFont>
    <p:embeddedFont>
      <p:font typeface="Arial-Rounded" panose="020B0500000000000000" charset="0"/>
      <p:regular r:id="rId16"/>
    </p:embeddedFont>
    <p:embeddedFont>
      <p:font typeface="Arial-SGK-TV" pitchFamily="2" charset="0"/>
      <p:regular r:id="rId17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94"/>
            <p14:sldId id="318"/>
            <p14:sldId id="277"/>
            <p14:sldId id="296"/>
            <p14:sldId id="31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0" d="100"/>
          <a:sy n="90" d="100"/>
        </p:scale>
        <p:origin x="94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58290" y="2672195"/>
            <a:ext cx="4890514" cy="1638126"/>
            <a:chOff x="2252761" y="2822985"/>
            <a:chExt cx="4890514" cy="1656225"/>
          </a:xfrm>
        </p:grpSpPr>
        <p:sp>
          <p:nvSpPr>
            <p:cNvPr id="93" name="文本框 92"/>
            <p:cNvSpPr txBox="1"/>
            <p:nvPr/>
          </p:nvSpPr>
          <p:spPr>
            <a:xfrm>
              <a:off x="2270474" y="2822985"/>
              <a:ext cx="4872801" cy="1656225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52762" y="2893654"/>
              <a:ext cx="4872801" cy="1495828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52761" y="2893654"/>
              <a:ext cx="4872801" cy="156678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1801" y="1726486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5437" y="-48732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36476"/>
            <a:ext cx="4524803" cy="646331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54509" y="1823582"/>
            <a:ext cx="365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3233" y="518054"/>
            <a:ext cx="8338782" cy="66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1. Đọc thuộc lòng 2 khổ thơ giữa bài Giờ ra chơi?</a:t>
            </a:r>
            <a:endParaRPr lang="vi-VN" sz="28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7E414-2764-4263-BD5C-C409CB04A3E8}"/>
              </a:ext>
            </a:extLst>
          </p:cNvPr>
          <p:cNvSpPr/>
          <p:nvPr/>
        </p:nvSpPr>
        <p:spPr>
          <a:xfrm>
            <a:off x="402609" y="1275643"/>
            <a:ext cx="8338782" cy="14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2. Chọn từ viết đúng chính tả?</a:t>
            </a:r>
          </a:p>
          <a:p>
            <a:r>
              <a:rPr lang="en-US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	túi xách				túi sách</a:t>
            </a:r>
            <a:endParaRPr lang="vi-VN" sz="28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4399C7-0264-4B37-9F4D-8FA33DB5C8E1}"/>
              </a:ext>
            </a:extLst>
          </p:cNvPr>
          <p:cNvSpPr/>
          <p:nvPr/>
        </p:nvSpPr>
        <p:spPr>
          <a:xfrm>
            <a:off x="1069501" y="1944383"/>
            <a:ext cx="1409700" cy="668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DB8B2-EF21-4E24-9136-4E57A8343ECF}"/>
              </a:ext>
            </a:extLst>
          </p:cNvPr>
          <p:cNvSpPr/>
          <p:nvPr/>
        </p:nvSpPr>
        <p:spPr>
          <a:xfrm>
            <a:off x="402609" y="2533797"/>
            <a:ext cx="8338782" cy="14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3. Sắp xếp thành câu?</a:t>
            </a:r>
          </a:p>
          <a:p>
            <a:r>
              <a:rPr lang="en-US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Hăng hái/ em/ ý kiến/ phát biểu.</a:t>
            </a:r>
            <a:endParaRPr lang="vi-VN" sz="28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EA0C8-774B-45B0-ACE8-8E3FC2D1BA26}"/>
              </a:ext>
            </a:extLst>
          </p:cNvPr>
          <p:cNvSpPr/>
          <p:nvPr/>
        </p:nvSpPr>
        <p:spPr>
          <a:xfrm>
            <a:off x="840759" y="3867857"/>
            <a:ext cx="5302866" cy="41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hăng hái phát biểu ý kiến.</a:t>
            </a:r>
            <a:endParaRPr lang="vi-VN" sz="28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89A420-B445-40E1-95D2-295C5F6F872A}"/>
              </a:ext>
            </a:extLst>
          </p:cNvPr>
          <p:cNvSpPr/>
          <p:nvPr/>
        </p:nvSpPr>
        <p:spPr>
          <a:xfrm>
            <a:off x="333233" y="4029928"/>
            <a:ext cx="362092" cy="142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" grpId="0" animBg="1"/>
      <p:bldP spid="5" grpId="0" animBg="1"/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9845" y="2838893"/>
            <a:ext cx="9350709" cy="2197297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82100" y="374207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yêm</a:t>
            </a:r>
            <a:endParaRPr lang="vi-VN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7817" y="3718497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iêng</a:t>
            </a:r>
            <a:endParaRPr lang="vi-VN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1297" y="3718497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eng</a:t>
            </a:r>
            <a:endParaRPr lang="vi-VN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4017" y="3748729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uy</a:t>
            </a:r>
            <a:endParaRPr lang="vi-VN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6643" y="374207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oay</a:t>
            </a:r>
            <a:endParaRPr lang="vi-VN" sz="280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28595" y="933343"/>
            <a:ext cx="1418823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9787" y="947706"/>
              <a:ext cx="892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-SGK-TV" pitchFamily="2" charset="0"/>
                  <a:cs typeface="Arial-SGK-TV" pitchFamily="2" charset="0"/>
                </a:rPr>
                <a:t>cái yếm</a:t>
              </a:r>
              <a:endParaRPr lang="vi-VN" sz="20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763" y="943655"/>
            <a:ext cx="1449594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21045" y="947892"/>
              <a:ext cx="1094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-SGK-TV" pitchFamily="2" charset="0"/>
                  <a:cs typeface="Arial-SGK-TV" pitchFamily="2" charset="0"/>
                </a:rPr>
                <a:t>bay liệng</a:t>
              </a:r>
              <a:endParaRPr lang="vi-VN" sz="20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90385" y="933344"/>
            <a:ext cx="1370132" cy="945083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53039" y="958203"/>
              <a:ext cx="91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-SGK-TV" pitchFamily="2" charset="0"/>
                  <a:cs typeface="Arial-SGK-TV" pitchFamily="2" charset="0"/>
                </a:rPr>
                <a:t>cái xẻng</a:t>
              </a:r>
              <a:endParaRPr lang="vi-VN" sz="20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933344"/>
            <a:ext cx="1449595" cy="945083"/>
            <a:chOff x="1888157" y="579165"/>
            <a:chExt cx="1278702" cy="945083"/>
          </a:xfrm>
        </p:grpSpPr>
        <p:pic>
          <p:nvPicPr>
            <p:cNvPr id="17" name="Picture 16">
              <a:hlinkClick r:id="rId5" action="ppaction://hlinksldjump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28390" y="947706"/>
              <a:ext cx="929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-SGK-TV" pitchFamily="2" charset="0"/>
                  <a:cs typeface="Arial-SGK-TV" pitchFamily="2" charset="0"/>
                </a:rPr>
                <a:t>huy hiệu</a:t>
              </a:r>
              <a:endParaRPr lang="vi-VN" sz="20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40780" y="933344"/>
            <a:ext cx="1370132" cy="945083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715312" y="914478"/>
              <a:ext cx="100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-SGK-TV" pitchFamily="2" charset="0"/>
                  <a:cs typeface="Arial-SGK-TV" pitchFamily="2" charset="0"/>
                </a:rPr>
                <a:t>loay hoay</a:t>
              </a:r>
              <a:endParaRPr lang="vi-VN" sz="200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AA74C58-C619-4DCC-B4A0-7D8418CC57B9}"/>
              </a:ext>
            </a:extLst>
          </p:cNvPr>
          <p:cNvSpPr/>
          <p:nvPr/>
        </p:nvSpPr>
        <p:spPr>
          <a:xfrm>
            <a:off x="172434" y="-15628"/>
            <a:ext cx="8338782" cy="66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 từ ngữ có tiếng chứa vần yêm, iêng, eng, uy, oay</a:t>
            </a:r>
            <a:endParaRPr lang="vi-VN" sz="240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3B5E4F-9057-485F-A819-F3F04E53B242}"/>
              </a:ext>
            </a:extLst>
          </p:cNvPr>
          <p:cNvSpPr/>
          <p:nvPr/>
        </p:nvSpPr>
        <p:spPr>
          <a:xfrm>
            <a:off x="350874" y="55471"/>
            <a:ext cx="471341" cy="47185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9" name="Arrow: Right 28">
            <a:hlinkClick r:id="rId6" action="ppaction://hlinksldjump"/>
            <a:extLst>
              <a:ext uri="{FF2B5EF4-FFF2-40B4-BE49-F238E27FC236}">
                <a16:creationId xmlns:a16="http://schemas.microsoft.com/office/drawing/2014/main" id="{90306532-60D3-4C67-AD6A-14C03E433395}"/>
              </a:ext>
            </a:extLst>
          </p:cNvPr>
          <p:cNvSpPr/>
          <p:nvPr/>
        </p:nvSpPr>
        <p:spPr>
          <a:xfrm>
            <a:off x="8435623" y="4762500"/>
            <a:ext cx="552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6759 L 0.39201 0.347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50035 0.361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7" y="1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44792 0.361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1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16543 L -0.0533 0.349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7068 L -0.57639 0.3469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F6FB2-CCF2-43A7-B0A2-5A027E6D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38137"/>
            <a:ext cx="6331369" cy="2233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ED974-6850-4A1D-B6DE-AF166336E8A5}"/>
              </a:ext>
            </a:extLst>
          </p:cNvPr>
          <p:cNvSpPr txBox="1"/>
          <p:nvPr/>
        </p:nvSpPr>
        <p:spPr>
          <a:xfrm>
            <a:off x="1333500" y="3475122"/>
            <a:ext cx="6229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strike="noStrike">
                <a:effectLst/>
                <a:latin typeface="Arial-SGK-TV" pitchFamily="2" charset="0"/>
                <a:cs typeface="Arial-SGK-TV" pitchFamily="2" charset="0"/>
              </a:rPr>
              <a:t>Dấu hiệu </a:t>
            </a:r>
            <a:r>
              <a:rPr lang="vi-VN" sz="1600" b="0" i="0">
                <a:effectLst/>
                <a:latin typeface="Arial-SGK-TV" pitchFamily="2" charset="0"/>
                <a:cs typeface="Arial-SGK-TV" pitchFamily="2" charset="0"/>
              </a:rPr>
              <a:t>dùng làm </a:t>
            </a:r>
            <a:r>
              <a:rPr lang="en-US" sz="1600" b="0" i="0" strike="noStrike">
                <a:effectLst/>
                <a:latin typeface="Arial-SGK-TV" pitchFamily="2" charset="0"/>
                <a:cs typeface="Arial-SGK-TV" pitchFamily="2" charset="0"/>
              </a:rPr>
              <a:t>biểu tượng </a:t>
            </a:r>
            <a:r>
              <a:rPr lang="vi-VN" sz="1600" b="0" i="0">
                <a:effectLst/>
                <a:latin typeface="Arial-SGK-TV" pitchFamily="2" charset="0"/>
                <a:cs typeface="Arial-SGK-TV" pitchFamily="2" charset="0"/>
              </a:rPr>
              <a:t>cho một </a:t>
            </a:r>
            <a:r>
              <a:rPr lang="en-US" sz="1600">
                <a:latin typeface="Arial-SGK-TV" pitchFamily="2" charset="0"/>
                <a:cs typeface="Arial-SGK-TV" pitchFamily="2" charset="0"/>
              </a:rPr>
              <a:t>đoàn thể</a:t>
            </a:r>
            <a:r>
              <a:rPr lang="vi-VN" sz="1600" b="0" i="0">
                <a:effectLst/>
                <a:latin typeface="Arial-SGK-TV" pitchFamily="2" charset="0"/>
                <a:cs typeface="Arial-SGK-TV" pitchFamily="2" charset="0"/>
              </a:rPr>
              <a:t>, một </a:t>
            </a:r>
            <a:r>
              <a:rPr lang="en-US" sz="1600" b="0" i="0" strike="noStrike">
                <a:effectLst/>
                <a:latin typeface="Arial-SGK-TV" pitchFamily="2" charset="0"/>
                <a:cs typeface="Arial-SGK-TV" pitchFamily="2" charset="0"/>
              </a:rPr>
              <a:t>lực lượng</a:t>
            </a:r>
            <a:endParaRPr lang="en-US" sz="1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7550B504-9F89-46AF-AEBF-87EF55CD7BBC}"/>
              </a:ext>
            </a:extLst>
          </p:cNvPr>
          <p:cNvSpPr/>
          <p:nvPr/>
        </p:nvSpPr>
        <p:spPr>
          <a:xfrm>
            <a:off x="8410575" y="4391025"/>
            <a:ext cx="552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5D35B-42DF-458E-8812-63670570C4E1}"/>
              </a:ext>
            </a:extLst>
          </p:cNvPr>
          <p:cNvSpPr/>
          <p:nvPr/>
        </p:nvSpPr>
        <p:spPr>
          <a:xfrm>
            <a:off x="3000375" y="2743200"/>
            <a:ext cx="31432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huy hiệu</a:t>
            </a:r>
          </a:p>
        </p:txBody>
      </p:sp>
    </p:spTree>
    <p:extLst>
      <p:ext uri="{BB962C8B-B14F-4D97-AF65-F5344CB8AC3E}">
        <p14:creationId xmlns:p14="http://schemas.microsoft.com/office/powerpoint/2010/main" val="16351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751"/>
            <a:ext cx="9144000" cy="5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19771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197713" y="3008105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22600" y="2211813"/>
            <a:ext cx="1237773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73019" y="3150211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9073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90731" y="222830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74588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703" y="573911"/>
            <a:ext cx="5120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8F8EE-5EA2-4851-98B1-D99814A8D49C}"/>
              </a:ext>
            </a:extLst>
          </p:cNvPr>
          <p:cNvSpPr/>
          <p:nvPr/>
        </p:nvSpPr>
        <p:spPr>
          <a:xfrm>
            <a:off x="510362" y="591069"/>
            <a:ext cx="471341" cy="47185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341" y="0"/>
            <a:ext cx="5120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35670" y="453542"/>
            <a:ext cx="4472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8F8EE-5EA2-4851-98B1-D99814A8D49C}"/>
              </a:ext>
            </a:extLst>
          </p:cNvPr>
          <p:cNvSpPr/>
          <p:nvPr/>
        </p:nvSpPr>
        <p:spPr>
          <a:xfrm>
            <a:off x="0" y="17158"/>
            <a:ext cx="471341" cy="47185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pic>
        <p:nvPicPr>
          <p:cNvPr id="1026" name="Picture 2" descr="Tổng hợp bài tập đọc Tiếng Việt cho học sinh lớp 1 - Download.vn">
            <a:extLst>
              <a:ext uri="{FF2B5EF4-FFF2-40B4-BE49-F238E27FC236}">
                <a16:creationId xmlns:a16="http://schemas.microsoft.com/office/drawing/2014/main" id="{F4C1DC81-BBD8-4D66-A502-626888B3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41" y="1028971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8E8D5A-B81D-4C4E-A8D8-21409F92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04" y="1096843"/>
            <a:ext cx="6349554" cy="3857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37BEB7-8191-491E-9623-592306765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34" y="1028971"/>
            <a:ext cx="5665401" cy="3736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2EF6C-3F2F-4707-9E3E-D2CB88EA8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404" y="926249"/>
            <a:ext cx="6349554" cy="3941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E22A7-7BCA-4B30-BD2E-1168E0F12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34" y="1017929"/>
            <a:ext cx="4615598" cy="32257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A4E5E-BAD0-42BC-905D-49DD63891FFB}"/>
              </a:ext>
            </a:extLst>
          </p:cNvPr>
          <p:cNvSpPr/>
          <p:nvPr/>
        </p:nvSpPr>
        <p:spPr>
          <a:xfrm>
            <a:off x="235670" y="1040013"/>
            <a:ext cx="40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226</Words>
  <Application>Microsoft Office PowerPoint</Application>
  <PresentationFormat>On-screen Show (16:9)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DFPOP1-W9</vt:lpstr>
      <vt:lpstr>Calibri</vt:lpstr>
      <vt:lpstr>Arial-Rounded</vt:lpstr>
      <vt:lpstr>Arial-SGK-TV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86</cp:revision>
  <dcterms:created xsi:type="dcterms:W3CDTF">2020-08-13T09:19:08Z</dcterms:created>
  <dcterms:modified xsi:type="dcterms:W3CDTF">2022-03-05T08:20:40Z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