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9"/>
  </p:notesMasterIdLst>
  <p:sldIdLst>
    <p:sldId id="390" r:id="rId2"/>
    <p:sldId id="421" r:id="rId3"/>
    <p:sldId id="422" r:id="rId4"/>
    <p:sldId id="407" r:id="rId5"/>
    <p:sldId id="408" r:id="rId6"/>
    <p:sldId id="424" r:id="rId7"/>
    <p:sldId id="423" r:id="rId8"/>
    <p:sldId id="391" r:id="rId9"/>
    <p:sldId id="410" r:id="rId10"/>
    <p:sldId id="411" r:id="rId11"/>
    <p:sldId id="393" r:id="rId12"/>
    <p:sldId id="425" r:id="rId13"/>
    <p:sldId id="426" r:id="rId14"/>
    <p:sldId id="427" r:id="rId15"/>
    <p:sldId id="406" r:id="rId16"/>
    <p:sldId id="438" r:id="rId17"/>
    <p:sldId id="428" r:id="rId18"/>
    <p:sldId id="435" r:id="rId19"/>
    <p:sldId id="437" r:id="rId20"/>
    <p:sldId id="414" r:id="rId21"/>
    <p:sldId id="415" r:id="rId22"/>
    <p:sldId id="416" r:id="rId23"/>
    <p:sldId id="417" r:id="rId24"/>
    <p:sldId id="418" r:id="rId25"/>
    <p:sldId id="434" r:id="rId26"/>
    <p:sldId id="436" r:id="rId27"/>
    <p:sldId id="41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27/10/2021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27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169818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 smtClean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21021" y="2050187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2380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hà ga</a:t>
            </a:r>
            <a:endParaRPr lang="vi-VN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20" y="10115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12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</a:rPr>
              <a:t>Mẹ ghé nhà bà.</a:t>
            </a:r>
            <a:endParaRPr lang="vi-VN" sz="66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5" y="3979816"/>
            <a:ext cx="6723477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 dirty="0" smtClean="0">
                <a:solidFill>
                  <a:schemeClr val="tx1"/>
                </a:solidFill>
              </a:rPr>
              <a:t>Nhà bà </a:t>
            </a:r>
            <a:r>
              <a:rPr lang="vi-VN" sz="6600" b="1" smtClean="0">
                <a:solidFill>
                  <a:schemeClr val="tx1"/>
                </a:solidFill>
              </a:rPr>
              <a:t>ở ngõ</a:t>
            </a:r>
            <a:r>
              <a:rPr lang="en-US" sz="6600" b="1" smtClean="0">
                <a:solidFill>
                  <a:schemeClr val="tx1"/>
                </a:solidFill>
              </a:rPr>
              <a:t> </a:t>
            </a:r>
            <a:r>
              <a:rPr lang="vi-VN" sz="6600" b="1" smtClean="0">
                <a:solidFill>
                  <a:schemeClr val="tx1"/>
                </a:solidFill>
              </a:rPr>
              <a:t>nhỏ</a:t>
            </a:r>
            <a:r>
              <a:rPr lang="vi-VN" sz="6600" b="1" dirty="0" smtClean="0">
                <a:solidFill>
                  <a:schemeClr val="tx1"/>
                </a:solidFill>
              </a:rPr>
              <a:t>.</a:t>
            </a:r>
            <a:endParaRPr lang="vi-VN" sz="66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300239" y="2584613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78902" y="2584613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313980" y="5088269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861187" y="5074861"/>
            <a:ext cx="992740" cy="13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26372" y="249429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ụ cà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26371" y="1560956"/>
            <a:ext cx="3121707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26371" y="2810237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ỉ hè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26371" y="4087002"/>
            <a:ext cx="3208421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ủ mơ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37521" y="4086673"/>
            <a:ext cx="3108158" cy="9193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đỗ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14793" y="2810237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ế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ỗ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87806" y="1560956"/>
            <a:ext cx="3108158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614792" y="249429"/>
            <a:ext cx="3108159" cy="9847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2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 </a:t>
            </a:r>
            <a:r>
              <a:rPr lang="en-US" sz="5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2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ỡ</a:t>
            </a:r>
            <a:endParaRPr lang="en-US" sz="5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1201" y="5478636"/>
            <a:ext cx="5169416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é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87806" y="5447366"/>
            <a:ext cx="5296067" cy="942463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bà </a:t>
            </a:r>
            <a:r>
              <a:rPr lang="en-US" sz="4400" b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ở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õ </a:t>
            </a: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ỏ.</a:t>
            </a:r>
            <a:endParaRPr lang="en-US" sz="4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361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851" y="2133599"/>
            <a:ext cx="5186035" cy="186204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115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Giải lao</a:t>
            </a:r>
            <a:endParaRPr lang="en-US" sz="115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4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8200" y="104777"/>
            <a:ext cx="213360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latin typeface=".VnAvant" pitchFamily="34" charset="0"/>
              </a:rPr>
              <a:t>ViÕt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57200" y="180977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905000" y="1981201"/>
            <a:ext cx="1005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905000" y="2949576"/>
            <a:ext cx="998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1773816" y="2501462"/>
            <a:ext cx="77957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9600">
                <a:latin typeface="HP001 4 hàng" panose="020B0603050302020204" pitchFamily="34" charset="0"/>
              </a:rPr>
              <a:t> </a:t>
            </a:r>
            <a:r>
              <a:rPr lang="en-US" altLang="en-US" sz="9600" smtClean="0">
                <a:latin typeface="HP001 4 hàng" panose="020B0603050302020204" pitchFamily="34" charset="0"/>
              </a:rPr>
              <a:t>wgõ           </a:t>
            </a:r>
            <a:endParaRPr lang="en-US" altLang="en-US" sz="960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1905000" y="3925888"/>
            <a:ext cx="998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800">
                <a:latin typeface="HP001 4 hàng" panose="020B0603050302020204" pitchFamily="34" charset="0"/>
              </a:rPr>
              <a:t>ǯǯǯǯǯǯǯǯǯ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4365625" y="2398714"/>
            <a:ext cx="2547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ỏ </a:t>
            </a:r>
            <a:endParaRPr lang="en-US" altLang="en-US" sz="9600"/>
          </a:p>
        </p:txBody>
      </p:sp>
      <p:sp>
        <p:nvSpPr>
          <p:cNvPr id="12298" name="Rectangle 15"/>
          <p:cNvSpPr>
            <a:spLocks noChangeArrowheads="1"/>
          </p:cNvSpPr>
          <p:nvPr/>
        </p:nvSpPr>
        <p:spPr bwMode="auto">
          <a:xfrm>
            <a:off x="6553201" y="2401889"/>
            <a:ext cx="2297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l-GR" altLang="en-US" sz="9600">
                <a:latin typeface="HP001 4 hàng" panose="020B0603050302020204" pitchFamily="34" charset="0"/>
              </a:rPr>
              <a:t>η</a:t>
            </a:r>
            <a:r>
              <a:rPr lang="en-US" altLang="en-US" sz="9600">
                <a:latin typeface="HP001 4 hàng" panose="020B0603050302020204" pitchFamily="34" charset="0"/>
              </a:rPr>
              <a:t>à</a:t>
            </a:r>
            <a:endParaRPr lang="en-US" altLang="en-US" sz="9600"/>
          </a:p>
        </p:txBody>
      </p:sp>
      <p:sp>
        <p:nvSpPr>
          <p:cNvPr id="12299" name="Rectangle 16"/>
          <p:cNvSpPr>
            <a:spLocks noChangeArrowheads="1"/>
          </p:cNvSpPr>
          <p:nvPr/>
        </p:nvSpPr>
        <p:spPr bwMode="auto">
          <a:xfrm>
            <a:off x="8839200" y="2455864"/>
            <a:ext cx="13906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9600">
                <a:latin typeface="HP001 4 hàng" panose="020B0603050302020204" pitchFamily="34" charset="0"/>
              </a:rPr>
              <a:t>bà</a:t>
            </a:r>
            <a:endParaRPr lang="en-US" altLang="en-US" sz="9600"/>
          </a:p>
        </p:txBody>
      </p:sp>
    </p:spTree>
    <p:extLst>
      <p:ext uri="{BB962C8B-B14F-4D97-AF65-F5344CB8AC3E}">
        <p14:creationId xmlns:p14="http://schemas.microsoft.com/office/powerpoint/2010/main" val="34165547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12293" grpId="0"/>
      <p:bldP spid="12294" grpId="0"/>
      <p:bldP spid="12295" grpId="0"/>
      <p:bldP spid="12297" grpId="0"/>
      <p:bldP spid="12298" grpId="0"/>
      <p:bldP spid="122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52"/>
            <a:ext cx="12197101" cy="60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5681" r="37429" b="2318"/>
          <a:stretch/>
        </p:blipFill>
        <p:spPr>
          <a:xfrm rot="16200000">
            <a:off x="3162303" y="-2731226"/>
            <a:ext cx="5943600" cy="122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1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93557" y="297691"/>
            <a:ext cx="3208422" cy="857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chuyện</a:t>
            </a:r>
            <a:endParaRPr lang="en-US" sz="4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5289" y="288757"/>
            <a:ext cx="651009" cy="92865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035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1021499" y="791152"/>
            <a:ext cx="4818476" cy="30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268315" y="791152"/>
            <a:ext cx="4876801" cy="309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1025646" y="3716437"/>
            <a:ext cx="4836423" cy="330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304546" y="3750983"/>
            <a:ext cx="4876801" cy="31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05352"/>
            <a:ext cx="7315200" cy="6858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3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ể chuyện lớp 1] Cô chủ không biết quý tình bạn - Bài 20 - Sách Kết nối tri thức với cuộc sống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283822" y="535578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  <a:latin typeface="+mj-lt"/>
              </a:rPr>
              <a:t>             </a:t>
            </a:r>
            <a:r>
              <a:rPr lang="en-US" altLang="en-US" sz="5400" b="1" smtClean="0">
                <a:solidFill>
                  <a:srgbClr val="0000FF"/>
                </a:solidFill>
                <a:latin typeface="+mj-lt"/>
              </a:rPr>
              <a:t>ÔN BÀI CŨ</a:t>
            </a:r>
            <a:endParaRPr lang="vi-VN" altLang="en-US" sz="5400" b="1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114" y="2112946"/>
            <a:ext cx="22813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á ngô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77" y="2112946"/>
            <a:ext cx="2452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ghi lễ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5988" y="2201148"/>
            <a:ext cx="2537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gã ba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1369" y="4402296"/>
            <a:ext cx="6546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Nhà bà ở ngõ nhỏ.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66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 smtClean="0"/>
              <a:t>Cô bé nuôi con vật gì</a:t>
            </a:r>
            <a:r>
              <a:rPr lang="vi-VN" sz="4400" smtClean="0"/>
              <a:t>? </a:t>
            </a:r>
            <a:endParaRPr lang="en-US" sz="4400" smtClean="0"/>
          </a:p>
          <a:p>
            <a:pPr algn="ctr"/>
            <a:r>
              <a:rPr lang="vi-VN" sz="4400" smtClean="0"/>
              <a:t>Cô </a:t>
            </a:r>
            <a:r>
              <a:rPr lang="vi-VN" sz="4400" dirty="0" smtClean="0"/>
              <a:t>bé muốn đổi con vật đó lấy con vật nào?</a:t>
            </a:r>
            <a:endParaRPr lang="vi-VN" sz="4400" dirty="0"/>
          </a:p>
        </p:txBody>
      </p:sp>
      <p:pic>
        <p:nvPicPr>
          <p:cNvPr id="2" name="Đoạn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307" y="4430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6513" y="5757228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  <p:pic>
        <p:nvPicPr>
          <p:cNvPr id="2" name="Đoạn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0672" y="4325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93" y="5368"/>
            <a:ext cx="6136461" cy="59255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72" y="5930887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  <p:pic>
        <p:nvPicPr>
          <p:cNvPr id="2" name="Đoạn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683" y="4430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15" y="1"/>
            <a:ext cx="5826153" cy="5543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615" y="5461402"/>
            <a:ext cx="103457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Cuối cùng, có con vật nào ở bên cô không? Vì sao?</a:t>
            </a:r>
            <a:endParaRPr lang="vi-VN" sz="4400" dirty="0"/>
          </a:p>
        </p:txBody>
      </p:sp>
      <p:pic>
        <p:nvPicPr>
          <p:cNvPr id="2" name="Đoạn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5015" y="3440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9 Hình Nền Powerpoint 3D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 b="58043"/>
          <a:stretch/>
        </p:blipFill>
        <p:spPr bwMode="auto">
          <a:xfrm>
            <a:off x="849183" y="135438"/>
            <a:ext cx="5214732" cy="33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b="58043"/>
          <a:stretch/>
        </p:blipFill>
        <p:spPr bwMode="auto">
          <a:xfrm>
            <a:off x="6095999" y="135438"/>
            <a:ext cx="5277853" cy="3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1" r="50664" b="6009"/>
          <a:stretch/>
        </p:blipFill>
        <p:spPr bwMode="auto">
          <a:xfrm>
            <a:off x="817099" y="3396763"/>
            <a:ext cx="5234154" cy="357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2" t="50224" b="6495"/>
          <a:stretch/>
        </p:blipFill>
        <p:spPr bwMode="auto">
          <a:xfrm>
            <a:off x="6095999" y="3440163"/>
            <a:ext cx="5277853" cy="345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4200" y="838201"/>
            <a:ext cx="5867400" cy="8286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.VnAvant" panose="020B7200000000000000" pitchFamily="34" charset="0"/>
              </a:rPr>
              <a:t>Ý </a:t>
            </a:r>
            <a:r>
              <a:rPr lang="en-US" sz="4400" b="1" dirty="0" err="1" smtClean="0">
                <a:latin typeface=".VnAvant" panose="020B7200000000000000" pitchFamily="34" charset="0"/>
              </a:rPr>
              <a:t>nghĩa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3500" y="2505076"/>
            <a:ext cx="9525000" cy="2323598"/>
          </a:xfrm>
          <a:prstGeom prst="round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khuyên chúng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yêu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trân trọng những thứ mình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 có. </a:t>
            </a: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5970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30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6621" y="408567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126" y="2604967"/>
            <a:ext cx="78454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 bài 20</a:t>
            </a:r>
          </a:p>
          <a:p>
            <a:pPr marL="285750" indent="-285750">
              <a:buFontTx/>
              <a:buChar char="-"/>
            </a:pPr>
            <a:r>
              <a:rPr lang="en-US" sz="6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21: R r S s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283822" y="535578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hangingPunct="1"/>
            <a:r>
              <a:rPr lang="vi-VN" altLang="en-US" sz="6000">
                <a:solidFill>
                  <a:srgbClr val="0000FF"/>
                </a:solidFill>
                <a:latin typeface="+mn-lt"/>
              </a:rPr>
              <a:t>             </a:t>
            </a:r>
            <a:r>
              <a:rPr lang="en-US" altLang="en-US" sz="5400" b="1" smtClean="0">
                <a:solidFill>
                  <a:srgbClr val="0000FF"/>
                </a:solidFill>
                <a:latin typeface="+mn-lt"/>
              </a:rPr>
              <a:t>ÔN BÀI CŨ</a:t>
            </a:r>
            <a:endParaRPr lang="vi-VN" altLang="en-US" sz="5400" b="1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114" y="2112946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ghỉ hè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9977" y="2112946"/>
            <a:ext cx="25026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smtClean="0">
                <a:latin typeface="Arial-SGK-TV" pitchFamily="2" charset="0"/>
                <a:cs typeface="Arial-SGK-TV" pitchFamily="2" charset="0"/>
              </a:rPr>
              <a:t>á ngừ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25988" y="2201148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đề nghị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1369" y="4402296"/>
            <a:ext cx="74558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Nghỉ lễ, bé đi nhà bà.</a:t>
            </a:r>
            <a:endParaRPr lang="en-US" sz="60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89822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me</a:t>
            </a:r>
            <a:endParaRPr lang="vi-VN" sz="5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10743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mê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9714" y="1667640"/>
            <a:ext cx="11739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smtClean="0">
                <a:latin typeface="Arial-SGK-TV" pitchFamily="2" charset="0"/>
                <a:cs typeface="Arial-SGK-TV" pitchFamily="2" charset="0"/>
              </a:rPr>
              <a:t>mu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9238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6094" y="2702802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71047" y="3636626"/>
            <a:ext cx="8963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5000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8937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gie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79325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giê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99712" y="4765186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giu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61703" y="110066"/>
            <a:ext cx="1371600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err="1" smtClean="0">
                <a:latin typeface=".VnAvant" pitchFamily="34" charset="0"/>
              </a:rPr>
              <a:t>Đọc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4503" y="186266"/>
            <a:ext cx="533400" cy="533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3828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94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2410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như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ngo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2522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nho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390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5000" dirty="0" smtClean="0">
                <a:latin typeface="Arial-SGK-TV" pitchFamily="2" charset="0"/>
                <a:cs typeface="Arial-SGK-TV" pitchFamily="2" charset="0"/>
              </a:rPr>
              <a:t>hi</a:t>
            </a:r>
            <a:endParaRPr lang="vi-VN" sz="5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62" y="0"/>
            <a:ext cx="12227162" cy="6933892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3183" y="2729413"/>
            <a:ext cx="1020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88834" y="2763658"/>
            <a:ext cx="5478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62907" y="3948613"/>
            <a:ext cx="3308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77183" y="27040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77183" y="1510213"/>
            <a:ext cx="5371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5620" y="18453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571" y="894451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5457" y="2759763"/>
            <a:ext cx="4601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9915" y="3670440"/>
            <a:ext cx="470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36635" y="4897258"/>
            <a:ext cx="2069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72581" y="1510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272581" y="3948613"/>
            <a:ext cx="120411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96381" y="2653213"/>
            <a:ext cx="11899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9382" y="1205411"/>
            <a:ext cx="4079254" cy="4179032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5897" y="934858"/>
            <a:ext cx="9148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85031" y="4592183"/>
            <a:ext cx="4439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9235" y="3678058"/>
            <a:ext cx="881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89234" y="2687458"/>
            <a:ext cx="932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7009" y="1849258"/>
            <a:ext cx="9037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88834" y="858656"/>
            <a:ext cx="4439653" cy="4808043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269955" y="2273223"/>
            <a:ext cx="875124" cy="12437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369171" y="3056436"/>
            <a:ext cx="679466" cy="78179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205780" y="3926673"/>
            <a:ext cx="875123" cy="12437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572496" y="3026276"/>
            <a:ext cx="715040" cy="108384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435971" y="4345486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6998634" y="12396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6982131" y="2154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6998634" y="30684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998634" y="4059056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016740" y="4910559"/>
            <a:ext cx="939157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586783" y="1815011"/>
            <a:ext cx="715040" cy="10838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5430523" y="2502475"/>
            <a:ext cx="850222" cy="18123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31511">
            <a:off x="5185453" y="2080730"/>
            <a:ext cx="1000337" cy="16364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5474634" y="3068456"/>
            <a:ext cx="853779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5397405" y="3662062"/>
            <a:ext cx="939158" cy="170573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015048">
            <a:off x="5214646" y="4094607"/>
            <a:ext cx="938150" cy="172535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" y="0"/>
            <a:ext cx="12185691" cy="690728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0788" y="2367753"/>
            <a:ext cx="12151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27966" y="2476789"/>
            <a:ext cx="11259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69551" y="3666874"/>
            <a:ext cx="3372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19253" y="24222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19253" y="1228474"/>
            <a:ext cx="5312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9548" y="1783805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3760" y="862056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83677" y="2665378"/>
            <a:ext cx="456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35831" y="3578407"/>
            <a:ext cx="468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atin typeface="Arial-SGK-TV" pitchFamily="2" charset="0"/>
                <a:cs typeface="Arial-SGK-TV" pitchFamily="2" charset="0"/>
              </a:rPr>
              <a:t>u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15807" y="4729514"/>
            <a:ext cx="219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47349" y="1228474"/>
            <a:ext cx="15304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99749" y="3666874"/>
            <a:ext cx="1378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i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94993" y="2426030"/>
            <a:ext cx="1611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altLang="en-US" sz="4400" b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26071" y="889979"/>
            <a:ext cx="4836181" cy="4043926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6931" y="841183"/>
            <a:ext cx="12633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o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06433" y="4528757"/>
            <a:ext cx="10647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-SGK-TV" pitchFamily="2" charset="0"/>
                <a:cs typeface="Arial-SGK-TV" pitchFamily="2" charset="0"/>
              </a:rPr>
              <a:t>­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74237" y="3649847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1722" y="2739470"/>
            <a:ext cx="12633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ơ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6433" y="1832476"/>
            <a:ext cx="1309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4400" b="1">
                <a:latin typeface="Arial-SGK-TV" pitchFamily="2" charset="0"/>
                <a:cs typeface="Arial-SGK-TV" pitchFamily="2" charset="0"/>
              </a:rPr>
              <a:t>ô</a:t>
            </a:r>
            <a:endParaRPr lang="en-US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823422" y="673142"/>
            <a:ext cx="5117294" cy="4957637"/>
          </a:xfrm>
          <a:prstGeom prst="round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Right Arrow 29"/>
          <p:cNvSpPr/>
          <p:nvPr/>
        </p:nvSpPr>
        <p:spPr>
          <a:xfrm rot="19924161">
            <a:off x="1496137" y="1965000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1599308" y="2760099"/>
            <a:ext cx="719640" cy="75652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 rot="2597108">
            <a:off x="1430472" y="3521224"/>
            <a:ext cx="926867" cy="120355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761551" y="27524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2763139" y="4063749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8161064" y="119880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8209906" y="2142874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8144614" y="3025845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8178444" y="3963127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8178444" y="4819830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2761551" y="1533274"/>
            <a:ext cx="757318" cy="104881"/>
          </a:xfrm>
          <a:prstGeom prst="right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9713859">
            <a:off x="6654119" y="2332038"/>
            <a:ext cx="900493" cy="175374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ight Arrow 44"/>
          <p:cNvSpPr/>
          <p:nvPr/>
        </p:nvSpPr>
        <p:spPr>
          <a:xfrm rot="18572558">
            <a:off x="6555200" y="1849547"/>
            <a:ext cx="894167" cy="169107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" name="Right Arrow 45"/>
          <p:cNvSpPr/>
          <p:nvPr/>
        </p:nvSpPr>
        <p:spPr>
          <a:xfrm>
            <a:off x="6733659" y="2846744"/>
            <a:ext cx="904260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ight Arrow 46"/>
          <p:cNvSpPr/>
          <p:nvPr/>
        </p:nvSpPr>
        <p:spPr>
          <a:xfrm rot="2041476">
            <a:off x="6660088" y="3393341"/>
            <a:ext cx="994686" cy="165058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Right Arrow 47"/>
          <p:cNvSpPr/>
          <p:nvPr/>
        </p:nvSpPr>
        <p:spPr>
          <a:xfrm rot="3466473">
            <a:off x="6373018" y="3727132"/>
            <a:ext cx="1006063" cy="190472"/>
          </a:xfrm>
          <a:prstGeom prst="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47" y="1381875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72796" y="6027003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latin typeface="Arial-SGK-TV" pitchFamily="2" charset="0"/>
                <a:cs typeface="Arial-SGK-TV" pitchFamily="2" charset="0"/>
              </a:rPr>
              <a:t>Nụ cà</a:t>
            </a:r>
            <a:endParaRPr lang="vi-VN" sz="4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30" y="113608"/>
            <a:ext cx="5231091" cy="585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687</TotalTime>
  <Words>313</Words>
  <Application>Microsoft Office PowerPoint</Application>
  <PresentationFormat>Widescreen</PresentationFormat>
  <Paragraphs>131</Paragraphs>
  <Slides>27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Arial</vt:lpstr>
      <vt:lpstr>Arial-SGK-TV</vt:lpstr>
      <vt:lpstr>Calibri Light</vt:lpstr>
      <vt:lpstr>HP001 4 hàng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Administrator</cp:lastModifiedBy>
  <cp:revision>84</cp:revision>
  <dcterms:created xsi:type="dcterms:W3CDTF">2020-08-10T13:50:00Z</dcterms:created>
  <dcterms:modified xsi:type="dcterms:W3CDTF">2021-10-27T07:18:19Z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