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jpeg" ContentType="image/jpeg"/>
  <Default Extension="wma" ContentType="audio/x-ms-wma"/>
  <Default Extension="rels" ContentType="application/vnd.openxmlformats-package.relationships+xml"/>
  <Default Extension="xml" ContentType="application/xml"/>
  <Default Extension="wav" ContentType="audio/x-wav"/>
  <Default Extension="vml" ContentType="application/vnd.openxmlformats-officedocument.vmlDrawing"/>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1"/>
  </p:notesMasterIdLst>
  <p:sldIdLst>
    <p:sldId id="549" r:id="rId3"/>
    <p:sldId id="523" r:id="rId4"/>
    <p:sldId id="517" r:id="rId5"/>
    <p:sldId id="539" r:id="rId6"/>
    <p:sldId id="518" r:id="rId7"/>
    <p:sldId id="535" r:id="rId8"/>
    <p:sldId id="548" r:id="rId9"/>
    <p:sldId id="514" r:id="rId10"/>
    <p:sldId id="534" r:id="rId11"/>
    <p:sldId id="531" r:id="rId12"/>
    <p:sldId id="550" r:id="rId13"/>
    <p:sldId id="551" r:id="rId14"/>
    <p:sldId id="555" r:id="rId15"/>
    <p:sldId id="556" r:id="rId16"/>
    <p:sldId id="557" r:id="rId17"/>
    <p:sldId id="504" r:id="rId18"/>
    <p:sldId id="515" r:id="rId19"/>
    <p:sldId id="56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3300"/>
    <a:srgbClr val="00CCFF"/>
    <a:srgbClr val="0099FF"/>
    <a:srgbClr val="009900"/>
    <a:srgbClr val="00CC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40" autoAdjust="0"/>
    <p:restoredTop sz="94660"/>
  </p:normalViewPr>
  <p:slideViewPr>
    <p:cSldViewPr snapToGrid="0">
      <p:cViewPr varScale="1">
        <p:scale>
          <a:sx n="73" d="100"/>
          <a:sy n="73" d="100"/>
        </p:scale>
        <p:origin x="53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C68A1F-9C89-448C-AD9B-F84853DCD3B2}" type="datetimeFigureOut">
              <a:rPr lang="en-US" smtClean="0"/>
              <a:t>5/3/2022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AE5B29-53DE-441E-8300-A4E89A72FB3B}" type="slidenum">
              <a:rPr lang="en-US" smtClean="0"/>
              <a:t>‹#›</a:t>
            </a:fld>
            <a:endParaRPr lang="en-US"/>
          </a:p>
        </p:txBody>
      </p:sp>
    </p:spTree>
    <p:extLst>
      <p:ext uri="{BB962C8B-B14F-4D97-AF65-F5344CB8AC3E}">
        <p14:creationId xmlns:p14="http://schemas.microsoft.com/office/powerpoint/2010/main" val="1947692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2562AC-4C88-4A6C-B077-90ACA0393644}" type="slidenum">
              <a:rPr lang="en-US" smtClean="0"/>
              <a:pPr>
                <a:defRPr/>
              </a:pPr>
              <a:t>1</a:t>
            </a:fld>
            <a:endParaRPr lang="en-US"/>
          </a:p>
        </p:txBody>
      </p:sp>
    </p:spTree>
    <p:extLst>
      <p:ext uri="{BB962C8B-B14F-4D97-AF65-F5344CB8AC3E}">
        <p14:creationId xmlns:p14="http://schemas.microsoft.com/office/powerpoint/2010/main" val="2690222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F2562AC-4C88-4A6C-B077-90ACA0393644}" type="slidenum">
              <a:rPr lang="en-US" smtClean="0"/>
              <a:pPr>
                <a:defRPr/>
              </a:pPr>
              <a:t>18</a:t>
            </a:fld>
            <a:endParaRPr lang="en-US"/>
          </a:p>
        </p:txBody>
      </p:sp>
    </p:spTree>
    <p:extLst>
      <p:ext uri="{BB962C8B-B14F-4D97-AF65-F5344CB8AC3E}">
        <p14:creationId xmlns:p14="http://schemas.microsoft.com/office/powerpoint/2010/main" val="4236392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2022/5/3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712700758"/>
      </p:ext>
    </p:extLst>
  </p:cSld>
  <p:clrMapOvr>
    <a:masterClrMapping/>
  </p:clrMapOvr>
  <p:transition spd="med" advClick="0" advTm="4000">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2022/5/3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150626607"/>
      </p:ext>
    </p:extLst>
  </p:cSld>
  <p:clrMapOvr>
    <a:masterClrMapping/>
  </p:clrMapOvr>
  <p:transition spd="med" advClick="0" advTm="4000">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2022/5/3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820874084"/>
      </p:ext>
    </p:extLst>
  </p:cSld>
  <p:clrMapOvr>
    <a:masterClrMapping/>
  </p:clrMapOvr>
  <p:transition spd="med" advClick="0" advTm="4000">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t>5/3/2022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1125760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t>5/3/2022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5564674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t>5/3/2022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0046725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t>5/3/2022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0126384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a:solidFill>
                  <a:prstClr val="black">
                    <a:tint val="75000"/>
                  </a:prstClr>
                </a:solidFill>
              </a:rPr>
              <a:t>5/3/2022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3725419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a:solidFill>
                  <a:prstClr val="black">
                    <a:tint val="75000"/>
                  </a:prstClr>
                </a:solidFill>
              </a:rPr>
              <a:t>5/3/2022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9030710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a:solidFill>
                  <a:prstClr val="black">
                    <a:tint val="75000"/>
                  </a:prstClr>
                </a:solidFill>
              </a:rPr>
              <a:t>5/3/2022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7462864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t>5/3/2022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63492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2022/5/3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310881740"/>
      </p:ext>
    </p:extLst>
  </p:cSld>
  <p:clrMapOvr>
    <a:masterClrMapping/>
  </p:clrMapOvr>
  <p:transition spd="med" advClick="0" advTm="4000">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t>5/3/2022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4693564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t>5/3/2022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8919830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t>5/3/2022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8918562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2022/5/3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590180384"/>
      </p:ext>
    </p:extLst>
  </p:cSld>
  <p:clrMapOvr>
    <a:masterClrMapping/>
  </p:clrMapOvr>
  <p:transition spd="med" advClick="0" advTm="4000">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CE5B826-6809-49B3-9B4B-177D412235B0}" type="datetimeFigureOut">
              <a:rPr lang="zh-CN" altLang="en-US" smtClean="0"/>
              <a:t>2022/5/3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4257879725"/>
      </p:ext>
    </p:extLst>
  </p:cSld>
  <p:clrMapOvr>
    <a:masterClrMapping/>
  </p:clrMapOvr>
  <p:transition spd="med" advClick="0" advTm="4000">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CE5B826-6809-49B3-9B4B-177D412235B0}" type="datetimeFigureOut">
              <a:rPr lang="zh-CN" altLang="en-US" smtClean="0"/>
              <a:t>2022/5/3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424412838"/>
      </p:ext>
    </p:extLst>
  </p:cSld>
  <p:clrMapOvr>
    <a:masterClrMapping/>
  </p:clrMapOvr>
  <p:transition spd="med" advClick="0" advTm="4000">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CE5B826-6809-49B3-9B4B-177D412235B0}" type="datetimeFigureOut">
              <a:rPr lang="zh-CN" altLang="en-US" smtClean="0"/>
              <a:t>2022/5/3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834462876"/>
      </p:ext>
    </p:extLst>
  </p:cSld>
  <p:clrMapOvr>
    <a:masterClrMapping/>
  </p:clrMapOvr>
  <p:transition spd="med" advClick="0" advTm="4000">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CE5B826-6809-49B3-9B4B-177D412235B0}" type="datetimeFigureOut">
              <a:rPr lang="zh-CN" altLang="en-US" smtClean="0"/>
              <a:t>2022/5/3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147442204"/>
      </p:ext>
    </p:extLst>
  </p:cSld>
  <p:clrMapOvr>
    <a:masterClrMapping/>
  </p:clrMapOvr>
  <p:transition spd="med" advClick="0" advTm="4000">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CE5B826-6809-49B3-9B4B-177D412235B0}" type="datetimeFigureOut">
              <a:rPr lang="zh-CN" altLang="en-US" smtClean="0"/>
              <a:t>2022/5/3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594309350"/>
      </p:ext>
    </p:extLst>
  </p:cSld>
  <p:clrMapOvr>
    <a:masterClrMapping/>
  </p:clrMapOvr>
  <p:transition spd="med" advClick="0" advTm="4000">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CE5B826-6809-49B3-9B4B-177D412235B0}" type="datetimeFigureOut">
              <a:rPr lang="zh-CN" altLang="en-US" smtClean="0"/>
              <a:t>2022/5/3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881233498"/>
      </p:ext>
    </p:extLst>
  </p:cSld>
  <p:clrMapOvr>
    <a:masterClrMapping/>
  </p:clrMapOvr>
  <p:transition spd="med" advClick="0" advTm="4000">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E5B826-6809-49B3-9B4B-177D412235B0}" type="datetimeFigureOut">
              <a:rPr lang="zh-CN" altLang="en-US" smtClean="0"/>
              <a:t>2022/5/3</a:t>
            </a:fld>
            <a:endParaRPr lang="zh-CN" altLang="en-US"/>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8537590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advClick="0" advTm="4000">
    <p:pull/>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a:solidFill>
                  <a:prstClr val="black">
                    <a:tint val="75000"/>
                  </a:prstClr>
                </a:solidFill>
              </a:rPr>
              <a:t>5/3/2022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1244577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1.xml"/><Relationship Id="rId7" Type="http://schemas.openxmlformats.org/officeDocument/2006/relationships/image" Target="../media/image3.png"/><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wmf"/><Relationship Id="rId10" Type="http://schemas.openxmlformats.org/officeDocument/2006/relationships/image" Target="../media/image6.png"/><Relationship Id="rId4" Type="http://schemas.openxmlformats.org/officeDocument/2006/relationships/oleObject" Target="../embeddings/oleObject1.bin"/><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21.gif"/><Relationship Id="rId13" Type="http://schemas.openxmlformats.org/officeDocument/2006/relationships/slide" Target="slide12.xml"/><Relationship Id="rId18" Type="http://schemas.openxmlformats.org/officeDocument/2006/relationships/image" Target="../media/image27.png"/><Relationship Id="rId3" Type="http://schemas.openxmlformats.org/officeDocument/2006/relationships/slideLayout" Target="../slideLayouts/slideLayout13.xml"/><Relationship Id="rId21" Type="http://schemas.openxmlformats.org/officeDocument/2006/relationships/slide" Target="slide16.xml"/><Relationship Id="rId7" Type="http://schemas.openxmlformats.org/officeDocument/2006/relationships/image" Target="../media/image20.gif"/><Relationship Id="rId12" Type="http://schemas.openxmlformats.org/officeDocument/2006/relationships/image" Target="../media/image24.png"/><Relationship Id="rId17" Type="http://schemas.openxmlformats.org/officeDocument/2006/relationships/slide" Target="slide14.xml"/><Relationship Id="rId2" Type="http://schemas.openxmlformats.org/officeDocument/2006/relationships/audio" Target="../media/media2.wma"/><Relationship Id="rId16" Type="http://schemas.openxmlformats.org/officeDocument/2006/relationships/image" Target="../media/image26.png"/><Relationship Id="rId20" Type="http://schemas.openxmlformats.org/officeDocument/2006/relationships/image" Target="../media/image28.png"/><Relationship Id="rId1" Type="http://schemas.microsoft.com/office/2007/relationships/media" Target="../media/media2.wma"/><Relationship Id="rId6" Type="http://schemas.openxmlformats.org/officeDocument/2006/relationships/image" Target="../media/image13.png"/><Relationship Id="rId11" Type="http://schemas.openxmlformats.org/officeDocument/2006/relationships/image" Target="../media/image23.png"/><Relationship Id="rId5" Type="http://schemas.openxmlformats.org/officeDocument/2006/relationships/image" Target="../media/image19.png"/><Relationship Id="rId15" Type="http://schemas.openxmlformats.org/officeDocument/2006/relationships/slide" Target="slide13.xml"/><Relationship Id="rId10" Type="http://schemas.openxmlformats.org/officeDocument/2006/relationships/image" Target="../media/image10.gif"/><Relationship Id="rId19" Type="http://schemas.openxmlformats.org/officeDocument/2006/relationships/slide" Target="slide15.xml"/><Relationship Id="rId4" Type="http://schemas.openxmlformats.org/officeDocument/2006/relationships/image" Target="../media/image18.png"/><Relationship Id="rId9" Type="http://schemas.openxmlformats.org/officeDocument/2006/relationships/image" Target="../media/image22.gif"/><Relationship Id="rId1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audio" Target="../media/audio1.wav"/><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slide" Target="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audio" Target="../media/audio1.wav"/><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slide" Target="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audio" Target="../media/audio1.wav"/><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slide" Target="slide11.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audio" Target="../media/audio1.wav"/><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slide" Target="slide11.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2.xml"/><Relationship Id="rId7" Type="http://schemas.openxmlformats.org/officeDocument/2006/relationships/image" Target="../media/image3.png"/><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wmf"/><Relationship Id="rId10" Type="http://schemas.openxmlformats.org/officeDocument/2006/relationships/image" Target="../media/image6.png"/><Relationship Id="rId4" Type="http://schemas.openxmlformats.org/officeDocument/2006/relationships/oleObject" Target="../embeddings/oleObject1.bin"/><Relationship Id="rId9" Type="http://schemas.openxmlformats.org/officeDocument/2006/relationships/image" Target="../media/image5.pn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90000">
              <a:srgbClr val="FF0000"/>
            </a:gs>
            <a:gs pos="17000">
              <a:srgbClr val="FFC000"/>
            </a:gs>
            <a:gs pos="42000">
              <a:schemeClr val="accent1">
                <a:lumMod val="5000"/>
                <a:lumOff val="95000"/>
              </a:schemeClr>
            </a:gs>
            <a:gs pos="64000">
              <a:srgbClr val="92D050"/>
            </a:gs>
          </a:gsLst>
          <a:lin ang="2700000" scaled="1"/>
          <a:tileRect/>
        </a:gradFill>
        <a:effectLst/>
      </p:bgPr>
    </p:bg>
    <p:spTree>
      <p:nvGrpSpPr>
        <p:cNvPr id="1" name=""/>
        <p:cNvGrpSpPr/>
        <p:nvPr/>
      </p:nvGrpSpPr>
      <p:grpSpPr>
        <a:xfrm>
          <a:off x="0" y="0"/>
          <a:ext cx="0" cy="0"/>
          <a:chOff x="0" y="0"/>
          <a:chExt cx="0" cy="0"/>
        </a:xfrm>
      </p:grpSpPr>
      <p:graphicFrame>
        <p:nvGraphicFramePr>
          <p:cNvPr id="34" name="Object 33"/>
          <p:cNvGraphicFramePr>
            <a:graphicFrameLocks noChangeAspect="1"/>
          </p:cNvGraphicFramePr>
          <p:nvPr/>
        </p:nvGraphicFramePr>
        <p:xfrm>
          <a:off x="6318250" y="2371725"/>
          <a:ext cx="114300" cy="177800"/>
        </p:xfrm>
        <a:graphic>
          <a:graphicData uri="http://schemas.openxmlformats.org/presentationml/2006/ole">
            <mc:AlternateContent xmlns:mc="http://schemas.openxmlformats.org/markup-compatibility/2006">
              <mc:Choice xmlns:v="urn:schemas-microsoft-com:vml" Requires="v">
                <p:oleObj spid="_x0000_s1055" name="Equation" r:id="rId4" imgW="114120" imgH="177480" progId="Equation.DSMT4">
                  <p:embed/>
                </p:oleObj>
              </mc:Choice>
              <mc:Fallback>
                <p:oleObj name="Equation" r:id="rId4" imgW="114120" imgH="177480" progId="Equation.DSMT4">
                  <p:embed/>
                  <p:pic>
                    <p:nvPicPr>
                      <p:cNvPr id="34" name="Object 3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8250"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Rectangle 3"/>
          <p:cNvSpPr/>
          <p:nvPr/>
        </p:nvSpPr>
        <p:spPr>
          <a:xfrm>
            <a:off x="2392261" y="1435125"/>
            <a:ext cx="8080577" cy="3558156"/>
          </a:xfrm>
          <a:prstGeom prst="rect">
            <a:avLst/>
          </a:prstGeom>
          <a:noFill/>
        </p:spPr>
        <p:txBody>
          <a:bodyPr wrap="none" lIns="91440" tIns="45720" rIns="91440" bIns="45720">
            <a:prstTxWarp prst="textFadeRight">
              <a:avLst/>
            </a:prstTxWarp>
            <a:spAutoFit/>
          </a:bodyPr>
          <a:lstStyle/>
          <a:p>
            <a:pPr algn="ctr"/>
            <a:r>
              <a:rPr lang="en-US" sz="6600" b="1" cap="none" spc="0" smtClean="0">
                <a:ln w="6600">
                  <a:solidFill>
                    <a:schemeClr val="accent2"/>
                  </a:solidFill>
                  <a:prstDash val="solid"/>
                </a:ln>
                <a:solidFill>
                  <a:srgbClr val="00B0F0"/>
                </a:solidFill>
                <a:effectLst>
                  <a:outerShdw dist="38100" dir="2700000" algn="tl" rotWithShape="0">
                    <a:schemeClr val="accent2"/>
                  </a:outerShdw>
                </a:effectLst>
              </a:rPr>
              <a:t>CHÀO MỪNG CÁC EM </a:t>
            </a:r>
          </a:p>
          <a:p>
            <a:pPr algn="ctr"/>
            <a:r>
              <a:rPr lang="en-US" sz="6600" b="1" cap="none" spc="0" smtClean="0">
                <a:ln w="6600">
                  <a:solidFill>
                    <a:schemeClr val="accent2"/>
                  </a:solidFill>
                  <a:prstDash val="solid"/>
                </a:ln>
                <a:solidFill>
                  <a:srgbClr val="00B0F0"/>
                </a:solidFill>
                <a:effectLst>
                  <a:outerShdw dist="38100" dir="2700000" algn="tl" rotWithShape="0">
                    <a:schemeClr val="accent2"/>
                  </a:outerShdw>
                </a:effectLst>
              </a:rPr>
              <a:t>ĐẾN VỚI TIẾT TIẾNG VIỆT</a:t>
            </a:r>
            <a:endParaRPr lang="en-US" sz="6600" b="1" cap="none" spc="0">
              <a:ln w="6600">
                <a:solidFill>
                  <a:schemeClr val="accent2"/>
                </a:solidFill>
                <a:prstDash val="solid"/>
              </a:ln>
              <a:solidFill>
                <a:srgbClr val="00B0F0"/>
              </a:solidFill>
              <a:effectLst>
                <a:outerShdw dist="38100" dir="2700000" algn="tl" rotWithShape="0">
                  <a:schemeClr val="accent2"/>
                </a:outerShdw>
              </a:effectLst>
            </a:endParaRPr>
          </a:p>
        </p:txBody>
      </p:sp>
      <p:pic>
        <p:nvPicPr>
          <p:cNvPr id="10" name="图片 10">
            <a:extLst>
              <a:ext uri="{FF2B5EF4-FFF2-40B4-BE49-F238E27FC236}">
                <a16:creationId xmlns:a16="http://schemas.microsoft.com/office/drawing/2014/main" id="{B49B492D-906F-4ADD-8931-5793C9D4D9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0384" y="38818"/>
            <a:ext cx="1109984" cy="1187782"/>
          </a:xfrm>
          <a:prstGeom prst="rect">
            <a:avLst/>
          </a:prstGeom>
        </p:spPr>
      </p:pic>
      <p:pic>
        <p:nvPicPr>
          <p:cNvPr id="12" name="图片 5"/>
          <p:cNvPicPr>
            <a:picLocks noChangeAspect="1"/>
          </p:cNvPicPr>
          <p:nvPr/>
        </p:nvPicPr>
        <p:blipFill rotWithShape="1">
          <a:blip r:embed="rId7" cstate="print">
            <a:extLst>
              <a:ext uri="{28A0092B-C50C-407E-A947-70E740481C1C}">
                <a14:useLocalDpi xmlns:a14="http://schemas.microsoft.com/office/drawing/2010/main" val="0"/>
              </a:ext>
            </a:extLst>
          </a:blip>
          <a:srcRect l="38581" t="24563" r="40933" b="26282"/>
          <a:stretch/>
        </p:blipFill>
        <p:spPr>
          <a:xfrm flipH="1">
            <a:off x="-19050" y="3962400"/>
            <a:ext cx="2377436" cy="2819415"/>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0032008" y="2598166"/>
            <a:ext cx="2199477" cy="42598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8006" y="753199"/>
            <a:ext cx="1583324" cy="1363853"/>
          </a:xfrm>
          <a:prstGeom prst="rect">
            <a:avLst/>
          </a:prstGeom>
          <a:ln>
            <a:noFill/>
          </a:ln>
          <a:effectLst>
            <a:outerShdw blurRad="190500" algn="tl" rotWithShape="0">
              <a:srgbClr val="000000">
                <a:alpha val="70000"/>
              </a:srgbClr>
            </a:outerShdw>
          </a:effectLst>
        </p:spPr>
      </p:pic>
      <p:pic>
        <p:nvPicPr>
          <p:cNvPr id="15" name="图片 3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553450" y="4808549"/>
            <a:ext cx="2200530" cy="1973266"/>
          </a:xfrm>
          <a:prstGeom prst="rect">
            <a:avLst/>
          </a:prstGeom>
        </p:spPr>
      </p:pic>
      <p:pic>
        <p:nvPicPr>
          <p:cNvPr id="1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649483" y="96808"/>
            <a:ext cx="1869401" cy="1869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6465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par>
                          <p:cTn id="11" fill="hold">
                            <p:stCondLst>
                              <p:cond delay="500"/>
                            </p:stCondLst>
                            <p:childTnLst>
                              <p:par>
                                <p:cTn id="12" presetID="34" presetClass="emph" presetSubtype="0" repeatCount="3000" fill="hold" grpId="0" nodeType="afterEffect">
                                  <p:stCondLst>
                                    <p:cond delay="0"/>
                                  </p:stCondLst>
                                  <p:iterate type="lt">
                                    <p:tmPct val="10000"/>
                                  </p:iterate>
                                  <p:childTnLst>
                                    <p:animMotion origin="layout" path="M 0.0 0.0 L 0.0 -0.07213" pathEditMode="relative" ptsTypes="">
                                      <p:cBhvr>
                                        <p:cTn id="13" dur="250" accel="50000" decel="50000" autoRev="1" fill="hold">
                                          <p:stCondLst>
                                            <p:cond delay="0"/>
                                          </p:stCondLst>
                                        </p:cTn>
                                        <p:tgtEl>
                                          <p:spTgt spid="4"/>
                                        </p:tgtEl>
                                        <p:attrNameLst>
                                          <p:attrName>ppt_x</p:attrName>
                                          <p:attrName>ppt_y</p:attrName>
                                        </p:attrNameLst>
                                      </p:cBhvr>
                                    </p:animMotion>
                                    <p:animRot by="1500000">
                                      <p:cBhvr>
                                        <p:cTn id="14" dur="125" fill="hold">
                                          <p:stCondLst>
                                            <p:cond delay="0"/>
                                          </p:stCondLst>
                                        </p:cTn>
                                        <p:tgtEl>
                                          <p:spTgt spid="4"/>
                                        </p:tgtEl>
                                        <p:attrNameLst>
                                          <p:attrName>r</p:attrName>
                                        </p:attrNameLst>
                                      </p:cBhvr>
                                    </p:animRot>
                                    <p:animRot by="-1500000">
                                      <p:cBhvr>
                                        <p:cTn id="15" dur="125" fill="hold">
                                          <p:stCondLst>
                                            <p:cond delay="125"/>
                                          </p:stCondLst>
                                        </p:cTn>
                                        <p:tgtEl>
                                          <p:spTgt spid="4"/>
                                        </p:tgtEl>
                                        <p:attrNameLst>
                                          <p:attrName>r</p:attrName>
                                        </p:attrNameLst>
                                      </p:cBhvr>
                                    </p:animRot>
                                    <p:animRot by="-1500000">
                                      <p:cBhvr>
                                        <p:cTn id="16" dur="125" fill="hold">
                                          <p:stCondLst>
                                            <p:cond delay="250"/>
                                          </p:stCondLst>
                                        </p:cTn>
                                        <p:tgtEl>
                                          <p:spTgt spid="4"/>
                                        </p:tgtEl>
                                        <p:attrNameLst>
                                          <p:attrName>r</p:attrName>
                                        </p:attrNameLst>
                                      </p:cBhvr>
                                    </p:animRot>
                                    <p:animRot by="1500000">
                                      <p:cBhvr>
                                        <p:cTn id="17"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p:cNvSpPr/>
          <p:nvPr/>
        </p:nvSpPr>
        <p:spPr>
          <a:xfrm>
            <a:off x="3341037" y="2955775"/>
            <a:ext cx="8298512" cy="245605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20000"/>
              </a:lnSpc>
            </a:pPr>
            <a:r>
              <a:rPr lang="en-US" sz="3200">
                <a:solidFill>
                  <a:srgbClr val="FF0000"/>
                </a:solidFill>
                <a:latin typeface="Times New Roman" panose="02020603050405020304" pitchFamily="18" charset="0"/>
                <a:ea typeface="Times New Roman" panose="02020603050405020304" pitchFamily="18" charset="0"/>
              </a:rPr>
              <a:t>Dưới mỗi </a:t>
            </a:r>
            <a:r>
              <a:rPr lang="en-US" sz="3200" smtClean="0">
                <a:solidFill>
                  <a:srgbClr val="FF0000"/>
                </a:solidFill>
                <a:latin typeface="Times New Roman" panose="02020603050405020304" pitchFamily="18" charset="0"/>
                <a:ea typeface="Times New Roman" panose="02020603050405020304" pitchFamily="18" charset="0"/>
              </a:rPr>
              <a:t>mảnh ghép là </a:t>
            </a:r>
            <a:r>
              <a:rPr lang="en-US" sz="3200">
                <a:solidFill>
                  <a:srgbClr val="FF0000"/>
                </a:solidFill>
                <a:latin typeface="Times New Roman" panose="02020603050405020304" pitchFamily="18" charset="0"/>
                <a:ea typeface="Times New Roman" panose="02020603050405020304" pitchFamily="18" charset="0"/>
              </a:rPr>
              <a:t>một bức tranh về nội dung câu chuyện </a:t>
            </a:r>
            <a:r>
              <a:rPr lang="en-US" sz="3200">
                <a:solidFill>
                  <a:srgbClr val="009900"/>
                </a:solidFill>
                <a:latin typeface="Times New Roman" panose="02020603050405020304" pitchFamily="18" charset="0"/>
                <a:cs typeface="Times New Roman" panose="02020603050405020304" pitchFamily="18" charset="0"/>
              </a:rPr>
              <a:t>Thánh </a:t>
            </a:r>
            <a:r>
              <a:rPr lang="en-US" sz="3200" smtClean="0">
                <a:solidFill>
                  <a:srgbClr val="009900"/>
                </a:solidFill>
                <a:latin typeface="Times New Roman" panose="02020603050405020304" pitchFamily="18" charset="0"/>
                <a:cs typeface="Times New Roman" panose="02020603050405020304" pitchFamily="18" charset="0"/>
              </a:rPr>
              <a:t>Gióng.</a:t>
            </a:r>
          </a:p>
          <a:p>
            <a:pPr algn="just">
              <a:lnSpc>
                <a:spcPct val="120000"/>
              </a:lnSpc>
            </a:pPr>
            <a:r>
              <a:rPr lang="en-US" sz="3200" smtClean="0">
                <a:solidFill>
                  <a:srgbClr val="FF0000"/>
                </a:solidFill>
                <a:latin typeface="Times New Roman" panose="02020603050405020304" pitchFamily="18" charset="0"/>
                <a:ea typeface="Times New Roman" panose="02020603050405020304" pitchFamily="18" charset="0"/>
              </a:rPr>
              <a:t> </a:t>
            </a:r>
            <a:r>
              <a:rPr lang="en-US" sz="3200">
                <a:solidFill>
                  <a:srgbClr val="FF0000"/>
                </a:solidFill>
                <a:latin typeface="Times New Roman" panose="02020603050405020304" pitchFamily="18" charset="0"/>
                <a:ea typeface="Times New Roman" panose="02020603050405020304" pitchFamily="18" charset="0"/>
              </a:rPr>
              <a:t>Con chọn lần lượt </a:t>
            </a:r>
            <a:r>
              <a:rPr lang="en-US" sz="3200" smtClean="0">
                <a:solidFill>
                  <a:srgbClr val="FF0000"/>
                </a:solidFill>
                <a:latin typeface="Times New Roman" panose="02020603050405020304" pitchFamily="18" charset="0"/>
                <a:ea typeface="Times New Roman" panose="02020603050405020304" pitchFamily="18" charset="0"/>
              </a:rPr>
              <a:t>các mảnh ghép, </a:t>
            </a:r>
            <a:r>
              <a:rPr lang="en-US" sz="3200">
                <a:solidFill>
                  <a:srgbClr val="FF0000"/>
                </a:solidFill>
                <a:latin typeface="Times New Roman" panose="02020603050405020304" pitchFamily="18" charset="0"/>
                <a:ea typeface="Times New Roman" panose="02020603050405020304" pitchFamily="18" charset="0"/>
              </a:rPr>
              <a:t>trả lời các câu hỏi để </a:t>
            </a:r>
            <a:r>
              <a:rPr lang="en-US" sz="3200" smtClean="0">
                <a:solidFill>
                  <a:srgbClr val="FF0000"/>
                </a:solidFill>
                <a:latin typeface="Times New Roman" panose="02020603050405020304" pitchFamily="18" charset="0"/>
                <a:ea typeface="Times New Roman" panose="02020603050405020304" pitchFamily="18" charset="0"/>
              </a:rPr>
              <a:t>lật các mảnh ghép nhé</a:t>
            </a:r>
            <a:r>
              <a:rPr lang="en-US" sz="3200">
                <a:solidFill>
                  <a:srgbClr val="FF0000"/>
                </a:solidFill>
                <a:latin typeface="Times New Roman" panose="02020603050405020304" pitchFamily="18" charset="0"/>
                <a:ea typeface="Times New Roman" panose="02020603050405020304" pitchFamily="18" charset="0"/>
              </a:rPr>
              <a:t>. </a:t>
            </a:r>
            <a:endParaRPr lang="en-US" sz="3200" smtClean="0">
              <a:solidFill>
                <a:srgbClr val="FF0000"/>
              </a:solidFill>
              <a:latin typeface="Times New Roman" panose="02020603050405020304" pitchFamily="18" charset="0"/>
              <a:ea typeface="Times New Roman" panose="02020603050405020304" pitchFamily="18" charset="0"/>
            </a:endParaRPr>
          </a:p>
        </p:txBody>
      </p:sp>
      <p:sp>
        <p:nvSpPr>
          <p:cNvPr id="3" name="Rectangle 2"/>
          <p:cNvSpPr/>
          <p:nvPr/>
        </p:nvSpPr>
        <p:spPr>
          <a:xfrm>
            <a:off x="4201924" y="1162953"/>
            <a:ext cx="6576737" cy="2442865"/>
          </a:xfrm>
          <a:prstGeom prst="rect">
            <a:avLst/>
          </a:prstGeom>
          <a:noFill/>
        </p:spPr>
        <p:txBody>
          <a:bodyPr wrap="none" lIns="91440" tIns="45720" rIns="91440" bIns="45720">
            <a:prstTxWarp prst="textArchUp">
              <a:avLst/>
            </a:prstTxWarp>
            <a:spAutoFit/>
          </a:bodyPr>
          <a:lstStyle/>
          <a:p>
            <a:pPr algn="ctr"/>
            <a:r>
              <a:rPr lang="en-US" sz="6000" b="1" cap="none" spc="0">
                <a:ln w="6600">
                  <a:solidFill>
                    <a:schemeClr val="accent2"/>
                  </a:solidFill>
                  <a:prstDash val="solid"/>
                </a:ln>
                <a:solidFill>
                  <a:schemeClr val="bg1"/>
                </a:solidFill>
                <a:effectLst>
                  <a:outerShdw dist="38100" dir="2700000" algn="tl" rotWithShape="0">
                    <a:schemeClr val="accent2"/>
                  </a:outerShdw>
                  <a:reflection blurRad="6350" stA="60000" endA="900" endPos="58000" dir="5400000" sy="-100000" algn="bl" rotWithShape="0"/>
                </a:effectLst>
              </a:rPr>
              <a:t>Trò chơi</a:t>
            </a:r>
            <a:r>
              <a:rPr lang="en-US" sz="6000" b="1" cap="none" spc="0" smtClean="0">
                <a:ln w="6600">
                  <a:solidFill>
                    <a:schemeClr val="accent2"/>
                  </a:solidFill>
                  <a:prstDash val="solid"/>
                </a:ln>
                <a:solidFill>
                  <a:schemeClr val="bg1"/>
                </a:solidFill>
                <a:effectLst>
                  <a:outerShdw dist="38100" dir="2700000" algn="tl" rotWithShape="0">
                    <a:schemeClr val="accent2"/>
                  </a:outerShdw>
                  <a:reflection blurRad="6350" stA="60000" endA="900" endPos="58000" dir="5400000" sy="-100000" algn="bl" rotWithShape="0"/>
                </a:effectLst>
              </a:rPr>
              <a:t>: Lật mảnh ghép</a:t>
            </a:r>
            <a:endParaRPr lang="en-US" sz="6000" b="1" cap="none" spc="0">
              <a:ln w="6600">
                <a:solidFill>
                  <a:schemeClr val="accent2"/>
                </a:solidFill>
                <a:prstDash val="solid"/>
              </a:ln>
              <a:solidFill>
                <a:schemeClr val="bg1"/>
              </a:solidFill>
              <a:effectLst>
                <a:outerShdw dist="38100" dir="2700000" algn="tl" rotWithShape="0">
                  <a:schemeClr val="accent2"/>
                </a:outerShdw>
                <a:reflection blurRad="6350" stA="60000" endA="900" endPos="58000" dir="5400000" sy="-100000" algn="bl" rotWithShape="0"/>
              </a:effectLst>
            </a:endParaRPr>
          </a:p>
        </p:txBody>
      </p:sp>
    </p:spTree>
    <p:extLst>
      <p:ext uri="{BB962C8B-B14F-4D97-AF65-F5344CB8AC3E}">
        <p14:creationId xmlns:p14="http://schemas.microsoft.com/office/powerpoint/2010/main" val="303004565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2703" y="-974833"/>
            <a:ext cx="12187269" cy="7832833"/>
            <a:chOff x="11923" y="-974833"/>
            <a:chExt cx="12187269" cy="7832833"/>
          </a:xfrm>
        </p:grpSpPr>
        <p:grpSp>
          <p:nvGrpSpPr>
            <p:cNvPr id="8" name="Group 7"/>
            <p:cNvGrpSpPr/>
            <p:nvPr/>
          </p:nvGrpSpPr>
          <p:grpSpPr>
            <a:xfrm>
              <a:off x="11923" y="-767"/>
              <a:ext cx="12187269" cy="6858767"/>
              <a:chOff x="679767" y="-406839"/>
              <a:chExt cx="12187269" cy="6858767"/>
            </a:xfrm>
          </p:grpSpPr>
          <p:grpSp>
            <p:nvGrpSpPr>
              <p:cNvPr id="5" name="Group 4"/>
              <p:cNvGrpSpPr/>
              <p:nvPr/>
            </p:nvGrpSpPr>
            <p:grpSpPr>
              <a:xfrm>
                <a:off x="679767" y="-406839"/>
                <a:ext cx="12187269" cy="6858767"/>
                <a:chOff x="4731" y="2485"/>
                <a:chExt cx="12187269" cy="6858767"/>
              </a:xfrm>
            </p:grpSpPr>
            <p:pic>
              <p:nvPicPr>
                <p:cNvPr id="138" name="Picture 13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1" y="2485"/>
                  <a:ext cx="12187269" cy="6858767"/>
                </a:xfrm>
                <a:prstGeom prst="rect">
                  <a:avLst/>
                </a:prstGeom>
              </p:spPr>
              <p:style>
                <a:lnRef idx="2">
                  <a:schemeClr val="accent1"/>
                </a:lnRef>
                <a:fillRef idx="1">
                  <a:schemeClr val="lt1"/>
                </a:fillRef>
                <a:effectRef idx="0">
                  <a:schemeClr val="accent1"/>
                </a:effectRef>
                <a:fontRef idx="minor">
                  <a:schemeClr val="dk1"/>
                </a:fontRef>
              </p:style>
            </p:pic>
            <p:sp>
              <p:nvSpPr>
                <p:cNvPr id="3" name="Rectangle 2"/>
                <p:cNvSpPr/>
                <p:nvPr/>
              </p:nvSpPr>
              <p:spPr>
                <a:xfrm>
                  <a:off x="3372080" y="6338207"/>
                  <a:ext cx="2220685" cy="25853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sp>
            <p:nvSpPr>
              <p:cNvPr id="7" name="Rectangle 6"/>
              <p:cNvSpPr/>
              <p:nvPr/>
            </p:nvSpPr>
            <p:spPr>
              <a:xfrm>
                <a:off x="5187218" y="-366750"/>
                <a:ext cx="7679818" cy="5972525"/>
              </a:xfrm>
              <a:prstGeom prst="rect">
                <a:avLst/>
              </a:prstGeom>
              <a:solidFill>
                <a:srgbClr val="00CCFF"/>
              </a:solidFill>
              <a:ln>
                <a:solidFill>
                  <a:srgbClr val="00CCFF"/>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grpSp>
        <p:pic>
          <p:nvPicPr>
            <p:cNvPr id="149" name="Picture 1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4691" y="-974833"/>
              <a:ext cx="1761897" cy="6059949"/>
            </a:xfrm>
            <a:prstGeom prst="rect">
              <a:avLst/>
            </a:prstGeom>
          </p:spPr>
        </p:pic>
      </p:grpSp>
      <p:pic>
        <p:nvPicPr>
          <p:cNvPr id="21" name="Picture 20"/>
          <p:cNvPicPr>
            <a:picLocks noChangeAspect="1"/>
          </p:cNvPicPr>
          <p:nvPr/>
        </p:nvPicPr>
        <p:blipFill>
          <a:blip r:embed="rId6"/>
          <a:stretch>
            <a:fillRect/>
          </a:stretch>
        </p:blipFill>
        <p:spPr>
          <a:xfrm>
            <a:off x="5030224" y="883975"/>
            <a:ext cx="6474752" cy="4604177"/>
          </a:xfrm>
          <a:prstGeom prst="rect">
            <a:avLst/>
          </a:prstGeom>
        </p:spPr>
      </p:pic>
      <p:pic>
        <p:nvPicPr>
          <p:cNvPr id="146" name="Picture 145"/>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191968" y="1101452"/>
            <a:ext cx="1168595" cy="1168595"/>
          </a:xfrm>
          <a:prstGeom prst="rect">
            <a:avLst/>
          </a:prstGeom>
        </p:spPr>
      </p:pic>
      <p:pic>
        <p:nvPicPr>
          <p:cNvPr id="147" name="Picture 146"/>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2703" y="883975"/>
            <a:ext cx="1061107" cy="1061107"/>
          </a:xfrm>
          <a:prstGeom prst="rect">
            <a:avLst/>
          </a:prstGeom>
        </p:spPr>
      </p:pic>
      <p:pic>
        <p:nvPicPr>
          <p:cNvPr id="148" name="Picture 147"/>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2888250" y="1738168"/>
            <a:ext cx="1127571" cy="1127571"/>
          </a:xfrm>
          <a:prstGeom prst="rect">
            <a:avLst/>
          </a:prstGeom>
        </p:spPr>
      </p:pic>
      <p:pic>
        <p:nvPicPr>
          <p:cNvPr id="150" name="Picture 14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0890" y="4468997"/>
            <a:ext cx="1445683" cy="1732134"/>
          </a:xfrm>
          <a:prstGeom prst="rect">
            <a:avLst/>
          </a:prstGeom>
        </p:spPr>
      </p:pic>
      <p:pic>
        <p:nvPicPr>
          <p:cNvPr id="159" name="Picture 15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76077" y="4776258"/>
            <a:ext cx="1180821" cy="998220"/>
          </a:xfrm>
          <a:prstGeom prst="rect">
            <a:avLst/>
          </a:prstGeom>
        </p:spPr>
      </p:pic>
      <p:pic>
        <p:nvPicPr>
          <p:cNvPr id="4"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703" y="-671549"/>
            <a:ext cx="609600" cy="609600"/>
          </a:xfrm>
          <a:prstGeom prst="rect">
            <a:avLst/>
          </a:prstGeom>
        </p:spPr>
      </p:pic>
      <p:pic>
        <p:nvPicPr>
          <p:cNvPr id="139" name="mau1">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02060" y="475281"/>
            <a:ext cx="3663872" cy="2750044"/>
          </a:xfrm>
          <a:prstGeom prst="rect">
            <a:avLst/>
          </a:prstGeom>
        </p:spPr>
      </p:pic>
      <p:pic>
        <p:nvPicPr>
          <p:cNvPr id="140" name="mau2">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173708" y="839173"/>
            <a:ext cx="3863754" cy="2684612"/>
          </a:xfrm>
          <a:prstGeom prst="rect">
            <a:avLst/>
          </a:prstGeom>
        </p:spPr>
      </p:pic>
      <p:pic>
        <p:nvPicPr>
          <p:cNvPr id="29" name="mau3">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022928" y="2848342"/>
            <a:ext cx="3663872" cy="2639810"/>
          </a:xfrm>
          <a:prstGeom prst="rect">
            <a:avLst/>
          </a:prstGeom>
        </p:spPr>
      </p:pic>
      <p:pic>
        <p:nvPicPr>
          <p:cNvPr id="12" name="Picture 11">
            <a:hlinkClick r:id="rId19" action="ppaction://hlinksldjump"/>
          </p:cNvPr>
          <p:cNvPicPr>
            <a:picLocks noChangeAspect="1"/>
          </p:cNvPicPr>
          <p:nvPr/>
        </p:nvPicPr>
        <p:blipFill>
          <a:blip r:embed="rId20"/>
          <a:stretch>
            <a:fillRect/>
          </a:stretch>
        </p:blipFill>
        <p:spPr>
          <a:xfrm>
            <a:off x="8173708" y="3180359"/>
            <a:ext cx="3853006" cy="2651990"/>
          </a:xfrm>
          <a:prstGeom prst="rect">
            <a:avLst/>
          </a:prstGeom>
        </p:spPr>
      </p:pic>
      <p:sp>
        <p:nvSpPr>
          <p:cNvPr id="14" name="Right Arrow 13">
            <a:hlinkClick r:id="rId21" action="ppaction://hlinksldjump"/>
          </p:cNvPr>
          <p:cNvSpPr/>
          <p:nvPr/>
        </p:nvSpPr>
        <p:spPr>
          <a:xfrm>
            <a:off x="10372163" y="5893531"/>
            <a:ext cx="1802403" cy="964469"/>
          </a:xfrm>
          <a:prstGeom prst="rightArrow">
            <a:avLst/>
          </a:prstGeom>
          <a:solidFill>
            <a:srgbClr val="92D050"/>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latin typeface="Times New Roman" panose="02020603050405020304" pitchFamily="18" charset="0"/>
                <a:cs typeface="Times New Roman" panose="02020603050405020304" pitchFamily="18" charset="0"/>
              </a:rPr>
              <a:t>Bài tiếp</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81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9"/>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39"/>
                                        </p:tgtEl>
                                      </p:cBhvr>
                                    </p:animEffect>
                                    <p:set>
                                      <p:cBhvr>
                                        <p:cTn id="12"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13" restart="whenNotActive" fill="hold" evtFilter="cancelBubble" nodeType="interactiveSeq">
                <p:stCondLst>
                  <p:cond evt="onClick" delay="0">
                    <p:tgtEl>
                      <p:spTgt spid="140"/>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40"/>
                                        </p:tgtEl>
                                      </p:cBhvr>
                                    </p:animEffect>
                                    <p:set>
                                      <p:cBhvr>
                                        <p:cTn id="18"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audio>
              <p:cMediaNode vol="45455" numSld="5">
                <p:cTn id="19" fill="hold" display="0">
                  <p:stCondLst>
                    <p:cond delay="indefinite"/>
                  </p:stCondLst>
                  <p:endCondLst>
                    <p:cond evt="onStopAudio" delay="0">
                      <p:tgtEl>
                        <p:sldTgt/>
                      </p:tgtEl>
                    </p:cond>
                  </p:endCondLst>
                </p:cTn>
                <p:tgtEl>
                  <p:spTgt spid="4"/>
                </p:tgtEl>
              </p:cMediaNode>
            </p:audio>
            <p:seq concurrent="1" nextAc="seek">
              <p:cTn id="20" restart="whenNotActive" fill="hold" evtFilter="cancelBubble" nodeType="interactiveSeq">
                <p:stCondLst>
                  <p:cond evt="onClick" delay="0">
                    <p:tgtEl>
                      <p:spTgt spid="2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29"/>
                                        </p:tgtEl>
                                      </p:cBhvr>
                                    </p:animEffect>
                                    <p:set>
                                      <p:cBhvr>
                                        <p:cTn id="25"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42" presetClass="exit" presetSubtype="0" fill="hold" nodeType="clickEffect">
                                  <p:stCondLst>
                                    <p:cond delay="0"/>
                                  </p:stCondLst>
                                  <p:childTnLst>
                                    <p:animEffect transition="out" filter="fade">
                                      <p:cBhvr>
                                        <p:cTn id="30" dur="1000"/>
                                        <p:tgtEl>
                                          <p:spTgt spid="12"/>
                                        </p:tgtEl>
                                      </p:cBhvr>
                                    </p:animEffect>
                                    <p:anim calcmode="lin" valueType="num">
                                      <p:cBhvr>
                                        <p:cTn id="31" dur="1000"/>
                                        <p:tgtEl>
                                          <p:spTgt spid="12"/>
                                        </p:tgtEl>
                                        <p:attrNameLst>
                                          <p:attrName>ppt_x</p:attrName>
                                        </p:attrNameLst>
                                      </p:cBhvr>
                                      <p:tavLst>
                                        <p:tav tm="0">
                                          <p:val>
                                            <p:strVal val="ppt_x"/>
                                          </p:val>
                                        </p:tav>
                                        <p:tav tm="100000">
                                          <p:val>
                                            <p:strVal val="ppt_x"/>
                                          </p:val>
                                        </p:tav>
                                      </p:tavLst>
                                    </p:anim>
                                    <p:anim calcmode="lin" valueType="num">
                                      <p:cBhvr>
                                        <p:cTn id="32" dur="1000"/>
                                        <p:tgtEl>
                                          <p:spTgt spid="12"/>
                                        </p:tgtEl>
                                        <p:attrNameLst>
                                          <p:attrName>ppt_y</p:attrName>
                                        </p:attrNameLst>
                                      </p:cBhvr>
                                      <p:tavLst>
                                        <p:tav tm="0">
                                          <p:val>
                                            <p:strVal val="ppt_y"/>
                                          </p:val>
                                        </p:tav>
                                        <p:tav tm="100000">
                                          <p:val>
                                            <p:strVal val="ppt_y+.1"/>
                                          </p:val>
                                        </p:tav>
                                      </p:tavLst>
                                    </p:anim>
                                    <p:set>
                                      <p:cBhvr>
                                        <p:cTn id="33"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2" name="Rectangle 1"/>
          <p:cNvSpPr/>
          <p:nvPr/>
        </p:nvSpPr>
        <p:spPr>
          <a:xfrm>
            <a:off x="725973" y="500062"/>
            <a:ext cx="10729361" cy="5743575"/>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0" name="Snip Diagonal Corner Rectangle 39"/>
          <p:cNvSpPr/>
          <p:nvPr/>
        </p:nvSpPr>
        <p:spPr>
          <a:xfrm>
            <a:off x="829224" y="841105"/>
            <a:ext cx="10522857" cy="1816196"/>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chemeClr val="bg1"/>
                </a:solidFill>
                <a:latin typeface="Times New Roman" panose="02020603050405020304" pitchFamily="18" charset="0"/>
                <a:cs typeface="Times New Roman" panose="02020603050405020304" pitchFamily="18" charset="0"/>
              </a:rPr>
              <a:t> Cậu bé Gióng có gì đặc biệt?</a:t>
            </a:r>
            <a:endParaRPr lang="en-US" sz="3200" b="1">
              <a:solidFill>
                <a:schemeClr val="bg1"/>
              </a:solidFill>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932477" y="3100388"/>
            <a:ext cx="10522857" cy="2695157"/>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smtClean="0">
              <a:solidFill>
                <a:schemeClr val="bg1"/>
              </a:solidFill>
              <a:latin typeface="Times New Roman" panose="02020603050405020304" pitchFamily="18" charset="0"/>
              <a:cs typeface="Times New Roman" panose="02020603050405020304" pitchFamily="18" charset="0"/>
            </a:endParaRPr>
          </a:p>
          <a:p>
            <a:r>
              <a:rPr lang="en-US" sz="2400" smtClean="0"/>
              <a:t>	</a:t>
            </a:r>
            <a:r>
              <a:rPr lang="vi-VN" sz="2400" smtClean="0"/>
              <a:t>Thời </a:t>
            </a:r>
            <a:r>
              <a:rPr lang="vi-VN" sz="2400"/>
              <a:t>Hùng Vương, có một người đàn bà nhiều tuổi nhưng sống một mình. Một buổi sáng, bà đi thăm nương, bỗng nhìn thấy một vết chân lạ. Bà đưa bàn chân vào ướm thử. Từ đó bà mang thai và sinh được một đứa con trai bụ bẫm, đặt tên là Gióng. Gióng lên ba tuổi mà vẫn không biết nói cười, không biết xúc </a:t>
            </a:r>
            <a:r>
              <a:rPr lang="vi-VN" sz="2400"/>
              <a:t>ăn</a:t>
            </a:r>
            <a:r>
              <a:rPr lang="vi-VN" sz="2400" smtClean="0"/>
              <a:t>.</a:t>
            </a:r>
            <a:r>
              <a:rPr lang="vi-VN" sz="2400"/>
              <a:t/>
            </a:r>
            <a:br>
              <a:rPr lang="vi-VN" sz="2400"/>
            </a:br>
            <a:endParaRPr lang="en-US" sz="4000">
              <a:solidFill>
                <a:schemeClr val="bg1"/>
              </a:solidFill>
            </a:endParaRP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extLst>
      <p:ext uri="{BB962C8B-B14F-4D97-AF65-F5344CB8AC3E}">
        <p14:creationId xmlns:p14="http://schemas.microsoft.com/office/powerpoint/2010/main" val="3100578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2" name="Rectangle 1"/>
          <p:cNvSpPr/>
          <p:nvPr/>
        </p:nvSpPr>
        <p:spPr>
          <a:xfrm>
            <a:off x="714927" y="571499"/>
            <a:ext cx="10729361" cy="5743575"/>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0" name="Snip Diagonal Corner Rectangle 39"/>
          <p:cNvSpPr/>
          <p:nvPr/>
        </p:nvSpPr>
        <p:spPr>
          <a:xfrm>
            <a:off x="1766676" y="955580"/>
            <a:ext cx="8625861"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chemeClr val="bg1"/>
                </a:solidFill>
                <a:latin typeface="Times New Roman" panose="02020603050405020304" pitchFamily="18" charset="0"/>
                <a:cs typeface="Times New Roman" panose="02020603050405020304" pitchFamily="18" charset="0"/>
              </a:rPr>
              <a:t>Gióng đã nói gì với sứ giả?</a:t>
            </a:r>
            <a:endParaRPr lang="en-US" sz="3600" b="1">
              <a:solidFill>
                <a:schemeClr val="bg1"/>
              </a:solidFill>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1766676" y="3567605"/>
            <a:ext cx="8673486" cy="3131550"/>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smtClean="0">
              <a:solidFill>
                <a:schemeClr val="bg1"/>
              </a:solidFill>
              <a:latin typeface="Times New Roman" panose="02020603050405020304" pitchFamily="18" charset="0"/>
              <a:cs typeface="Times New Roman" panose="02020603050405020304" pitchFamily="18" charset="0"/>
            </a:endParaRPr>
          </a:p>
          <a:p>
            <a:r>
              <a:rPr lang="en-US" sz="2400" smtClean="0"/>
              <a:t>	</a:t>
            </a:r>
            <a:r>
              <a:rPr lang="vi-VN" sz="2400" smtClean="0"/>
              <a:t>Một </a:t>
            </a:r>
            <a:r>
              <a:rPr lang="vi-VN" sz="2400"/>
              <a:t>hôm, sứ giả đi đến làng chú bé Gióng. Nghe tiếng loa rao, Gióng nhìn mẹ và bỗng nói: “Mẹ cho gọi sứ giả vào đây cho con!”. Khi sứ giả của nhà vua bước vào nhà, Gióng nói: “Về bảo với vua rèn cho ta một con ngựa sắt, một thanh gươm sắt, một áo giáp sắt và một nón sắt, ta sẽ đánh đuổi giặc dữ </a:t>
            </a:r>
            <a:r>
              <a:rPr lang="vi-VN" sz="2400"/>
              <a:t>cho</a:t>
            </a:r>
            <a:r>
              <a:rPr lang="vi-VN" sz="2400" smtClean="0"/>
              <a:t>!”.</a:t>
            </a:r>
            <a:r>
              <a:rPr lang="vi-VN" sz="2400"/>
              <a:t/>
            </a:r>
            <a:br>
              <a:rPr lang="vi-VN" sz="2400"/>
            </a:br>
            <a:r>
              <a:rPr lang="vi-VN" sz="2400"/>
              <a:t/>
            </a:r>
            <a:br>
              <a:rPr lang="vi-VN" sz="2400"/>
            </a:br>
            <a:endParaRPr lang="en-US" sz="4400">
              <a:solidFill>
                <a:schemeClr val="bg1"/>
              </a:solidFill>
            </a:endParaRP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extLst>
      <p:ext uri="{BB962C8B-B14F-4D97-AF65-F5344CB8AC3E}">
        <p14:creationId xmlns:p14="http://schemas.microsoft.com/office/powerpoint/2010/main" val="3934094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2" name="Rectangle 1"/>
          <p:cNvSpPr/>
          <p:nvPr/>
        </p:nvSpPr>
        <p:spPr>
          <a:xfrm>
            <a:off x="829227" y="542924"/>
            <a:ext cx="10729361" cy="5743575"/>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0" name="Snip Diagonal Corner Rectangle 39"/>
          <p:cNvSpPr/>
          <p:nvPr/>
        </p:nvSpPr>
        <p:spPr>
          <a:xfrm>
            <a:off x="932477" y="941292"/>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chemeClr val="bg1"/>
                </a:solidFill>
                <a:latin typeface="Times New Roman" panose="02020603050405020304" pitchFamily="18" charset="0"/>
                <a:cs typeface="Times New Roman" panose="02020603050405020304" pitchFamily="18" charset="0"/>
              </a:rPr>
              <a:t>Gióng đã thay đổi như thế nào?</a:t>
            </a:r>
            <a:endParaRPr lang="en-US" sz="3200" b="1">
              <a:solidFill>
                <a:schemeClr val="bg1"/>
              </a:solidFill>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932477" y="3567602"/>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smtClean="0"/>
              <a:t>	</a:t>
            </a:r>
            <a:r>
              <a:rPr lang="vi-VN" sz="2400" smtClean="0"/>
              <a:t>Khi </a:t>
            </a:r>
            <a:r>
              <a:rPr lang="vi-VN" sz="2400"/>
              <a:t>được tin quân sĩ khiêng ngựa sắt đến làng Gióng nói với mẹ: “Mẹ hãy cho con ăn thật nhiều!”. Mẹ và dân làng vội thổi cơm cho Gióng ăn. Bỗng chốc, Gióng đã thành một chàng thanh niên khoẻ mạnh. Gióng bước ra khỏi nhà, vươn vai một cái, người bỗng cao to sừng sững, hét lên: “Ta là tướng nhà </a:t>
            </a:r>
            <a:r>
              <a:rPr lang="vi-VN" sz="2400"/>
              <a:t>trời</a:t>
            </a:r>
            <a:r>
              <a:rPr lang="vi-VN" sz="2400" smtClean="0"/>
              <a:t>!”.</a:t>
            </a:r>
            <a:endParaRPr lang="en-US" sz="4000" b="1" smtClean="0">
              <a:solidFill>
                <a:schemeClr val="bg1"/>
              </a:solidFill>
              <a:latin typeface="Times New Roman" panose="02020603050405020304" pitchFamily="18" charset="0"/>
              <a:cs typeface="Times New Roman" panose="02020603050405020304" pitchFamily="18" charset="0"/>
            </a:endParaRP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extLst>
      <p:ext uri="{BB962C8B-B14F-4D97-AF65-F5344CB8AC3E}">
        <p14:creationId xmlns:p14="http://schemas.microsoft.com/office/powerpoint/2010/main" val="925619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2" name="Rectangle 1"/>
          <p:cNvSpPr/>
          <p:nvPr/>
        </p:nvSpPr>
        <p:spPr>
          <a:xfrm>
            <a:off x="829227" y="542924"/>
            <a:ext cx="10729361" cy="5743575"/>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0" name="Snip Diagonal Corner Rectangle 39"/>
          <p:cNvSpPr/>
          <p:nvPr/>
        </p:nvSpPr>
        <p:spPr>
          <a:xfrm>
            <a:off x="932477" y="954355"/>
            <a:ext cx="10522857" cy="1587596"/>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chemeClr val="bg1"/>
                </a:solidFill>
                <a:latin typeface="Times New Roman" panose="02020603050405020304" pitchFamily="18" charset="0"/>
                <a:cs typeface="Times New Roman" panose="02020603050405020304" pitchFamily="18" charset="0"/>
              </a:rPr>
              <a:t>Sau khi đánh đuổi giặc Ân , Gióng đã làm gì?</a:t>
            </a:r>
            <a:endParaRPr lang="en-US" sz="3200" b="1">
              <a:solidFill>
                <a:schemeClr val="bg1"/>
              </a:solidFill>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932477" y="2670082"/>
            <a:ext cx="10522857" cy="3125464"/>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chemeClr val="bg1"/>
                </a:solidFill>
                <a:latin typeface="Times New Roman" panose="02020603050405020304" pitchFamily="18" charset="0"/>
                <a:cs typeface="Times New Roman" panose="02020603050405020304" pitchFamily="18" charset="0"/>
              </a:rPr>
              <a:t>	</a:t>
            </a:r>
            <a:r>
              <a:rPr lang="vi-VN" sz="3200" smtClean="0"/>
              <a:t>Diệt </a:t>
            </a:r>
            <a:r>
              <a:rPr lang="vi-VN" sz="3200"/>
              <a:t>giặc xong, Gióng cưỡi ngựa đến chân núi Sóc Sơn. Rồi cả người lẫn ngựa bay thẳng </a:t>
            </a:r>
            <a:r>
              <a:rPr lang="vi-VN" sz="3200"/>
              <a:t>lên </a:t>
            </a:r>
            <a:r>
              <a:rPr lang="vi-VN" sz="3200" smtClean="0"/>
              <a:t>trời</a:t>
            </a:r>
            <a:r>
              <a:rPr lang="en-US" sz="3200"/>
              <a:t>.</a:t>
            </a:r>
            <a:endParaRPr lang="en-US" sz="4800">
              <a:solidFill>
                <a:schemeClr val="bg1"/>
              </a:solidFill>
            </a:endParaRP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extLst>
      <p:ext uri="{BB962C8B-B14F-4D97-AF65-F5344CB8AC3E}">
        <p14:creationId xmlns:p14="http://schemas.microsoft.com/office/powerpoint/2010/main" val="1367839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7855" y="220149"/>
            <a:ext cx="6844145" cy="6193220"/>
          </a:xfrm>
          <a:prstGeom prst="rect">
            <a:avLst/>
          </a:prstGeom>
        </p:spPr>
      </p:pic>
      <p:sp>
        <p:nvSpPr>
          <p:cNvPr id="6" name="Cloud 5"/>
          <p:cNvSpPr/>
          <p:nvPr/>
        </p:nvSpPr>
        <p:spPr>
          <a:xfrm>
            <a:off x="235131" y="407197"/>
            <a:ext cx="4663440" cy="3367970"/>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600" i="1" smtClean="0">
                <a:latin typeface="Times New Roman" panose="02020603050405020304" pitchFamily="18" charset="0"/>
                <a:cs typeface="Times New Roman" panose="02020603050405020304" pitchFamily="18" charset="0"/>
              </a:rPr>
              <a:t>Câu chuyện ca ngợi điều gì?</a:t>
            </a:r>
            <a:endParaRPr lang="en-US" sz="3600" i="1" dirty="0">
              <a:latin typeface="Times New Roman" panose="02020603050405020304" pitchFamily="18" charset="0"/>
              <a:cs typeface="Times New Roman" panose="02020603050405020304" pitchFamily="18" charset="0"/>
            </a:endParaRPr>
          </a:p>
        </p:txBody>
      </p:sp>
      <p:sp>
        <p:nvSpPr>
          <p:cNvPr id="7" name="TextBox 6"/>
          <p:cNvSpPr txBox="1"/>
          <p:nvPr/>
        </p:nvSpPr>
        <p:spPr>
          <a:xfrm rot="21432686">
            <a:off x="6462713" y="1563818"/>
            <a:ext cx="4961529" cy="3416320"/>
          </a:xfrm>
          <a:prstGeom prst="rect">
            <a:avLst/>
          </a:prstGeom>
          <a:noFill/>
        </p:spPr>
        <p:txBody>
          <a:bodyPr wrap="square" rtlCol="0">
            <a:spAutoFit/>
          </a:bodyPr>
          <a:lstStyle/>
          <a:p>
            <a:pPr algn="just">
              <a:lnSpc>
                <a:spcPct val="120000"/>
              </a:lnSpc>
            </a:pPr>
            <a:r>
              <a:rPr lang="en-US" sz="3600" smtClean="0">
                <a:latin typeface="Times New Roman" panose="02020603050405020304" pitchFamily="18" charset="0"/>
                <a:cs typeface="Times New Roman" panose="02020603050405020304" pitchFamily="18" charset="0"/>
              </a:rPr>
              <a:t>Câu chuyện ca ngợi Thánh Gióng là một anh hùng vừa mưu trí vừa dũng cảm, giúp dân đánh đuổi giặc xâm lược .</a:t>
            </a:r>
            <a:endParaRPr lang="en-US" sz="3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269239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7" name="Rectangle 6"/>
          <p:cNvSpPr/>
          <p:nvPr/>
        </p:nvSpPr>
        <p:spPr>
          <a:xfrm>
            <a:off x="3560618" y="0"/>
            <a:ext cx="4806986" cy="2119084"/>
          </a:xfrm>
          <a:prstGeom prst="rect">
            <a:avLst/>
          </a:prstGeom>
          <a:noFill/>
        </p:spPr>
        <p:txBody>
          <a:bodyPr wrap="none" lIns="91440" tIns="45720" rIns="91440" bIns="45720">
            <a:prstTxWarp prst="textTriangle">
              <a:avLst>
                <a:gd name="adj" fmla="val 33404"/>
              </a:avLst>
            </a:prstTxWarp>
            <a:spAutoFit/>
            <a:scene3d>
              <a:camera prst="orthographicFront"/>
              <a:lightRig rig="soft" dir="t">
                <a:rot lat="0" lon="0" rev="15600000"/>
              </a:lightRig>
            </a:scene3d>
            <a:sp3d extrusionH="57150" prstMaterial="softEdge">
              <a:bevelT w="25400" h="38100"/>
            </a:sp3d>
          </a:bodyPr>
          <a:lstStyle/>
          <a:p>
            <a:pPr algn="ctr"/>
            <a:r>
              <a:rPr lang="en-US" sz="5400" b="1" cap="none" spc="0" dirty="0" err="1">
                <a:ln/>
                <a:solidFill>
                  <a:schemeClr val="accent4"/>
                </a:solidFill>
                <a:effectLst>
                  <a:reflection blurRad="6350" stA="55000" endA="300" endPos="45500" dir="5400000" sy="-100000" algn="bl" rotWithShape="0"/>
                </a:effectLst>
              </a:rPr>
              <a:t>Vận</a:t>
            </a:r>
            <a:r>
              <a:rPr lang="en-US" sz="5400" b="1" cap="none" spc="0" dirty="0">
                <a:ln/>
                <a:solidFill>
                  <a:schemeClr val="accent4"/>
                </a:solidFill>
                <a:effectLst>
                  <a:reflection blurRad="6350" stA="55000" endA="300" endPos="45500" dir="5400000" sy="-100000" algn="bl" rotWithShape="0"/>
                </a:effectLst>
              </a:rPr>
              <a:t> </a:t>
            </a:r>
            <a:r>
              <a:rPr lang="en-US" sz="5400" b="1" cap="none" spc="0" dirty="0" err="1">
                <a:ln/>
                <a:solidFill>
                  <a:schemeClr val="accent4"/>
                </a:solidFill>
                <a:effectLst>
                  <a:reflection blurRad="6350" stA="55000" endA="300" endPos="45500" dir="5400000" sy="-100000" algn="bl" rotWithShape="0"/>
                </a:effectLst>
              </a:rPr>
              <a:t>dụng</a:t>
            </a:r>
            <a:endParaRPr lang="en-US" sz="5400" b="1" cap="none" spc="0" dirty="0">
              <a:ln/>
              <a:solidFill>
                <a:schemeClr val="accent4"/>
              </a:solidFill>
              <a:effectLst>
                <a:reflection blurRad="6350" stA="55000" endA="300" endPos="45500" dir="5400000" sy="-100000" algn="bl" rotWithShape="0"/>
              </a:effectLst>
            </a:endParaRPr>
          </a:p>
        </p:txBody>
      </p:sp>
      <p:sp>
        <p:nvSpPr>
          <p:cNvPr id="3" name="Rectangle 2"/>
          <p:cNvSpPr/>
          <p:nvPr/>
        </p:nvSpPr>
        <p:spPr>
          <a:xfrm>
            <a:off x="1414137" y="3536406"/>
            <a:ext cx="9710738" cy="1200329"/>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just"/>
            <a:r>
              <a:rPr lang="vi-VN" sz="3600">
                <a:latin typeface="Times New Roman" panose="02020603050405020304" pitchFamily="18" charset="0"/>
                <a:cs typeface="Times New Roman" panose="02020603050405020304" pitchFamily="18" charset="0"/>
              </a:rPr>
              <a:t>Nói với người thân điều em thấy thú vị nhất trong câu chuyện Thánh </a:t>
            </a:r>
            <a:r>
              <a:rPr lang="vi-VN" sz="3600">
                <a:latin typeface="Times New Roman" panose="02020603050405020304" pitchFamily="18" charset="0"/>
                <a:cs typeface="Times New Roman" panose="02020603050405020304" pitchFamily="18" charset="0"/>
              </a:rPr>
              <a:t>Gióng</a:t>
            </a:r>
            <a:r>
              <a:rPr lang="vi-VN" sz="3600" smtClean="0">
                <a:latin typeface="Times New Roman" panose="02020603050405020304" pitchFamily="18" charset="0"/>
                <a:cs typeface="Times New Roman" panose="02020603050405020304" pitchFamily="18" charset="0"/>
              </a:rPr>
              <a:t>.</a:t>
            </a:r>
            <a:endParaRPr lang="en-US" sz="6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953688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90000">
              <a:srgbClr val="FF0000"/>
            </a:gs>
            <a:gs pos="17000">
              <a:srgbClr val="FFC000"/>
            </a:gs>
            <a:gs pos="42000">
              <a:schemeClr val="accent1">
                <a:lumMod val="5000"/>
                <a:lumOff val="95000"/>
              </a:schemeClr>
            </a:gs>
            <a:gs pos="64000">
              <a:srgbClr val="92D050"/>
            </a:gs>
          </a:gsLst>
          <a:lin ang="2700000" scaled="1"/>
        </a:gradFill>
        <a:effectLst/>
      </p:bgPr>
    </p:bg>
    <p:spTree>
      <p:nvGrpSpPr>
        <p:cNvPr id="1" name=""/>
        <p:cNvGrpSpPr/>
        <p:nvPr/>
      </p:nvGrpSpPr>
      <p:grpSpPr>
        <a:xfrm>
          <a:off x="0" y="0"/>
          <a:ext cx="0" cy="0"/>
          <a:chOff x="0" y="0"/>
          <a:chExt cx="0" cy="0"/>
        </a:xfrm>
      </p:grpSpPr>
      <p:graphicFrame>
        <p:nvGraphicFramePr>
          <p:cNvPr id="34" name="Object 33"/>
          <p:cNvGraphicFramePr>
            <a:graphicFrameLocks noChangeAspect="1"/>
          </p:cNvGraphicFramePr>
          <p:nvPr/>
        </p:nvGraphicFramePr>
        <p:xfrm>
          <a:off x="6318250" y="2371725"/>
          <a:ext cx="114300" cy="177800"/>
        </p:xfrm>
        <a:graphic>
          <a:graphicData uri="http://schemas.openxmlformats.org/presentationml/2006/ole">
            <mc:AlternateContent xmlns:mc="http://schemas.openxmlformats.org/markup-compatibility/2006">
              <mc:Choice xmlns:v="urn:schemas-microsoft-com:vml" Requires="v">
                <p:oleObj spid="_x0000_s2055" name="Equation" r:id="rId4" imgW="114120" imgH="177480" progId="Equation.DSMT4">
                  <p:embed/>
                </p:oleObj>
              </mc:Choice>
              <mc:Fallback>
                <p:oleObj name="Equation" r:id="rId4" imgW="114120" imgH="177480" progId="Equation.DSMT4">
                  <p:embed/>
                  <p:pic>
                    <p:nvPicPr>
                      <p:cNvPr id="34" name="Object 3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8250"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Rectangle 3"/>
          <p:cNvSpPr/>
          <p:nvPr/>
        </p:nvSpPr>
        <p:spPr>
          <a:xfrm>
            <a:off x="2392261" y="1435125"/>
            <a:ext cx="8080577" cy="3558156"/>
          </a:xfrm>
          <a:prstGeom prst="rect">
            <a:avLst/>
          </a:prstGeom>
          <a:noFill/>
        </p:spPr>
        <p:txBody>
          <a:bodyPr wrap="none" lIns="91440" tIns="45720" rIns="91440" bIns="45720">
            <a:prstTxWarp prst="textFadeRight">
              <a:avLst/>
            </a:prstTxWarp>
            <a:spAutoFit/>
            <a:scene3d>
              <a:camera prst="isometricOffAxis1Right"/>
              <a:lightRig rig="threePt" dir="t"/>
            </a:scene3d>
          </a:bodyPr>
          <a:lstStyle/>
          <a:p>
            <a:pPr algn="ctr"/>
            <a:r>
              <a:rPr lang="en-US" sz="6600" b="1" cap="none" spc="0" smtClean="0">
                <a:ln w="6600">
                  <a:solidFill>
                    <a:schemeClr val="accent2"/>
                  </a:solidFill>
                  <a:prstDash val="solid"/>
                </a:ln>
                <a:solidFill>
                  <a:srgbClr val="00B0F0"/>
                </a:solidFill>
                <a:effectLst>
                  <a:outerShdw dist="38100" dir="2700000" algn="tl" rotWithShape="0">
                    <a:schemeClr val="accent2"/>
                  </a:outerShdw>
                </a:effectLst>
              </a:rPr>
              <a:t>CHÀO TẠM BIỆT</a:t>
            </a:r>
          </a:p>
          <a:p>
            <a:pPr algn="ctr"/>
            <a:r>
              <a:rPr lang="en-US" sz="6600" b="1" smtClean="0">
                <a:ln w="6600">
                  <a:solidFill>
                    <a:schemeClr val="accent2"/>
                  </a:solidFill>
                  <a:prstDash val="solid"/>
                </a:ln>
                <a:solidFill>
                  <a:srgbClr val="00B0F0"/>
                </a:solidFill>
                <a:effectLst>
                  <a:outerShdw dist="38100" dir="2700000" algn="tl" rotWithShape="0">
                    <a:schemeClr val="accent2"/>
                  </a:outerShdw>
                </a:effectLst>
              </a:rPr>
              <a:t>CÁC EM!</a:t>
            </a:r>
            <a:endParaRPr lang="en-US" sz="6600" b="1" cap="none" spc="0">
              <a:ln w="6600">
                <a:solidFill>
                  <a:schemeClr val="accent2"/>
                </a:solidFill>
                <a:prstDash val="solid"/>
              </a:ln>
              <a:solidFill>
                <a:srgbClr val="00B0F0"/>
              </a:solidFill>
              <a:effectLst>
                <a:outerShdw dist="38100" dir="2700000" algn="tl" rotWithShape="0">
                  <a:schemeClr val="accent2"/>
                </a:outerShdw>
              </a:effectLst>
            </a:endParaRPr>
          </a:p>
        </p:txBody>
      </p:sp>
      <p:pic>
        <p:nvPicPr>
          <p:cNvPr id="10" name="图片 10">
            <a:extLst>
              <a:ext uri="{FF2B5EF4-FFF2-40B4-BE49-F238E27FC236}">
                <a16:creationId xmlns:a16="http://schemas.microsoft.com/office/drawing/2014/main" id="{B49B492D-906F-4ADD-8931-5793C9D4D9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0384" y="38818"/>
            <a:ext cx="1109984" cy="1187782"/>
          </a:xfrm>
          <a:prstGeom prst="rect">
            <a:avLst/>
          </a:prstGeom>
        </p:spPr>
      </p:pic>
      <p:pic>
        <p:nvPicPr>
          <p:cNvPr id="12" name="图片 5"/>
          <p:cNvPicPr>
            <a:picLocks noChangeAspect="1"/>
          </p:cNvPicPr>
          <p:nvPr/>
        </p:nvPicPr>
        <p:blipFill rotWithShape="1">
          <a:blip r:embed="rId7" cstate="print">
            <a:extLst>
              <a:ext uri="{28A0092B-C50C-407E-A947-70E740481C1C}">
                <a14:useLocalDpi xmlns:a14="http://schemas.microsoft.com/office/drawing/2010/main" val="0"/>
              </a:ext>
            </a:extLst>
          </a:blip>
          <a:srcRect l="38581" t="24563" r="40933" b="26282"/>
          <a:stretch/>
        </p:blipFill>
        <p:spPr>
          <a:xfrm flipH="1">
            <a:off x="-19050" y="3962400"/>
            <a:ext cx="2377436" cy="2819415"/>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0032008" y="2598166"/>
            <a:ext cx="2199477" cy="4259834"/>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8006" y="753199"/>
            <a:ext cx="1583324" cy="1363853"/>
          </a:xfrm>
          <a:prstGeom prst="rect">
            <a:avLst/>
          </a:prstGeom>
          <a:ln>
            <a:noFill/>
          </a:ln>
          <a:effectLst>
            <a:outerShdw blurRad="190500" algn="tl" rotWithShape="0">
              <a:srgbClr val="000000">
                <a:alpha val="70000"/>
              </a:srgbClr>
            </a:outerShdw>
          </a:effectLst>
        </p:spPr>
      </p:pic>
      <p:pic>
        <p:nvPicPr>
          <p:cNvPr id="15" name="图片 3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553450" y="4808549"/>
            <a:ext cx="2200530" cy="1973266"/>
          </a:xfrm>
          <a:prstGeom prst="rect">
            <a:avLst/>
          </a:prstGeom>
        </p:spPr>
      </p:pic>
      <p:pic>
        <p:nvPicPr>
          <p:cNvPr id="1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649483" y="96808"/>
            <a:ext cx="1869401" cy="1869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539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par>
                          <p:cTn id="11" fill="hold">
                            <p:stCondLst>
                              <p:cond delay="500"/>
                            </p:stCondLst>
                            <p:childTnLst>
                              <p:par>
                                <p:cTn id="12" presetID="34" presetClass="emph" presetSubtype="0" repeatCount="3000" fill="hold" grpId="0" nodeType="afterEffect">
                                  <p:stCondLst>
                                    <p:cond delay="0"/>
                                  </p:stCondLst>
                                  <p:iterate type="lt">
                                    <p:tmPct val="10000"/>
                                  </p:iterate>
                                  <p:childTnLst>
                                    <p:animMotion origin="layout" path="M 0.0 0.0 L 0.0 -0.07213" pathEditMode="relative" ptsTypes="">
                                      <p:cBhvr>
                                        <p:cTn id="13" dur="250" accel="50000" decel="50000" autoRev="1" fill="hold">
                                          <p:stCondLst>
                                            <p:cond delay="0"/>
                                          </p:stCondLst>
                                        </p:cTn>
                                        <p:tgtEl>
                                          <p:spTgt spid="4"/>
                                        </p:tgtEl>
                                        <p:attrNameLst>
                                          <p:attrName>ppt_x</p:attrName>
                                          <p:attrName>ppt_y</p:attrName>
                                        </p:attrNameLst>
                                      </p:cBhvr>
                                    </p:animMotion>
                                    <p:animRot by="1500000">
                                      <p:cBhvr>
                                        <p:cTn id="14" dur="125" fill="hold">
                                          <p:stCondLst>
                                            <p:cond delay="0"/>
                                          </p:stCondLst>
                                        </p:cTn>
                                        <p:tgtEl>
                                          <p:spTgt spid="4"/>
                                        </p:tgtEl>
                                        <p:attrNameLst>
                                          <p:attrName>r</p:attrName>
                                        </p:attrNameLst>
                                      </p:cBhvr>
                                    </p:animRot>
                                    <p:animRot by="-1500000">
                                      <p:cBhvr>
                                        <p:cTn id="15" dur="125" fill="hold">
                                          <p:stCondLst>
                                            <p:cond delay="125"/>
                                          </p:stCondLst>
                                        </p:cTn>
                                        <p:tgtEl>
                                          <p:spTgt spid="4"/>
                                        </p:tgtEl>
                                        <p:attrNameLst>
                                          <p:attrName>r</p:attrName>
                                        </p:attrNameLst>
                                      </p:cBhvr>
                                    </p:animRot>
                                    <p:animRot by="-1500000">
                                      <p:cBhvr>
                                        <p:cTn id="16" dur="125" fill="hold">
                                          <p:stCondLst>
                                            <p:cond delay="250"/>
                                          </p:stCondLst>
                                        </p:cTn>
                                        <p:tgtEl>
                                          <p:spTgt spid="4"/>
                                        </p:tgtEl>
                                        <p:attrNameLst>
                                          <p:attrName>r</p:attrName>
                                        </p:attrNameLst>
                                      </p:cBhvr>
                                    </p:animRot>
                                    <p:animRot by="1500000">
                                      <p:cBhvr>
                                        <p:cTn id="17"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0" name="TextBox 9"/>
          <p:cNvSpPr txBox="1"/>
          <p:nvPr/>
        </p:nvSpPr>
        <p:spPr>
          <a:xfrm>
            <a:off x="3836051" y="449217"/>
            <a:ext cx="6891549" cy="646331"/>
          </a:xfrm>
          <a:prstGeom prst="rect">
            <a:avLst/>
          </a:prstGeom>
          <a:noFill/>
        </p:spPr>
        <p:txBody>
          <a:bodyPr wrap="square" rtlCol="0">
            <a:spAutoFit/>
          </a:bodyPr>
          <a:lstStyle/>
          <a:p>
            <a:r>
              <a:rPr lang="en-US" sz="3600" smtClean="0">
                <a:latin typeface="Times New Roman" panose="02020603050405020304" pitchFamily="18" charset="0"/>
                <a:cs typeface="Times New Roman" panose="02020603050405020304" pitchFamily="18" charset="0"/>
              </a:rPr>
              <a:t>Bài 25: Đất nước chúng mình</a:t>
            </a:r>
            <a:endParaRPr lang="en-US" sz="36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5201688" y="1396676"/>
            <a:ext cx="5215359" cy="769441"/>
          </a:xfrm>
          <a:prstGeom prst="rect">
            <a:avLst/>
          </a:prstGeom>
          <a:noFill/>
        </p:spPr>
        <p:txBody>
          <a:bodyPr wrap="square" rtlCol="0">
            <a:spAutoFit/>
          </a:bodyPr>
          <a:lstStyle/>
          <a:p>
            <a:r>
              <a:rPr lang="en-US" sz="4400" b="1" i="1" dirty="0" err="1">
                <a:solidFill>
                  <a:srgbClr val="009900"/>
                </a:solidFill>
                <a:latin typeface="HP001 5H" panose="020B0603050302020204" pitchFamily="34" charset="0"/>
                <a:cs typeface="HP001 5H" panose="020B0603050302020204" pitchFamily="34" charset="0"/>
              </a:rPr>
              <a:t>Nói</a:t>
            </a:r>
            <a:r>
              <a:rPr lang="en-US" sz="4400" b="1" i="1" dirty="0">
                <a:solidFill>
                  <a:srgbClr val="009900"/>
                </a:solidFill>
                <a:latin typeface="HP001 5H" panose="020B0603050302020204" pitchFamily="34" charset="0"/>
                <a:cs typeface="HP001 5H" panose="020B0603050302020204" pitchFamily="34" charset="0"/>
              </a:rPr>
              <a:t> </a:t>
            </a:r>
            <a:r>
              <a:rPr lang="en-US" sz="4400" b="1" i="1" err="1">
                <a:solidFill>
                  <a:srgbClr val="009900"/>
                </a:solidFill>
                <a:latin typeface="HP001 5H" panose="020B0603050302020204" pitchFamily="34" charset="0"/>
                <a:cs typeface="HP001 5H" panose="020B0603050302020204" pitchFamily="34" charset="0"/>
              </a:rPr>
              <a:t>và</a:t>
            </a:r>
            <a:r>
              <a:rPr lang="en-US" sz="4400" b="1" i="1">
                <a:solidFill>
                  <a:srgbClr val="009900"/>
                </a:solidFill>
                <a:latin typeface="HP001 5H" panose="020B0603050302020204" pitchFamily="34" charset="0"/>
                <a:cs typeface="HP001 5H" panose="020B0603050302020204" pitchFamily="34" charset="0"/>
              </a:rPr>
              <a:t> nghe: </a:t>
            </a:r>
            <a:endParaRPr lang="en-US" sz="4400" b="1" i="1" dirty="0">
              <a:solidFill>
                <a:srgbClr val="009900"/>
              </a:solidFill>
              <a:latin typeface="HP001 5H" panose="020B0603050302020204" pitchFamily="34" charset="0"/>
              <a:cs typeface="HP001 5H" panose="020B0603050302020204" pitchFamily="34" charset="0"/>
            </a:endParaRPr>
          </a:p>
        </p:txBody>
      </p:sp>
      <p:sp>
        <p:nvSpPr>
          <p:cNvPr id="12" name="Rectangle 11"/>
          <p:cNvSpPr/>
          <p:nvPr/>
        </p:nvSpPr>
        <p:spPr>
          <a:xfrm>
            <a:off x="3786607" y="2768372"/>
            <a:ext cx="5955477" cy="2509532"/>
          </a:xfrm>
          <a:prstGeom prst="rect">
            <a:avLst/>
          </a:prstGeom>
          <a:noFill/>
        </p:spPr>
        <p:txBody>
          <a:bodyPr wrap="none" lIns="91440" tIns="45720" rIns="91440" bIns="45720">
            <a:prstTxWarp prst="textArchUp">
              <a:avLst/>
            </a:prstTxWarp>
            <a:spAutoFit/>
          </a:bodyPr>
          <a:lstStyle/>
          <a:p>
            <a:pPr algn="ctr"/>
            <a:r>
              <a:rPr lang="en-US" sz="5400" b="0" cap="none" spc="0" smtClean="0">
                <a:ln w="0"/>
                <a:solidFill>
                  <a:srgbClr val="FF0000"/>
                </a:solidFill>
                <a:effectLst>
                  <a:outerShdw blurRad="38100" dist="19050" dir="2700000" algn="tl" rotWithShape="0">
                    <a:schemeClr val="dk1">
                      <a:alpha val="40000"/>
                    </a:schemeClr>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Thánh Gióng</a:t>
            </a:r>
            <a:endParaRPr lang="en-US" sz="5400" b="0" cap="none" spc="0" dirty="0">
              <a:ln w="0"/>
              <a:solidFill>
                <a:srgbClr val="FF0000"/>
              </a:solidFill>
              <a:effectLst>
                <a:outerShdw blurRad="38100" dist="19050" dir="2700000" algn="tl" rotWithShape="0">
                  <a:schemeClr val="dk1">
                    <a:alpha val="40000"/>
                  </a:schemeClr>
                </a:outerShdw>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841478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40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4" name="Rectangle 3"/>
          <p:cNvSpPr/>
          <p:nvPr/>
        </p:nvSpPr>
        <p:spPr>
          <a:xfrm>
            <a:off x="0" y="4819979"/>
            <a:ext cx="12192000" cy="2038021"/>
          </a:xfrm>
          <a:custGeom>
            <a:avLst/>
            <a:gdLst>
              <a:gd name="connsiteX0" fmla="*/ 0 w 12192000"/>
              <a:gd name="connsiteY0" fmla="*/ 0 h 2004646"/>
              <a:gd name="connsiteX1" fmla="*/ 12192000 w 12192000"/>
              <a:gd name="connsiteY1" fmla="*/ 0 h 2004646"/>
              <a:gd name="connsiteX2" fmla="*/ 12192000 w 12192000"/>
              <a:gd name="connsiteY2" fmla="*/ 2004646 h 2004646"/>
              <a:gd name="connsiteX3" fmla="*/ 0 w 12192000"/>
              <a:gd name="connsiteY3" fmla="*/ 2004646 h 2004646"/>
              <a:gd name="connsiteX4" fmla="*/ 0 w 12192000"/>
              <a:gd name="connsiteY4" fmla="*/ 0 h 2004646"/>
              <a:gd name="connsiteX0" fmla="*/ 0 w 12192000"/>
              <a:gd name="connsiteY0" fmla="*/ 464234 h 2468880"/>
              <a:gd name="connsiteX1" fmla="*/ 3812345 w 12192000"/>
              <a:gd name="connsiteY1" fmla="*/ 0 h 2468880"/>
              <a:gd name="connsiteX2" fmla="*/ 12192000 w 12192000"/>
              <a:gd name="connsiteY2" fmla="*/ 464234 h 2468880"/>
              <a:gd name="connsiteX3" fmla="*/ 12192000 w 12192000"/>
              <a:gd name="connsiteY3" fmla="*/ 2468880 h 2468880"/>
              <a:gd name="connsiteX4" fmla="*/ 0 w 12192000"/>
              <a:gd name="connsiteY4" fmla="*/ 2468880 h 2468880"/>
              <a:gd name="connsiteX5" fmla="*/ 0 w 12192000"/>
              <a:gd name="connsiteY5" fmla="*/ 464234 h 2468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468880">
                <a:moveTo>
                  <a:pt x="0" y="464234"/>
                </a:moveTo>
                <a:cubicBezTo>
                  <a:pt x="1275471" y="459545"/>
                  <a:pt x="2536874" y="4689"/>
                  <a:pt x="3812345" y="0"/>
                </a:cubicBezTo>
                <a:lnTo>
                  <a:pt x="12192000" y="464234"/>
                </a:lnTo>
                <a:lnTo>
                  <a:pt x="12192000" y="2468880"/>
                </a:lnTo>
                <a:lnTo>
                  <a:pt x="0" y="2468880"/>
                </a:lnTo>
                <a:lnTo>
                  <a:pt x="0" y="464234"/>
                </a:lnTo>
                <a:close/>
              </a:path>
            </a:pathLst>
          </a:cu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sp>
        <p:nvSpPr>
          <p:cNvPr id="5" name="Cloud 4"/>
          <p:cNvSpPr/>
          <p:nvPr/>
        </p:nvSpPr>
        <p:spPr bwMode="auto">
          <a:xfrm>
            <a:off x="918991" y="0"/>
            <a:ext cx="2851150" cy="690562"/>
          </a:xfrm>
          <a:prstGeom prst="cloud">
            <a:avLst/>
          </a:prstGeom>
          <a:solidFill>
            <a:schemeClr val="bg1"/>
          </a:solidFill>
          <a:ln w="9525" cap="flat" cmpd="sng" algn="ctr">
            <a:noFill/>
            <a:prstDash val="solid"/>
            <a:round/>
            <a:headEnd type="none" w="med" len="med"/>
            <a:tailEnd type="none" w="med" len="med"/>
          </a:ln>
          <a:effectLst/>
        </p:spPr>
        <p:txBody>
          <a:bodyPr>
            <a:spAutoFit/>
          </a:bodyPr>
          <a:lstStyle/>
          <a:p>
            <a:pPr eaLnBrk="1" hangingPunct="1">
              <a:spcBef>
                <a:spcPct val="50000"/>
              </a:spcBef>
              <a:defRPr/>
            </a:pPr>
            <a:endParaRPr lang="en-US"/>
          </a:p>
        </p:txBody>
      </p:sp>
      <p:pic>
        <p:nvPicPr>
          <p:cNvPr id="7" name="Picture 2"/>
          <p:cNvPicPr>
            <a:picLocks noChangeAspect="1"/>
          </p:cNvPicPr>
          <p:nvPr/>
        </p:nvPicPr>
        <p:blipFill>
          <a:blip r:embed="rId2">
            <a:clrChange>
              <a:clrFrom>
                <a:srgbClr val="FDFEFF"/>
              </a:clrFrom>
              <a:clrTo>
                <a:srgbClr val="FDFEFF">
                  <a:alpha val="0"/>
                </a:srgbClr>
              </a:clrTo>
            </a:clrChange>
            <a:extLst>
              <a:ext uri="{28A0092B-C50C-407E-A947-70E740481C1C}">
                <a14:useLocalDpi xmlns:a14="http://schemas.microsoft.com/office/drawing/2010/main" val="0"/>
              </a:ext>
            </a:extLst>
          </a:blip>
          <a:srcRect/>
          <a:stretch>
            <a:fillRect/>
          </a:stretch>
        </p:blipFill>
        <p:spPr bwMode="auto">
          <a:xfrm>
            <a:off x="35650" y="345281"/>
            <a:ext cx="3519173" cy="6296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loud 7"/>
          <p:cNvSpPr/>
          <p:nvPr/>
        </p:nvSpPr>
        <p:spPr bwMode="auto">
          <a:xfrm>
            <a:off x="3244850" y="345281"/>
            <a:ext cx="2851150" cy="690562"/>
          </a:xfrm>
          <a:prstGeom prst="cloud">
            <a:avLst/>
          </a:prstGeom>
          <a:solidFill>
            <a:schemeClr val="bg1"/>
          </a:solidFill>
          <a:ln w="9525" cap="flat" cmpd="sng" algn="ctr">
            <a:noFill/>
            <a:prstDash val="solid"/>
            <a:round/>
            <a:headEnd type="none" w="med" len="med"/>
            <a:tailEnd type="none" w="med" len="med"/>
          </a:ln>
          <a:effectLst/>
        </p:spPr>
        <p:txBody>
          <a:bodyPr>
            <a:spAutoFit/>
          </a:bodyPr>
          <a:lstStyle/>
          <a:p>
            <a:pPr eaLnBrk="1" hangingPunct="1">
              <a:spcBef>
                <a:spcPct val="50000"/>
              </a:spcBef>
              <a:defRPr/>
            </a:pPr>
            <a:endParaRPr lang="en-US"/>
          </a:p>
        </p:txBody>
      </p:sp>
      <p:sp>
        <p:nvSpPr>
          <p:cNvPr id="6" name="Rectangle 5"/>
          <p:cNvSpPr/>
          <p:nvPr/>
        </p:nvSpPr>
        <p:spPr>
          <a:xfrm>
            <a:off x="3886200" y="1381124"/>
            <a:ext cx="7655033" cy="541071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lnSpc>
                <a:spcPct val="120000"/>
              </a:lnSpc>
              <a:spcAft>
                <a:spcPts val="0"/>
              </a:spcAft>
            </a:pPr>
            <a:r>
              <a:rPr lang="en-US" sz="36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YÊU CẦU CẦN ĐẠT</a:t>
            </a:r>
            <a:endParaRPr lang="en-US" sz="36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3600" smtClean="0">
                <a:latin typeface="Times New Roman" panose="02020603050405020304" pitchFamily="18" charset="0"/>
                <a:ea typeface="Calibri" panose="020F0502020204030204" pitchFamily="34" charset="0"/>
                <a:cs typeface="Times New Roman" panose="02020603050405020304" pitchFamily="18" charset="0"/>
              </a:rPr>
              <a:t>- Nhận </a:t>
            </a:r>
            <a:r>
              <a:rPr lang="en-US" sz="3600">
                <a:latin typeface="Times New Roman" panose="02020603050405020304" pitchFamily="18" charset="0"/>
                <a:ea typeface="Calibri" panose="020F0502020204030204" pitchFamily="34" charset="0"/>
                <a:cs typeface="Times New Roman" panose="02020603050405020304" pitchFamily="18" charset="0"/>
              </a:rPr>
              <a:t>biết được các sự việc trong tranh minh họa </a:t>
            </a:r>
            <a:r>
              <a:rPr lang="en-US" sz="3600" smtClean="0">
                <a:latin typeface="Times New Roman" panose="02020603050405020304" pitchFamily="18" charset="0"/>
                <a:ea typeface="Calibri" panose="020F0502020204030204" pitchFamily="34" charset="0"/>
                <a:cs typeface="Times New Roman" panose="02020603050405020304" pitchFamily="18" charset="0"/>
              </a:rPr>
              <a:t> câu chuyện Thánh Gióng</a:t>
            </a:r>
          </a:p>
          <a:p>
            <a:pPr algn="just">
              <a:lnSpc>
                <a:spcPct val="120000"/>
              </a:lnSpc>
              <a:spcAft>
                <a:spcPts val="0"/>
              </a:spcAft>
            </a:pPr>
            <a:r>
              <a:rPr lang="en-US" sz="3600" smtClean="0">
                <a:latin typeface="Times New Roman" panose="02020603050405020304" pitchFamily="18" charset="0"/>
                <a:ea typeface="Calibri" panose="020F0502020204030204" pitchFamily="34" charset="0"/>
                <a:cs typeface="Times New Roman" panose="02020603050405020304" pitchFamily="18" charset="0"/>
              </a:rPr>
              <a:t>- </a:t>
            </a:r>
            <a:r>
              <a:rPr lang="vi-VN" sz="3600" smtClean="0">
                <a:latin typeface="Times New Roman" panose="02020603050405020304" pitchFamily="18" charset="0"/>
                <a:ea typeface="Calibri" panose="020F0502020204030204" pitchFamily="34" charset="0"/>
                <a:cs typeface="Times New Roman" panose="02020603050405020304" pitchFamily="18" charset="0"/>
              </a:rPr>
              <a:t>Kể </a:t>
            </a:r>
            <a:r>
              <a:rPr lang="vi-VN" sz="3600">
                <a:latin typeface="Times New Roman" panose="02020603050405020304" pitchFamily="18" charset="0"/>
                <a:ea typeface="Calibri" panose="020F0502020204030204" pitchFamily="34" charset="0"/>
                <a:cs typeface="Times New Roman" panose="02020603050405020304" pitchFamily="18" charset="0"/>
              </a:rPr>
              <a:t>lại được từng đoạn của câu chuyện.</a:t>
            </a:r>
            <a:endParaRPr lang="en-US" sz="3600">
              <a:latin typeface="Times New Roman" panose="02020603050405020304" pitchFamily="18" charset="0"/>
              <a:ea typeface="Calibri" panose="020F0502020204030204" pitchFamily="34" charset="0"/>
              <a:cs typeface="Times New Roman" panose="02020603050405020304" pitchFamily="18" charset="0"/>
            </a:endParaRPr>
          </a:p>
          <a:p>
            <a:pPr>
              <a:lnSpc>
                <a:spcPct val="120000"/>
              </a:lnSpc>
            </a:pPr>
            <a:r>
              <a:rPr lang="en-US" sz="3600">
                <a:latin typeface="Times New Roman" panose="02020603050405020304" pitchFamily="18" charset="0"/>
                <a:ea typeface="Calibri" panose="020F0502020204030204" pitchFamily="34" charset="0"/>
                <a:cs typeface="Times New Roman" panose="02020603050405020304" pitchFamily="18" charset="0"/>
              </a:rPr>
              <a:t>- </a:t>
            </a:r>
            <a:r>
              <a:rPr lang="vi-VN" sz="3600">
                <a:latin typeface="+mj-lt"/>
              </a:rPr>
              <a:t>Nói với người thân điều em thấy thú vị nhất trong câu chuyện Thánh Gióng.</a:t>
            </a:r>
            <a:br>
              <a:rPr lang="vi-VN" sz="3600">
                <a:latin typeface="+mj-lt"/>
              </a:rPr>
            </a:br>
            <a:r>
              <a:rPr lang="vi-VN" sz="3600">
                <a:latin typeface="+mj-lt"/>
              </a:rPr>
              <a:t/>
            </a:r>
            <a:br>
              <a:rPr lang="vi-VN" sz="3600">
                <a:latin typeface="+mj-lt"/>
              </a:rPr>
            </a:br>
            <a:endParaRPr lang="en-US" sz="3600">
              <a:latin typeface="+mj-lt"/>
              <a:ea typeface="Calibri" panose="020F0502020204030204" pitchFamily="34" charset="0"/>
              <a:cs typeface="Times New Roman" panose="02020603050405020304" pitchFamily="18"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50" y="3673874"/>
            <a:ext cx="1445683" cy="2292210"/>
          </a:xfrm>
          <a:prstGeom prst="rect">
            <a:avLst/>
          </a:prstGeom>
        </p:spPr>
      </p:pic>
    </p:spTree>
    <p:extLst>
      <p:ext uri="{BB962C8B-B14F-4D97-AF65-F5344CB8AC3E}">
        <p14:creationId xmlns:p14="http://schemas.microsoft.com/office/powerpoint/2010/main" val="26030559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5" name="Cloud 4"/>
          <p:cNvSpPr/>
          <p:nvPr/>
        </p:nvSpPr>
        <p:spPr bwMode="auto">
          <a:xfrm>
            <a:off x="918991" y="0"/>
            <a:ext cx="2851150" cy="690562"/>
          </a:xfrm>
          <a:prstGeom prst="cloud">
            <a:avLst/>
          </a:prstGeom>
          <a:solidFill>
            <a:schemeClr val="bg1"/>
          </a:solidFill>
          <a:ln w="9525" cap="flat" cmpd="sng" algn="ctr">
            <a:noFill/>
            <a:prstDash val="solid"/>
            <a:round/>
            <a:headEnd type="none" w="med" len="med"/>
            <a:tailEnd type="none" w="med" len="med"/>
          </a:ln>
          <a:effectLst/>
        </p:spPr>
        <p:txBody>
          <a:bodyPr>
            <a:spAutoFit/>
          </a:bodyPr>
          <a:lstStyle/>
          <a:p>
            <a:pPr eaLnBrk="1" hangingPunct="1">
              <a:spcBef>
                <a:spcPct val="50000"/>
              </a:spcBef>
              <a:defRPr/>
            </a:pPr>
            <a:endParaRPr lang="en-US"/>
          </a:p>
        </p:txBody>
      </p:sp>
      <p:sp>
        <p:nvSpPr>
          <p:cNvPr id="15" name="Content Placeholder 2">
            <a:extLst>
              <a:ext uri="{FF2B5EF4-FFF2-40B4-BE49-F238E27FC236}">
                <a16:creationId xmlns:a16="http://schemas.microsoft.com/office/drawing/2014/main" id="{AA2D1403-B7AB-4440-A9B5-3E71737860DF}"/>
              </a:ext>
            </a:extLst>
          </p:cNvPr>
          <p:cNvSpPr>
            <a:spLocks noGrp="1"/>
          </p:cNvSpPr>
          <p:nvPr>
            <p:ph idx="1"/>
          </p:nvPr>
        </p:nvSpPr>
        <p:spPr>
          <a:xfrm>
            <a:off x="2860767" y="2847705"/>
            <a:ext cx="6374674" cy="1737360"/>
          </a:xfrm>
        </p:spPr>
        <p:style>
          <a:lnRef idx="2">
            <a:schemeClr val="accent1"/>
          </a:lnRef>
          <a:fillRef idx="1">
            <a:schemeClr val="lt1"/>
          </a:fillRef>
          <a:effectRef idx="0">
            <a:schemeClr val="accent1"/>
          </a:effectRef>
          <a:fontRef idx="minor">
            <a:schemeClr val="dk1"/>
          </a:fontRef>
        </p:style>
        <p:txBody>
          <a:bodyPr>
            <a:noAutofit/>
          </a:bodyPr>
          <a:lstStyle/>
          <a:p>
            <a:pPr marL="0" indent="0">
              <a:buNone/>
            </a:pPr>
            <a:r>
              <a:rPr lang="en-US" sz="11500">
                <a:solidFill>
                  <a:srgbClr val="FF0000"/>
                </a:solidFill>
              </a:rPr>
              <a:t>Khám phá</a:t>
            </a:r>
            <a:endParaRPr lang="en-US" sz="11500" dirty="0">
              <a:solidFill>
                <a:srgbClr val="FF0000"/>
              </a:solidFill>
            </a:endParaRPr>
          </a:p>
        </p:txBody>
      </p:sp>
    </p:spTree>
    <p:extLst>
      <p:ext uri="{BB962C8B-B14F-4D97-AF65-F5344CB8AC3E}">
        <p14:creationId xmlns:p14="http://schemas.microsoft.com/office/powerpoint/2010/main" val="4116661054"/>
      </p:ext>
    </p:extLst>
  </p:cSld>
  <p:clrMapOvr>
    <a:masterClrMapping/>
  </p:clrMapOvr>
  <p:transition spd="med">
    <p:pull/>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5" name="Cloud 4"/>
          <p:cNvSpPr/>
          <p:nvPr/>
        </p:nvSpPr>
        <p:spPr bwMode="auto">
          <a:xfrm>
            <a:off x="918991" y="0"/>
            <a:ext cx="2851150" cy="690562"/>
          </a:xfrm>
          <a:prstGeom prst="cloud">
            <a:avLst/>
          </a:prstGeom>
          <a:solidFill>
            <a:schemeClr val="bg1"/>
          </a:solidFill>
          <a:ln w="9525" cap="flat" cmpd="sng" algn="ctr">
            <a:noFill/>
            <a:prstDash val="solid"/>
            <a:round/>
            <a:headEnd type="none" w="med" len="med"/>
            <a:tailEnd type="none" w="med" len="med"/>
          </a:ln>
          <a:effectLst/>
        </p:spPr>
        <p:txBody>
          <a:bodyPr>
            <a:spAutoFit/>
          </a:bodyPr>
          <a:lstStyle/>
          <a:p>
            <a:pPr eaLnBrk="1" hangingPunct="1">
              <a:spcBef>
                <a:spcPct val="50000"/>
              </a:spcBef>
              <a:defRPr/>
            </a:pPr>
            <a:endParaRPr lang="en-US"/>
          </a:p>
        </p:txBody>
      </p:sp>
      <p:sp>
        <p:nvSpPr>
          <p:cNvPr id="15" name="Content Placeholder 2">
            <a:extLst>
              <a:ext uri="{FF2B5EF4-FFF2-40B4-BE49-F238E27FC236}">
                <a16:creationId xmlns:a16="http://schemas.microsoft.com/office/drawing/2014/main" id="{AA2D1403-B7AB-4440-A9B5-3E71737860DF}"/>
              </a:ext>
            </a:extLst>
          </p:cNvPr>
          <p:cNvSpPr>
            <a:spLocks noGrp="1"/>
          </p:cNvSpPr>
          <p:nvPr>
            <p:ph idx="1"/>
          </p:nvPr>
        </p:nvSpPr>
        <p:spPr>
          <a:xfrm>
            <a:off x="3453781" y="1864291"/>
            <a:ext cx="6986589" cy="1095986"/>
          </a:xfrm>
        </p:spPr>
        <p:txBody>
          <a:bodyPr>
            <a:normAutofit lnSpcReduction="10000"/>
          </a:bodyPr>
          <a:lstStyle/>
          <a:p>
            <a:pPr marL="0" indent="0">
              <a:buNone/>
            </a:pPr>
            <a:r>
              <a:rPr lang="en-US" sz="7200" dirty="0">
                <a:solidFill>
                  <a:srgbClr val="FF0000"/>
                </a:solidFill>
              </a:rPr>
              <a:t>1. </a:t>
            </a:r>
            <a:r>
              <a:rPr lang="en-US" sz="7200" dirty="0" err="1">
                <a:solidFill>
                  <a:srgbClr val="FF0000"/>
                </a:solidFill>
              </a:rPr>
              <a:t>Nghe</a:t>
            </a:r>
            <a:r>
              <a:rPr lang="en-US" sz="7200" dirty="0">
                <a:solidFill>
                  <a:srgbClr val="FF0000"/>
                </a:solidFill>
              </a:rPr>
              <a:t> </a:t>
            </a:r>
            <a:r>
              <a:rPr lang="en-US" sz="7200" dirty="0" err="1">
                <a:solidFill>
                  <a:srgbClr val="FF0000"/>
                </a:solidFill>
              </a:rPr>
              <a:t>kể</a:t>
            </a:r>
            <a:r>
              <a:rPr lang="en-US" sz="7200" dirty="0">
                <a:solidFill>
                  <a:srgbClr val="FF0000"/>
                </a:solidFill>
              </a:rPr>
              <a:t> </a:t>
            </a:r>
            <a:r>
              <a:rPr lang="en-US" sz="7200" dirty="0" err="1">
                <a:solidFill>
                  <a:srgbClr val="FF0000"/>
                </a:solidFill>
              </a:rPr>
              <a:t>chuyện</a:t>
            </a:r>
            <a:endParaRPr lang="en-US" sz="7200" dirty="0">
              <a:solidFill>
                <a:srgbClr val="FF0000"/>
              </a:solidFill>
            </a:endParaRPr>
          </a:p>
        </p:txBody>
      </p:sp>
    </p:spTree>
    <p:extLst>
      <p:ext uri="{BB962C8B-B14F-4D97-AF65-F5344CB8AC3E}">
        <p14:creationId xmlns:p14="http://schemas.microsoft.com/office/powerpoint/2010/main" val="225312551"/>
      </p:ext>
    </p:extLst>
  </p:cSld>
  <p:clrMapOvr>
    <a:masterClrMapping/>
  </p:clrMapOvr>
  <p:transition spd="med">
    <p:pull/>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61000">
              <a:schemeClr val="accent1">
                <a:lumMod val="5000"/>
                <a:lumOff val="95000"/>
              </a:schemeClr>
            </a:gs>
            <a:gs pos="87000">
              <a:srgbClr val="92D050"/>
            </a:gs>
            <a:gs pos="33000">
              <a:srgbClr val="FFC000"/>
            </a:gs>
            <a:gs pos="5000">
              <a:schemeClr val="accent1">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A2D1403-B7AB-4440-A9B5-3E71737860DF}"/>
              </a:ext>
            </a:extLst>
          </p:cNvPr>
          <p:cNvSpPr>
            <a:spLocks noGrp="1"/>
          </p:cNvSpPr>
          <p:nvPr>
            <p:ph idx="1"/>
          </p:nvPr>
        </p:nvSpPr>
        <p:spPr>
          <a:xfrm>
            <a:off x="4254155" y="236153"/>
            <a:ext cx="3936257" cy="793469"/>
          </a:xfrm>
        </p:spPr>
        <p:txBody>
          <a:bodyPr>
            <a:noAutofit/>
          </a:bodyPr>
          <a:lstStyle/>
          <a:p>
            <a:pPr marL="0" indent="0">
              <a:buNone/>
            </a:pPr>
            <a:r>
              <a:rPr lang="en-US" sz="4000" smtClean="0">
                <a:solidFill>
                  <a:srgbClr val="FF0000"/>
                </a:solidFill>
                <a:latin typeface="Times New Roman" panose="02020603050405020304" pitchFamily="18" charset="0"/>
                <a:cs typeface="Times New Roman" panose="02020603050405020304" pitchFamily="18" charset="0"/>
              </a:rPr>
              <a:t>Thánh Gióng</a:t>
            </a:r>
            <a:endParaRPr lang="en-US" sz="4000" dirty="0">
              <a:solidFill>
                <a:srgbClr val="FF00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7056664" y="879786"/>
            <a:ext cx="3127794" cy="574901"/>
          </a:xfrm>
          <a:prstGeom prst="rect">
            <a:avLst/>
          </a:prstGeom>
        </p:spPr>
        <p:txBody>
          <a:bodyPr wrap="square">
            <a:spAutoFit/>
          </a:bodyPr>
          <a:lstStyle/>
          <a:p>
            <a:pPr algn="just">
              <a:lnSpc>
                <a:spcPct val="120000"/>
              </a:lnSpc>
              <a:spcAft>
                <a:spcPts val="0"/>
              </a:spcAft>
            </a:pPr>
            <a:r>
              <a:rPr lang="en-US" sz="2800" smtClean="0">
                <a:effectLst/>
                <a:ea typeface="Times New Roman" panose="02020603050405020304" pitchFamily="18" charset="0"/>
              </a:rPr>
              <a:t>(</a:t>
            </a:r>
            <a:r>
              <a:rPr lang="en-US" sz="2800" smtClean="0"/>
              <a:t>Theo </a:t>
            </a:r>
            <a:r>
              <a:rPr lang="en-US" sz="2800"/>
              <a:t>Lê </a:t>
            </a:r>
            <a:r>
              <a:rPr lang="en-US" sz="2800"/>
              <a:t>Trí </a:t>
            </a:r>
            <a:r>
              <a:rPr lang="en-US" sz="2800" smtClean="0"/>
              <a:t>Viễn</a:t>
            </a:r>
            <a:r>
              <a:rPr lang="en-US" sz="2800" smtClean="0">
                <a:effectLst/>
                <a:ea typeface="Times New Roman" panose="02020603050405020304" pitchFamily="18" charset="0"/>
              </a:rPr>
              <a:t>)  </a:t>
            </a:r>
            <a:endParaRPr lang="en-US" sz="2800" dirty="0">
              <a:effectLst/>
              <a:ea typeface="Times New Roman" panose="02020603050405020304" pitchFamily="18" charset="0"/>
            </a:endParaRPr>
          </a:p>
        </p:txBody>
      </p:sp>
      <p:sp>
        <p:nvSpPr>
          <p:cNvPr id="16" name="Rectangle 15"/>
          <p:cNvSpPr/>
          <p:nvPr/>
        </p:nvSpPr>
        <p:spPr>
          <a:xfrm>
            <a:off x="6542313" y="1978175"/>
            <a:ext cx="5244739" cy="631711"/>
          </a:xfrm>
          <a:prstGeom prst="rect">
            <a:avLst/>
          </a:prstGeom>
        </p:spPr>
        <p:txBody>
          <a:bodyPr wrap="square">
            <a:spAutoFit/>
          </a:bodyPr>
          <a:lstStyle/>
          <a:p>
            <a:pPr algn="just">
              <a:lnSpc>
                <a:spcPct val="120000"/>
              </a:lnSpc>
              <a:spcAft>
                <a:spcPts val="0"/>
              </a:spcAft>
            </a:pPr>
            <a:r>
              <a:rPr lang="en-US" sz="3200" smtClean="0">
                <a:effectLst/>
                <a:latin typeface="Times New Roman" panose="02020603050405020304" pitchFamily="18" charset="0"/>
                <a:ea typeface="Times New Roman" panose="02020603050405020304" pitchFamily="18" charset="0"/>
              </a:rPr>
              <a:t>Tranh vẽ khung cảnh gì?</a:t>
            </a:r>
            <a:endParaRPr lang="en-US" sz="3200" dirty="0">
              <a:effectLst/>
              <a:latin typeface="Times New Roman" panose="02020603050405020304" pitchFamily="18" charset="0"/>
              <a:ea typeface="Times New Roman" panose="02020603050405020304" pitchFamily="18" charset="0"/>
            </a:endParaRPr>
          </a:p>
        </p:txBody>
      </p:sp>
      <p:sp>
        <p:nvSpPr>
          <p:cNvPr id="17" name="Rectangle 16"/>
          <p:cNvSpPr/>
          <p:nvPr/>
        </p:nvSpPr>
        <p:spPr>
          <a:xfrm>
            <a:off x="6531966" y="2808798"/>
            <a:ext cx="5244739" cy="631711"/>
          </a:xfrm>
          <a:prstGeom prst="rect">
            <a:avLst/>
          </a:prstGeom>
        </p:spPr>
        <p:txBody>
          <a:bodyPr wrap="square">
            <a:spAutoFit/>
          </a:bodyPr>
          <a:lstStyle/>
          <a:p>
            <a:pPr algn="just">
              <a:lnSpc>
                <a:spcPct val="120000"/>
              </a:lnSpc>
              <a:spcAft>
                <a:spcPts val="0"/>
              </a:spcAft>
            </a:pPr>
            <a:r>
              <a:rPr lang="en-US" sz="3200" smtClean="0">
                <a:solidFill>
                  <a:srgbClr val="0070C0"/>
                </a:solidFill>
                <a:effectLst/>
                <a:latin typeface="Times New Roman" panose="02020603050405020304" pitchFamily="18" charset="0"/>
                <a:ea typeface="Times New Roman" panose="02020603050405020304" pitchFamily="18" charset="0"/>
              </a:rPr>
              <a:t>Tranh vẽ cảnh một lớp học.</a:t>
            </a:r>
            <a:endParaRPr lang="en-US" sz="3200" dirty="0">
              <a:solidFill>
                <a:srgbClr val="0070C0"/>
              </a:solidFill>
              <a:effectLst/>
              <a:latin typeface="Times New Roman" panose="02020603050405020304" pitchFamily="18" charset="0"/>
              <a:ea typeface="Times New Roman" panose="02020603050405020304" pitchFamily="18" charset="0"/>
            </a:endParaRPr>
          </a:p>
        </p:txBody>
      </p:sp>
      <p:sp>
        <p:nvSpPr>
          <p:cNvPr id="9" name="Rectangle 8"/>
          <p:cNvSpPr/>
          <p:nvPr/>
        </p:nvSpPr>
        <p:spPr>
          <a:xfrm>
            <a:off x="6531967" y="3639421"/>
            <a:ext cx="5244739" cy="631711"/>
          </a:xfrm>
          <a:prstGeom prst="rect">
            <a:avLst/>
          </a:prstGeom>
        </p:spPr>
        <p:txBody>
          <a:bodyPr wrap="square">
            <a:spAutoFit/>
          </a:bodyPr>
          <a:lstStyle/>
          <a:p>
            <a:pPr algn="just">
              <a:lnSpc>
                <a:spcPct val="120000"/>
              </a:lnSpc>
              <a:spcAft>
                <a:spcPts val="0"/>
              </a:spcAft>
            </a:pPr>
            <a:r>
              <a:rPr lang="en-US" sz="3200" smtClean="0">
                <a:effectLst/>
                <a:latin typeface="Times New Roman" panose="02020603050405020304" pitchFamily="18" charset="0"/>
                <a:ea typeface="Times New Roman" panose="02020603050405020304" pitchFamily="18" charset="0"/>
              </a:rPr>
              <a:t>Con đoán xem ai là thầy giáo?</a:t>
            </a:r>
            <a:endParaRPr lang="en-US" sz="3200" dirty="0">
              <a:effectLst/>
              <a:latin typeface="Times New Roman" panose="02020603050405020304" pitchFamily="18" charset="0"/>
              <a:ea typeface="Times New Roman" panose="02020603050405020304" pitchFamily="18" charset="0"/>
            </a:endParaRPr>
          </a:p>
        </p:txBody>
      </p:sp>
      <p:sp>
        <p:nvSpPr>
          <p:cNvPr id="10" name="Rectangle 9"/>
          <p:cNvSpPr/>
          <p:nvPr/>
        </p:nvSpPr>
        <p:spPr>
          <a:xfrm>
            <a:off x="6542309" y="4386823"/>
            <a:ext cx="5244739" cy="631711"/>
          </a:xfrm>
          <a:prstGeom prst="rect">
            <a:avLst/>
          </a:prstGeom>
        </p:spPr>
        <p:txBody>
          <a:bodyPr wrap="square">
            <a:spAutoFit/>
          </a:bodyPr>
          <a:lstStyle/>
          <a:p>
            <a:pPr algn="just">
              <a:lnSpc>
                <a:spcPct val="120000"/>
              </a:lnSpc>
              <a:spcAft>
                <a:spcPts val="0"/>
              </a:spcAft>
            </a:pPr>
            <a:r>
              <a:rPr lang="en-US" sz="3200" smtClean="0">
                <a:solidFill>
                  <a:srgbClr val="0070C0"/>
                </a:solidFill>
                <a:effectLst/>
                <a:latin typeface="Times New Roman" panose="02020603050405020304" pitchFamily="18" charset="0"/>
                <a:ea typeface="Times New Roman" panose="02020603050405020304" pitchFamily="18" charset="0"/>
              </a:rPr>
              <a:t>Thầy giáo là Sẻ.</a:t>
            </a:r>
            <a:endParaRPr lang="en-US" sz="3200" dirty="0">
              <a:solidFill>
                <a:srgbClr val="0070C0"/>
              </a:solidFill>
              <a:effectLst/>
              <a:latin typeface="Times New Roman" panose="02020603050405020304" pitchFamily="18" charset="0"/>
              <a:ea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277862" y="1147551"/>
            <a:ext cx="6171390" cy="5410200"/>
          </a:xfrm>
          <a:prstGeom prst="rect">
            <a:avLst/>
          </a:prstGeom>
        </p:spPr>
      </p:pic>
    </p:spTree>
    <p:extLst>
      <p:ext uri="{BB962C8B-B14F-4D97-AF65-F5344CB8AC3E}">
        <p14:creationId xmlns:p14="http://schemas.microsoft.com/office/powerpoint/2010/main" val="62200675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AA2D1403-B7AB-4440-A9B5-3E71737860DF}"/>
              </a:ext>
            </a:extLst>
          </p:cNvPr>
          <p:cNvSpPr>
            <a:spLocks noGrp="1"/>
          </p:cNvSpPr>
          <p:nvPr>
            <p:ph idx="1"/>
          </p:nvPr>
        </p:nvSpPr>
        <p:spPr>
          <a:xfrm>
            <a:off x="3153125" y="167055"/>
            <a:ext cx="4802155" cy="668968"/>
          </a:xfrm>
        </p:spPr>
        <p:txBody>
          <a:bodyPr>
            <a:noAutofit/>
          </a:bodyPr>
          <a:lstStyle/>
          <a:p>
            <a:pPr marL="0" indent="0" algn="ctr">
              <a:buNone/>
            </a:pPr>
            <a:r>
              <a:rPr lang="en-US">
                <a:solidFill>
                  <a:srgbClr val="009900"/>
                </a:solidFill>
                <a:latin typeface="Times New Roman" panose="02020603050405020304" pitchFamily="18" charset="0"/>
                <a:cs typeface="Times New Roman" panose="02020603050405020304" pitchFamily="18" charset="0"/>
              </a:rPr>
              <a:t>            </a:t>
            </a:r>
            <a:r>
              <a:rPr lang="en-US" smtClean="0">
                <a:solidFill>
                  <a:srgbClr val="009900"/>
                </a:solidFill>
                <a:latin typeface="Times New Roman" panose="02020603050405020304" pitchFamily="18" charset="0"/>
                <a:cs typeface="Times New Roman" panose="02020603050405020304" pitchFamily="18" charset="0"/>
              </a:rPr>
              <a:t>Thánh Gióng</a:t>
            </a:r>
            <a:endParaRPr lang="en-US">
              <a:solidFill>
                <a:srgbClr val="009900"/>
              </a:solidFill>
              <a:latin typeface="Times New Roman" panose="02020603050405020304" pitchFamily="18" charset="0"/>
              <a:cs typeface="Times New Roman" panose="02020603050405020304" pitchFamily="18" charset="0"/>
            </a:endParaRPr>
          </a:p>
        </p:txBody>
      </p:sp>
      <p:pic>
        <p:nvPicPr>
          <p:cNvPr id="2" name="thánh gió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10370" y="927464"/>
            <a:ext cx="11003280" cy="5930536"/>
          </a:xfrm>
          <a:prstGeom prst="rect">
            <a:avLst/>
          </a:prstGeom>
        </p:spPr>
      </p:pic>
    </p:spTree>
    <p:extLst>
      <p:ext uri="{BB962C8B-B14F-4D97-AF65-F5344CB8AC3E}">
        <p14:creationId xmlns:p14="http://schemas.microsoft.com/office/powerpoint/2010/main" val="36929571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0" name="Rectangle 9"/>
          <p:cNvSpPr/>
          <p:nvPr/>
        </p:nvSpPr>
        <p:spPr>
          <a:xfrm>
            <a:off x="4397499" y="1558021"/>
            <a:ext cx="5903626" cy="2119084"/>
          </a:xfrm>
          <a:prstGeom prst="rect">
            <a:avLst/>
          </a:prstGeom>
          <a:noFill/>
        </p:spPr>
        <p:txBody>
          <a:bodyPr wrap="none" lIns="91440" tIns="45720" rIns="91440" bIns="45720">
            <a:prstTxWarp prst="textTriangle">
              <a:avLst>
                <a:gd name="adj" fmla="val 33404"/>
              </a:avLst>
            </a:prstTxWarp>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chemeClr val="accent4"/>
                </a:solidFill>
                <a:effectLst>
                  <a:reflection blurRad="6350" stA="55000" endA="300" endPos="45500" dir="5400000" sy="-100000" algn="bl" rotWithShape="0"/>
                </a:effectLst>
              </a:rPr>
              <a:t>THỰC HÀNH</a:t>
            </a:r>
          </a:p>
        </p:txBody>
      </p:sp>
    </p:spTree>
    <p:extLst>
      <p:ext uri="{BB962C8B-B14F-4D97-AF65-F5344CB8AC3E}">
        <p14:creationId xmlns:p14="http://schemas.microsoft.com/office/powerpoint/2010/main" val="291953282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5">
                <a:tint val="50000"/>
                <a:satMod val="300000"/>
              </a:schemeClr>
            </a:gs>
            <a:gs pos="67500">
              <a:srgbClr val="FFC000"/>
            </a:gs>
            <a:gs pos="27000">
              <a:schemeClr val="accent5">
                <a:tint val="37000"/>
                <a:satMod val="300000"/>
              </a:schemeClr>
            </a:gs>
            <a:gs pos="100000">
              <a:schemeClr val="accent5">
                <a:tint val="15000"/>
                <a:satMod val="350000"/>
              </a:schemeClr>
            </a:gs>
          </a:gsLst>
          <a:lin ang="16200000" scaled="1"/>
        </a:grad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A2D1403-B7AB-4440-A9B5-3E71737860DF}"/>
              </a:ext>
            </a:extLst>
          </p:cNvPr>
          <p:cNvSpPr>
            <a:spLocks noGrp="1"/>
          </p:cNvSpPr>
          <p:nvPr>
            <p:ph idx="1"/>
          </p:nvPr>
        </p:nvSpPr>
        <p:spPr>
          <a:xfrm>
            <a:off x="4129773" y="720205"/>
            <a:ext cx="4240344" cy="740328"/>
          </a:xfrm>
        </p:spPr>
        <p:txBody>
          <a:bodyPr>
            <a:normAutofit fontScale="92500" lnSpcReduction="10000"/>
          </a:bodyPr>
          <a:lstStyle/>
          <a:p>
            <a:pPr marL="0" indent="0">
              <a:buNone/>
            </a:pPr>
            <a:r>
              <a:rPr lang="en-US" sz="4800" smtClean="0">
                <a:solidFill>
                  <a:srgbClr val="009900"/>
                </a:solidFill>
                <a:latin typeface="Times New Roman" panose="02020603050405020304" pitchFamily="18" charset="0"/>
                <a:cs typeface="Times New Roman" panose="02020603050405020304" pitchFamily="18" charset="0"/>
              </a:rPr>
              <a:t>Thánh Gióng</a:t>
            </a:r>
            <a:endParaRPr lang="en-US" sz="4800" dirty="0">
              <a:solidFill>
                <a:srgbClr val="009900"/>
              </a:solidFill>
              <a:latin typeface="Times New Roman" panose="02020603050405020304" pitchFamily="18" charset="0"/>
              <a:cs typeface="Times New Roman" panose="02020603050405020304" pitchFamily="18" charset="0"/>
            </a:endParaRPr>
          </a:p>
        </p:txBody>
      </p:sp>
      <p:sp>
        <p:nvSpPr>
          <p:cNvPr id="9" name="Content Placeholder 2">
            <a:extLst>
              <a:ext uri="{FF2B5EF4-FFF2-40B4-BE49-F238E27FC236}">
                <a16:creationId xmlns:a16="http://schemas.microsoft.com/office/drawing/2014/main" id="{AA2D1403-B7AB-4440-A9B5-3E71737860DF}"/>
              </a:ext>
            </a:extLst>
          </p:cNvPr>
          <p:cNvSpPr txBox="1">
            <a:spLocks/>
          </p:cNvSpPr>
          <p:nvPr/>
        </p:nvSpPr>
        <p:spPr>
          <a:xfrm>
            <a:off x="564839" y="137091"/>
            <a:ext cx="8480687" cy="109598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a:solidFill>
                  <a:srgbClr val="FF0000"/>
                </a:solidFill>
                <a:latin typeface="Times New Roman" panose="02020603050405020304" pitchFamily="18" charset="0"/>
                <a:cs typeface="Times New Roman" panose="02020603050405020304" pitchFamily="18" charset="0"/>
              </a:rPr>
              <a:t>2. Kể lại từng đoạn của câu chuyện theo tranh.</a:t>
            </a:r>
            <a:endParaRPr lang="en-US" dirty="0">
              <a:solidFill>
                <a:srgbClr val="FF00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1231450" y="1460533"/>
            <a:ext cx="9676035" cy="5410200"/>
          </a:xfrm>
          <a:prstGeom prst="rect">
            <a:avLst/>
          </a:prstGeom>
        </p:spPr>
      </p:pic>
    </p:spTree>
    <p:extLst>
      <p:ext uri="{BB962C8B-B14F-4D97-AF65-F5344CB8AC3E}">
        <p14:creationId xmlns:p14="http://schemas.microsoft.com/office/powerpoint/2010/main" val="2696595158"/>
      </p:ext>
    </p:extLst>
  </p:cSld>
  <p:clrMapOvr>
    <a:masterClrMapping/>
  </p:clrMapOvr>
  <p:transition spd="slow">
    <p:comb/>
  </p:transition>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1997</TotalTime>
  <Words>268</Words>
  <Application>Microsoft Office PowerPoint</Application>
  <PresentationFormat>Widescreen</PresentationFormat>
  <Paragraphs>43</Paragraphs>
  <Slides>18</Slides>
  <Notes>2</Notes>
  <HiddenSlides>0</HiddenSlides>
  <MMClips>2</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18</vt:i4>
      </vt:variant>
    </vt:vector>
  </HeadingPairs>
  <TitlesOfParts>
    <vt:vector size="28" baseType="lpstr">
      <vt:lpstr>微软雅黑</vt:lpstr>
      <vt:lpstr>Arial</vt:lpstr>
      <vt:lpstr>Calibri</vt:lpstr>
      <vt:lpstr>等线</vt:lpstr>
      <vt:lpstr>等线 Light</vt:lpstr>
      <vt:lpstr>HP001 5H</vt:lpstr>
      <vt:lpstr>Times New Roman</vt:lpstr>
      <vt:lpstr>Office 主题​​</vt:lpstr>
      <vt:lpstr>1_Office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Windows User</cp:lastModifiedBy>
  <cp:revision>211</cp:revision>
  <dcterms:created xsi:type="dcterms:W3CDTF">2021-06-19T03:09:12Z</dcterms:created>
  <dcterms:modified xsi:type="dcterms:W3CDTF">2022-05-03T15:30:20Z</dcterms:modified>
</cp:coreProperties>
</file>