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7"/>
  </p:notesMasterIdLst>
  <p:sldIdLst>
    <p:sldId id="445" r:id="rId4"/>
    <p:sldId id="280" r:id="rId5"/>
    <p:sldId id="386" r:id="rId6"/>
    <p:sldId id="283" r:id="rId8"/>
    <p:sldId id="278" r:id="rId9"/>
    <p:sldId id="366" r:id="rId10"/>
    <p:sldId id="311" r:id="rId11"/>
    <p:sldId id="447" r:id="rId12"/>
    <p:sldId id="533" r:id="rId13"/>
    <p:sldId id="534" r:id="rId14"/>
    <p:sldId id="545" r:id="rId15"/>
    <p:sldId id="477" r:id="rId16"/>
    <p:sldId id="460" r:id="rId17"/>
    <p:sldId id="310" r:id="rId18"/>
    <p:sldId id="495" r:id="rId19"/>
    <p:sldId id="535" r:id="rId20"/>
    <p:sldId id="546" r:id="rId21"/>
    <p:sldId id="548" r:id="rId22"/>
    <p:sldId id="515" r:id="rId23"/>
    <p:sldId id="547" r:id="rId24"/>
    <p:sldId id="549" r:id="rId25"/>
    <p:sldId id="292" r:id="rId26"/>
    <p:sldId id="293" r:id="rId27"/>
    <p:sldId id="277" r:id="rId28"/>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FFB"/>
    <a:srgbClr val="D5FDF4"/>
    <a:srgbClr val="00FFCC"/>
    <a:srgbClr val="DDBA59"/>
    <a:srgbClr val="006600"/>
    <a:srgbClr val="004DE6"/>
    <a:srgbClr val="003FBC"/>
    <a:srgbClr val="9900FF"/>
    <a:srgbClr val="FF006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61" d="100"/>
          <a:sy n="61" d="100"/>
        </p:scale>
        <p:origin x="83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0" Type="http://schemas.openxmlformats.org/officeDocument/2006/relationships/theme" Target="../theme/theme2.xml"/><Relationship Id="rId3" Type="http://schemas.openxmlformats.org/officeDocument/2006/relationships/slideLayout" Target="../slideLayouts/slideLayout16.xml"/><Relationship Id="rId29" Type="http://schemas.openxmlformats.org/officeDocument/2006/relationships/image" Target="../media/image2.png"/><Relationship Id="rId28" Type="http://schemas.openxmlformats.org/officeDocument/2006/relationships/slideLayout" Target="../slideLayouts/slideLayout41.xml"/><Relationship Id="rId27" Type="http://schemas.openxmlformats.org/officeDocument/2006/relationships/slideLayout" Target="../slideLayouts/slideLayout40.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0.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567543" y="9398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5" name="Rectangle 6"/>
          <p:cNvSpPr>
            <a:spLocks noChangeArrowheads="1"/>
          </p:cNvSpPr>
          <p:nvPr/>
        </p:nvSpPr>
        <p:spPr bwMode="auto">
          <a:xfrm>
            <a:off x="1635806" y="1320800"/>
            <a:ext cx="34369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1. Về đêm, cảnh vật</a:t>
            </a:r>
            <a:endParaRPr lang="en-US" altLang="en-US">
              <a:solidFill>
                <a:srgbClr val="0000CC"/>
              </a:solidFill>
              <a:latin typeface="Times New Roman" panose="02020603050405020304" pitchFamily="18" charset="0"/>
            </a:endParaRPr>
          </a:p>
        </p:txBody>
      </p:sp>
      <p:sp>
        <p:nvSpPr>
          <p:cNvPr id="6" name="Text Box 7"/>
          <p:cNvSpPr txBox="1">
            <a:spLocks noChangeArrowheads="1"/>
          </p:cNvSpPr>
          <p:nvPr/>
        </p:nvSpPr>
        <p:spPr bwMode="auto">
          <a:xfrm>
            <a:off x="1643743" y="23114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2. Sông</a:t>
            </a:r>
            <a:endParaRPr lang="en-US" altLang="en-US">
              <a:solidFill>
                <a:srgbClr val="0000CC"/>
              </a:solidFill>
              <a:latin typeface="Times New Roman" panose="02020603050405020304" pitchFamily="18" charset="0"/>
            </a:endParaRPr>
          </a:p>
        </p:txBody>
      </p:sp>
      <p:sp>
        <p:nvSpPr>
          <p:cNvPr id="7" name="Rectangle 8"/>
          <p:cNvSpPr>
            <a:spLocks noChangeArrowheads="1"/>
          </p:cNvSpPr>
          <p:nvPr/>
        </p:nvSpPr>
        <p:spPr bwMode="auto">
          <a:xfrm>
            <a:off x="1643743" y="4246563"/>
            <a:ext cx="3298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6. Trái lại, ông Sáu</a:t>
            </a:r>
            <a:endParaRPr lang="en-US" altLang="en-US">
              <a:solidFill>
                <a:srgbClr val="0000CC"/>
              </a:solidFill>
              <a:latin typeface="Times New Roman" panose="02020603050405020304" pitchFamily="18" charset="0"/>
            </a:endParaRPr>
          </a:p>
        </p:txBody>
      </p:sp>
      <p:sp>
        <p:nvSpPr>
          <p:cNvPr id="8" name="Text Box 9"/>
          <p:cNvSpPr txBox="1">
            <a:spLocks noChangeArrowheads="1"/>
          </p:cNvSpPr>
          <p:nvPr/>
        </p:nvSpPr>
        <p:spPr bwMode="auto">
          <a:xfrm>
            <a:off x="1751693" y="5221288"/>
            <a:ext cx="1435100" cy="579437"/>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7. Ông</a:t>
            </a:r>
            <a:endParaRPr lang="en-US" altLang="en-US">
              <a:solidFill>
                <a:srgbClr val="0000CC"/>
              </a:solidFill>
              <a:latin typeface="Times New Roman" panose="02020603050405020304" pitchFamily="18" charset="0"/>
            </a:endParaRPr>
          </a:p>
        </p:txBody>
      </p:sp>
      <p:sp>
        <p:nvSpPr>
          <p:cNvPr id="9" name="Text Box 10"/>
          <p:cNvSpPr txBox="1">
            <a:spLocks noChangeArrowheads="1"/>
          </p:cNvSpPr>
          <p:nvPr/>
        </p:nvSpPr>
        <p:spPr bwMode="auto">
          <a:xfrm>
            <a:off x="1643743" y="3302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4. Ông Ba</a:t>
            </a:r>
            <a:endParaRPr lang="en-US" altLang="en-US">
              <a:solidFill>
                <a:srgbClr val="0000CC"/>
              </a:solidFill>
              <a:latin typeface="Times New Roman" panose="02020603050405020304" pitchFamily="18" charset="0"/>
            </a:endParaRPr>
          </a:p>
        </p:txBody>
      </p:sp>
      <p:sp>
        <p:nvSpPr>
          <p:cNvPr id="10" name="Line 11"/>
          <p:cNvSpPr>
            <a:spLocks noChangeShapeType="1"/>
          </p:cNvSpPr>
          <p:nvPr/>
        </p:nvSpPr>
        <p:spPr bwMode="auto">
          <a:xfrm flipH="1">
            <a:off x="4996543" y="1549400"/>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2"/>
          <p:cNvSpPr>
            <a:spLocks noChangeShapeType="1"/>
          </p:cNvSpPr>
          <p:nvPr/>
        </p:nvSpPr>
        <p:spPr bwMode="auto">
          <a:xfrm flipH="1">
            <a:off x="3399518" y="3497263"/>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3"/>
          <p:cNvSpPr>
            <a:spLocks noChangeShapeType="1"/>
          </p:cNvSpPr>
          <p:nvPr/>
        </p:nvSpPr>
        <p:spPr bwMode="auto">
          <a:xfrm flipH="1">
            <a:off x="2970893" y="5368925"/>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4"/>
          <p:cNvSpPr>
            <a:spLocks noChangeShapeType="1"/>
          </p:cNvSpPr>
          <p:nvPr/>
        </p:nvSpPr>
        <p:spPr bwMode="auto">
          <a:xfrm>
            <a:off x="3701143" y="1854200"/>
            <a:ext cx="1219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5148943" y="1854200"/>
            <a:ext cx="1752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2024743" y="3835400"/>
            <a:ext cx="11430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a:off x="3472543" y="4749800"/>
            <a:ext cx="1219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2216831" y="5873750"/>
            <a:ext cx="609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9"/>
          <p:cNvSpPr>
            <a:spLocks noChangeShapeType="1"/>
          </p:cNvSpPr>
          <p:nvPr/>
        </p:nvSpPr>
        <p:spPr bwMode="auto">
          <a:xfrm>
            <a:off x="3091543" y="2844800"/>
            <a:ext cx="68580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0"/>
          <p:cNvSpPr>
            <a:spLocks noChangeShapeType="1"/>
          </p:cNvSpPr>
          <p:nvPr/>
        </p:nvSpPr>
        <p:spPr bwMode="auto">
          <a:xfrm>
            <a:off x="3396343" y="3835400"/>
            <a:ext cx="1752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1"/>
          <p:cNvSpPr>
            <a:spLocks noChangeShapeType="1"/>
          </p:cNvSpPr>
          <p:nvPr/>
        </p:nvSpPr>
        <p:spPr bwMode="auto">
          <a:xfrm>
            <a:off x="2939143" y="5873750"/>
            <a:ext cx="5791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22"/>
          <p:cNvSpPr txBox="1">
            <a:spLocks noChangeArrowheads="1"/>
          </p:cNvSpPr>
          <p:nvPr/>
        </p:nvSpPr>
        <p:spPr bwMode="auto">
          <a:xfrm>
            <a:off x="5418818" y="5953125"/>
            <a:ext cx="1295400" cy="3968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endParaRPr lang="en-US" altLang="en-US" sz="2000" b="1">
              <a:solidFill>
                <a:srgbClr val="FF3300"/>
              </a:solidFill>
              <a:latin typeface="Times New Roman" panose="02020603050405020304" pitchFamily="18" charset="0"/>
            </a:endParaRPr>
          </a:p>
        </p:txBody>
      </p:sp>
      <p:sp>
        <p:nvSpPr>
          <p:cNvPr id="24" name="Text Box 23"/>
          <p:cNvSpPr txBox="1">
            <a:spLocks noChangeArrowheads="1"/>
          </p:cNvSpPr>
          <p:nvPr/>
        </p:nvSpPr>
        <p:spPr bwMode="auto">
          <a:xfrm>
            <a:off x="3683681" y="18542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endParaRPr lang="en-US" altLang="en-US" sz="2000" b="1">
              <a:solidFill>
                <a:srgbClr val="FF3300"/>
              </a:solidFill>
              <a:latin typeface="Times New Roman" panose="02020603050405020304" pitchFamily="18" charset="0"/>
            </a:endParaRPr>
          </a:p>
        </p:txBody>
      </p:sp>
      <p:sp>
        <p:nvSpPr>
          <p:cNvPr id="25" name="Text Box 24"/>
          <p:cNvSpPr txBox="1">
            <a:spLocks noChangeArrowheads="1"/>
          </p:cNvSpPr>
          <p:nvPr/>
        </p:nvSpPr>
        <p:spPr bwMode="auto">
          <a:xfrm>
            <a:off x="1872343" y="2844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endParaRPr lang="en-US" altLang="en-US" sz="2000" b="1">
              <a:solidFill>
                <a:srgbClr val="FF3300"/>
              </a:solidFill>
              <a:latin typeface="Times New Roman" panose="02020603050405020304" pitchFamily="18" charset="0"/>
            </a:endParaRPr>
          </a:p>
        </p:txBody>
      </p:sp>
      <p:sp>
        <p:nvSpPr>
          <p:cNvPr id="26" name="Text Box 25"/>
          <p:cNvSpPr txBox="1">
            <a:spLocks noChangeArrowheads="1"/>
          </p:cNvSpPr>
          <p:nvPr/>
        </p:nvSpPr>
        <p:spPr bwMode="auto">
          <a:xfrm>
            <a:off x="1948543" y="38354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endParaRPr lang="en-US" altLang="en-US" sz="2000" b="1">
              <a:solidFill>
                <a:srgbClr val="FF3300"/>
              </a:solidFill>
              <a:latin typeface="Times New Roman" panose="02020603050405020304" pitchFamily="18" charset="0"/>
            </a:endParaRPr>
          </a:p>
        </p:txBody>
      </p:sp>
      <p:sp>
        <p:nvSpPr>
          <p:cNvPr id="27" name="Text Box 26"/>
          <p:cNvSpPr txBox="1">
            <a:spLocks noChangeArrowheads="1"/>
          </p:cNvSpPr>
          <p:nvPr/>
        </p:nvSpPr>
        <p:spPr bwMode="auto">
          <a:xfrm>
            <a:off x="1964418" y="5908675"/>
            <a:ext cx="1295400" cy="3968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endParaRPr lang="en-US" altLang="en-US" sz="2000" b="1">
              <a:solidFill>
                <a:srgbClr val="FF3300"/>
              </a:solidFill>
              <a:latin typeface="Times New Roman" panose="02020603050405020304" pitchFamily="18" charset="0"/>
            </a:endParaRPr>
          </a:p>
        </p:txBody>
      </p:sp>
      <p:sp>
        <p:nvSpPr>
          <p:cNvPr id="28" name="Text Box 27"/>
          <p:cNvSpPr txBox="1">
            <a:spLocks noChangeArrowheads="1"/>
          </p:cNvSpPr>
          <p:nvPr/>
        </p:nvSpPr>
        <p:spPr bwMode="auto">
          <a:xfrm>
            <a:off x="5202918" y="47212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endParaRPr lang="en-US" altLang="en-US" sz="2000" b="1">
              <a:solidFill>
                <a:srgbClr val="FF3300"/>
              </a:solidFill>
              <a:latin typeface="Times New Roman" panose="02020603050405020304" pitchFamily="18" charset="0"/>
            </a:endParaRPr>
          </a:p>
        </p:txBody>
      </p:sp>
      <p:sp>
        <p:nvSpPr>
          <p:cNvPr id="29" name="Text Box 28"/>
          <p:cNvSpPr txBox="1">
            <a:spLocks noChangeArrowheads="1"/>
          </p:cNvSpPr>
          <p:nvPr/>
        </p:nvSpPr>
        <p:spPr bwMode="auto">
          <a:xfrm>
            <a:off x="3929743" y="38354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endParaRPr lang="en-US" altLang="en-US" sz="2000" b="1">
              <a:solidFill>
                <a:srgbClr val="FF3300"/>
              </a:solidFill>
              <a:latin typeface="Times New Roman" panose="02020603050405020304" pitchFamily="18" charset="0"/>
            </a:endParaRPr>
          </a:p>
        </p:txBody>
      </p:sp>
      <p:sp>
        <p:nvSpPr>
          <p:cNvPr id="30" name="Text Box 29"/>
          <p:cNvSpPr txBox="1">
            <a:spLocks noChangeArrowheads="1"/>
          </p:cNvSpPr>
          <p:nvPr/>
        </p:nvSpPr>
        <p:spPr bwMode="auto">
          <a:xfrm>
            <a:off x="6444343" y="2844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endParaRPr lang="en-US" altLang="en-US" sz="2000" b="1">
              <a:solidFill>
                <a:srgbClr val="FF3300"/>
              </a:solidFill>
              <a:latin typeface="Times New Roman" panose="02020603050405020304" pitchFamily="18" charset="0"/>
            </a:endParaRPr>
          </a:p>
        </p:txBody>
      </p:sp>
      <p:sp>
        <p:nvSpPr>
          <p:cNvPr id="31" name="Text Box 30"/>
          <p:cNvSpPr txBox="1">
            <a:spLocks noChangeArrowheads="1"/>
          </p:cNvSpPr>
          <p:nvPr/>
        </p:nvSpPr>
        <p:spPr bwMode="auto">
          <a:xfrm>
            <a:off x="5606143" y="18542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endParaRPr lang="en-US" altLang="en-US" sz="2000" b="1">
              <a:solidFill>
                <a:srgbClr val="FF3300"/>
              </a:solidFill>
              <a:latin typeface="Times New Roman" panose="02020603050405020304" pitchFamily="18" charset="0"/>
            </a:endParaRPr>
          </a:p>
        </p:txBody>
      </p:sp>
      <p:sp>
        <p:nvSpPr>
          <p:cNvPr id="32" name="Text Box 31"/>
          <p:cNvSpPr txBox="1">
            <a:spLocks noChangeArrowheads="1"/>
          </p:cNvSpPr>
          <p:nvPr/>
        </p:nvSpPr>
        <p:spPr bwMode="auto">
          <a:xfrm>
            <a:off x="5072743" y="1350963"/>
            <a:ext cx="2435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thật im lìm.</a:t>
            </a:r>
            <a:endParaRPr lang="en-US" altLang="en-US">
              <a:solidFill>
                <a:srgbClr val="0000CC"/>
              </a:solidFill>
              <a:latin typeface="Times New Roman" panose="02020603050405020304" pitchFamily="18" charset="0"/>
            </a:endParaRPr>
          </a:p>
        </p:txBody>
      </p:sp>
      <p:sp>
        <p:nvSpPr>
          <p:cNvPr id="33" name="Text Box 32"/>
          <p:cNvSpPr txBox="1">
            <a:spLocks noChangeArrowheads="1"/>
          </p:cNvSpPr>
          <p:nvPr/>
        </p:nvSpPr>
        <p:spPr bwMode="auto">
          <a:xfrm>
            <a:off x="2939143" y="23114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thôi vỗ sóng dồn dập vô bờ như hồi chiều.</a:t>
            </a:r>
            <a:endParaRPr lang="en-US" altLang="en-US">
              <a:solidFill>
                <a:srgbClr val="0000CC"/>
              </a:solidFill>
              <a:latin typeface="Times New Roman" panose="02020603050405020304" pitchFamily="18" charset="0"/>
            </a:endParaRPr>
          </a:p>
        </p:txBody>
      </p:sp>
      <p:sp>
        <p:nvSpPr>
          <p:cNvPr id="34" name="Text Box 33"/>
          <p:cNvSpPr txBox="1">
            <a:spLocks noChangeArrowheads="1"/>
          </p:cNvSpPr>
          <p:nvPr/>
        </p:nvSpPr>
        <p:spPr bwMode="auto">
          <a:xfrm>
            <a:off x="3243943" y="330200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  trầm ngâm.</a:t>
            </a:r>
            <a:endParaRPr lang="en-US" altLang="en-US">
              <a:solidFill>
                <a:srgbClr val="0000CC"/>
              </a:solidFill>
              <a:latin typeface="Times New Roman" panose="02020603050405020304" pitchFamily="18" charset="0"/>
            </a:endParaRPr>
          </a:p>
        </p:txBody>
      </p:sp>
      <p:sp>
        <p:nvSpPr>
          <p:cNvPr id="35" name="Rectangle 34"/>
          <p:cNvSpPr>
            <a:spLocks noChangeArrowheads="1"/>
          </p:cNvSpPr>
          <p:nvPr/>
        </p:nvSpPr>
        <p:spPr bwMode="auto">
          <a:xfrm>
            <a:off x="4875893" y="4216400"/>
            <a:ext cx="1911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rất sôi nổi.</a:t>
            </a:r>
            <a:endParaRPr lang="en-US" altLang="en-US">
              <a:solidFill>
                <a:srgbClr val="0000CC"/>
              </a:solidFill>
              <a:latin typeface="Times New Roman" panose="02020603050405020304" pitchFamily="18" charset="0"/>
            </a:endParaRPr>
          </a:p>
        </p:txBody>
      </p:sp>
      <p:sp>
        <p:nvSpPr>
          <p:cNvPr id="36" name="Text Box 35"/>
          <p:cNvSpPr txBox="1">
            <a:spLocks noChangeArrowheads="1"/>
          </p:cNvSpPr>
          <p:nvPr/>
        </p:nvSpPr>
        <p:spPr bwMode="auto">
          <a:xfrm>
            <a:off x="3042331" y="5226050"/>
            <a:ext cx="6553200" cy="579438"/>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hệt như Thần Thổ Địa của vùng này.</a:t>
            </a:r>
            <a:endParaRPr lang="en-US" altLang="en-US">
              <a:solidFill>
                <a:srgbClr val="0000CC"/>
              </a:solidFill>
              <a:latin typeface="Times New Roman" panose="02020603050405020304" pitchFamily="18" charset="0"/>
            </a:endParaRPr>
          </a:p>
        </p:txBody>
      </p:sp>
      <p:sp>
        <p:nvSpPr>
          <p:cNvPr id="37" name="Text Box 36"/>
          <p:cNvSpPr txBox="1">
            <a:spLocks noChangeArrowheads="1"/>
          </p:cNvSpPr>
          <p:nvPr/>
        </p:nvSpPr>
        <p:spPr bwMode="auto">
          <a:xfrm>
            <a:off x="1948543" y="889000"/>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FF0000"/>
                </a:solidFill>
                <a:latin typeface="Times New Roman" panose="02020603050405020304" pitchFamily="18" charset="0"/>
                <a:sym typeface="Wingdings" panose="05000000000000000000" pitchFamily="2" charset="2"/>
              </a:rPr>
              <a:t>Xác định chủ ngữ, vị ngữ của những câu vừa tìm được.</a:t>
            </a:r>
            <a:endParaRPr lang="en-US" altLang="en-US" sz="2800" b="1" i="1">
              <a:solidFill>
                <a:srgbClr val="FF0000"/>
              </a:solidFill>
              <a:latin typeface="Times New Roman" panose="02020603050405020304" pitchFamily="18" charset="0"/>
              <a:sym typeface="Wingdings" panose="05000000000000000000" pitchFamily="2" charset="2"/>
            </a:endParaRPr>
          </a:p>
        </p:txBody>
      </p:sp>
      <p:sp>
        <p:nvSpPr>
          <p:cNvPr id="38" name="Line 37"/>
          <p:cNvSpPr>
            <a:spLocks noChangeShapeType="1"/>
          </p:cNvSpPr>
          <p:nvPr/>
        </p:nvSpPr>
        <p:spPr bwMode="auto">
          <a:xfrm flipH="1">
            <a:off x="2939143" y="2540000"/>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8"/>
          <p:cNvSpPr>
            <a:spLocks noChangeShapeType="1"/>
          </p:cNvSpPr>
          <p:nvPr/>
        </p:nvSpPr>
        <p:spPr bwMode="auto">
          <a:xfrm>
            <a:off x="2024743" y="2844800"/>
            <a:ext cx="838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39"/>
          <p:cNvSpPr>
            <a:spLocks noChangeShapeType="1"/>
          </p:cNvSpPr>
          <p:nvPr/>
        </p:nvSpPr>
        <p:spPr bwMode="auto">
          <a:xfrm>
            <a:off x="4844143" y="4749800"/>
            <a:ext cx="1600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0"/>
          <p:cNvSpPr>
            <a:spLocks noChangeShapeType="1"/>
          </p:cNvSpPr>
          <p:nvPr/>
        </p:nvSpPr>
        <p:spPr bwMode="auto">
          <a:xfrm flipH="1">
            <a:off x="4839381" y="4445000"/>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41"/>
          <p:cNvSpPr txBox="1">
            <a:spLocks noChangeArrowheads="1"/>
          </p:cNvSpPr>
          <p:nvPr/>
        </p:nvSpPr>
        <p:spPr bwMode="auto">
          <a:xfrm>
            <a:off x="3547156" y="4721225"/>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endParaRPr lang="en-US" altLang="en-US" sz="2000" b="1">
              <a:solidFill>
                <a:srgbClr val="FF3300"/>
              </a:solidFill>
              <a:latin typeface="Times New Roman" panose="02020603050405020304" pitchFamily="18" charset="0"/>
            </a:endParaRPr>
          </a:p>
        </p:txBody>
      </p:sp>
      <p:sp>
        <p:nvSpPr>
          <p:cNvPr id="43" name="AutoShape 42"/>
          <p:cNvSpPr>
            <a:spLocks noChangeArrowheads="1"/>
          </p:cNvSpPr>
          <p:nvPr/>
        </p:nvSpPr>
        <p:spPr bwMode="auto">
          <a:xfrm>
            <a:off x="1567543" y="1016000"/>
            <a:ext cx="228600" cy="304800"/>
          </a:xfrm>
          <a:prstGeom prst="rightArrow">
            <a:avLst>
              <a:gd name="adj1" fmla="val 50000"/>
              <a:gd name="adj2" fmla="val 25000"/>
            </a:avLst>
          </a:prstGeom>
          <a:solidFill>
            <a:schemeClr val="accent1"/>
          </a:solidFill>
          <a:ln w="9525">
            <a:solidFill>
              <a:srgbClr val="FF00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par>
                                <p:cTn id="8" presetID="2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edge">
                                      <p:cBhvr>
                                        <p:cTn id="10" dur="2000"/>
                                        <p:tgtEl>
                                          <p:spTgt spid="15"/>
                                        </p:tgtEl>
                                      </p:cBhvr>
                                    </p:animEffect>
                                  </p:childTnLst>
                                </p:cTn>
                              </p:par>
                              <p:par>
                                <p:cTn id="11" presetID="2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edge">
                                      <p:cBhvr>
                                        <p:cTn id="13" dur="2000"/>
                                        <p:tgtEl>
                                          <p:spTgt spid="16"/>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edge">
                                      <p:cBhvr>
                                        <p:cTn id="16" dur="2000"/>
                                        <p:tgtEl>
                                          <p:spTgt spid="24"/>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edge">
                                      <p:cBhvr>
                                        <p:cTn id="19" dur="2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edge">
                                      <p:cBhvr>
                                        <p:cTn id="24" dur="2000"/>
                                        <p:tgtEl>
                                          <p:spTgt spid="38"/>
                                        </p:tgtEl>
                                      </p:cBhvr>
                                    </p:animEffect>
                                  </p:childTnLst>
                                </p:cTn>
                              </p:par>
                              <p:par>
                                <p:cTn id="25" presetID="2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edge">
                                      <p:cBhvr>
                                        <p:cTn id="27" dur="2000"/>
                                        <p:tgtEl>
                                          <p:spTgt spid="39"/>
                                        </p:tgtEl>
                                      </p:cBhvr>
                                    </p:animEffect>
                                  </p:childTnLst>
                                </p:cTn>
                              </p:par>
                              <p:par>
                                <p:cTn id="28" presetID="2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edge">
                                      <p:cBhvr>
                                        <p:cTn id="30" dur="2000"/>
                                        <p:tgtEl>
                                          <p:spTgt spid="20"/>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edge">
                                      <p:cBhvr>
                                        <p:cTn id="33" dur="2000"/>
                                        <p:tgtEl>
                                          <p:spTgt spid="25"/>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edge">
                                      <p:cBhvr>
                                        <p:cTn id="36" dur="20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edge">
                                      <p:cBhvr>
                                        <p:cTn id="41" dur="2000"/>
                                        <p:tgtEl>
                                          <p:spTgt spid="13"/>
                                        </p:tgtEl>
                                      </p:cBhvr>
                                    </p:animEffect>
                                  </p:childTnLst>
                                </p:cTn>
                              </p:par>
                              <p:par>
                                <p:cTn id="42" presetID="2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edge">
                                      <p:cBhvr>
                                        <p:cTn id="44" dur="2000"/>
                                        <p:tgtEl>
                                          <p:spTgt spid="17"/>
                                        </p:tgtEl>
                                      </p:cBhvr>
                                    </p:animEffect>
                                  </p:childTnLst>
                                </p:cTn>
                              </p:par>
                              <p:par>
                                <p:cTn id="45" presetID="2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edge">
                                      <p:cBhvr>
                                        <p:cTn id="47" dur="2000"/>
                                        <p:tgtEl>
                                          <p:spTgt spid="21"/>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edge">
                                      <p:cBhvr>
                                        <p:cTn id="50" dur="2000"/>
                                        <p:tgtEl>
                                          <p:spTgt spid="26"/>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edge">
                                      <p:cBhvr>
                                        <p:cTn id="53" dur="20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edge">
                                      <p:cBhvr>
                                        <p:cTn id="58" dur="2000"/>
                                        <p:tgtEl>
                                          <p:spTgt spid="41"/>
                                        </p:tgtEl>
                                      </p:cBhvr>
                                    </p:animEffect>
                                  </p:childTnLst>
                                </p:cTn>
                              </p:par>
                              <p:par>
                                <p:cTn id="59" presetID="20"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edge">
                                      <p:cBhvr>
                                        <p:cTn id="61" dur="2000"/>
                                        <p:tgtEl>
                                          <p:spTgt spid="18"/>
                                        </p:tgtEl>
                                      </p:cBhvr>
                                    </p:animEffect>
                                  </p:childTnLst>
                                </p:cTn>
                              </p:par>
                              <p:par>
                                <p:cTn id="62" presetID="20"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edge">
                                      <p:cBhvr>
                                        <p:cTn id="64" dur="2000"/>
                                        <p:tgtEl>
                                          <p:spTgt spid="40"/>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edge">
                                      <p:cBhvr>
                                        <p:cTn id="67" dur="2000"/>
                                        <p:tgtEl>
                                          <p:spTgt spid="42"/>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edge">
                                      <p:cBhvr>
                                        <p:cTn id="70" dur="20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edge">
                                      <p:cBhvr>
                                        <p:cTn id="75" dur="2000"/>
                                        <p:tgtEl>
                                          <p:spTgt spid="14"/>
                                        </p:tgtEl>
                                      </p:cBhvr>
                                    </p:animEffect>
                                  </p:childTnLst>
                                </p:cTn>
                              </p:par>
                              <p:par>
                                <p:cTn id="76" presetID="20" presetClass="entr" presetSubtype="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edge">
                                      <p:cBhvr>
                                        <p:cTn id="78" dur="2000"/>
                                        <p:tgtEl>
                                          <p:spTgt spid="19"/>
                                        </p:tgtEl>
                                      </p:cBhvr>
                                    </p:animEffect>
                                  </p:childTnLst>
                                </p:cTn>
                              </p:par>
                              <p:par>
                                <p:cTn id="79" presetID="20"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edge">
                                      <p:cBhvr>
                                        <p:cTn id="81" dur="2000"/>
                                        <p:tgtEl>
                                          <p:spTgt spid="22"/>
                                        </p:tgtEl>
                                      </p:cBhvr>
                                    </p:animEffect>
                                  </p:childTnLst>
                                </p:cTn>
                              </p:par>
                              <p:par>
                                <p:cTn id="82" presetID="2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edge">
                                      <p:cBhvr>
                                        <p:cTn id="84" dur="2000"/>
                                        <p:tgtEl>
                                          <p:spTgt spid="27"/>
                                        </p:tgtEl>
                                      </p:cBhvr>
                                    </p:animEffect>
                                  </p:childTnLst>
                                </p:cTn>
                              </p:par>
                              <p:par>
                                <p:cTn id="85" presetID="20"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edge">
                                      <p:cBhvr>
                                        <p:cTn id="8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364343" y="954314"/>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5" name="Rectangle 6"/>
          <p:cNvSpPr>
            <a:spLocks noChangeArrowheads="1"/>
          </p:cNvSpPr>
          <p:nvPr/>
        </p:nvSpPr>
        <p:spPr bwMode="auto">
          <a:xfrm>
            <a:off x="1432606" y="1517877"/>
            <a:ext cx="3436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1. Về đêm, cảnh vật</a:t>
            </a:r>
            <a:endParaRPr lang="en-US" altLang="en-US">
              <a:solidFill>
                <a:srgbClr val="0000CC"/>
              </a:solidFill>
              <a:latin typeface="Times New Roman" panose="02020603050405020304" pitchFamily="18" charset="0"/>
            </a:endParaRPr>
          </a:p>
        </p:txBody>
      </p:sp>
      <p:sp>
        <p:nvSpPr>
          <p:cNvPr id="16" name="Text Box 7"/>
          <p:cNvSpPr txBox="1">
            <a:spLocks noChangeArrowheads="1"/>
          </p:cNvSpPr>
          <p:nvPr/>
        </p:nvSpPr>
        <p:spPr bwMode="auto">
          <a:xfrm>
            <a:off x="1440543" y="2416402"/>
            <a:ext cx="1400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2. Sông</a:t>
            </a:r>
            <a:endParaRPr lang="en-US" altLang="en-US" sz="2800">
              <a:solidFill>
                <a:srgbClr val="0000CC"/>
              </a:solidFill>
              <a:latin typeface="Times New Roman" panose="02020603050405020304" pitchFamily="18" charset="0"/>
            </a:endParaRPr>
          </a:p>
        </p:txBody>
      </p:sp>
      <p:sp>
        <p:nvSpPr>
          <p:cNvPr id="17" name="Rectangle 8"/>
          <p:cNvSpPr>
            <a:spLocks noChangeArrowheads="1"/>
          </p:cNvSpPr>
          <p:nvPr/>
        </p:nvSpPr>
        <p:spPr bwMode="auto">
          <a:xfrm>
            <a:off x="1440543" y="4308702"/>
            <a:ext cx="2908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CC"/>
                </a:solidFill>
                <a:latin typeface="Times New Roman" panose="02020603050405020304" pitchFamily="18" charset="0"/>
              </a:rPr>
              <a:t>6. Trái lại, ông Sáu</a:t>
            </a:r>
            <a:endParaRPr lang="en-US" altLang="en-US" sz="2800">
              <a:solidFill>
                <a:srgbClr val="0000CC"/>
              </a:solidFill>
              <a:latin typeface="Times New Roman" panose="02020603050405020304" pitchFamily="18" charset="0"/>
            </a:endParaRPr>
          </a:p>
        </p:txBody>
      </p:sp>
      <p:sp>
        <p:nvSpPr>
          <p:cNvPr id="18" name="Text Box 9"/>
          <p:cNvSpPr txBox="1">
            <a:spLocks noChangeArrowheads="1"/>
          </p:cNvSpPr>
          <p:nvPr/>
        </p:nvSpPr>
        <p:spPr bwMode="auto">
          <a:xfrm>
            <a:off x="1440543" y="5221514"/>
            <a:ext cx="1219200" cy="519113"/>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7. Ông</a:t>
            </a:r>
            <a:endParaRPr lang="en-US" altLang="en-US" sz="2800">
              <a:solidFill>
                <a:srgbClr val="0000CC"/>
              </a:solidFill>
              <a:latin typeface="Times New Roman" panose="02020603050405020304" pitchFamily="18" charset="0"/>
            </a:endParaRPr>
          </a:p>
        </p:txBody>
      </p:sp>
      <p:sp>
        <p:nvSpPr>
          <p:cNvPr id="19" name="Text Box 10"/>
          <p:cNvSpPr txBox="1">
            <a:spLocks noChangeArrowheads="1"/>
          </p:cNvSpPr>
          <p:nvPr/>
        </p:nvSpPr>
        <p:spPr bwMode="auto">
          <a:xfrm>
            <a:off x="1364343" y="3316514"/>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4. Ông Ba</a:t>
            </a:r>
            <a:endParaRPr lang="en-US" altLang="en-US" sz="2800">
              <a:solidFill>
                <a:srgbClr val="0000CC"/>
              </a:solidFill>
              <a:latin typeface="Times New Roman" panose="02020603050405020304" pitchFamily="18" charset="0"/>
            </a:endParaRPr>
          </a:p>
        </p:txBody>
      </p:sp>
      <p:sp>
        <p:nvSpPr>
          <p:cNvPr id="20" name="Line 11"/>
          <p:cNvSpPr>
            <a:spLocks noChangeShapeType="1"/>
          </p:cNvSpPr>
          <p:nvPr/>
        </p:nvSpPr>
        <p:spPr bwMode="auto">
          <a:xfrm flipH="1">
            <a:off x="4793343" y="1792514"/>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2"/>
          <p:cNvSpPr>
            <a:spLocks noChangeShapeType="1"/>
          </p:cNvSpPr>
          <p:nvPr/>
        </p:nvSpPr>
        <p:spPr bwMode="auto">
          <a:xfrm flipH="1">
            <a:off x="3116943" y="3545114"/>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3"/>
          <p:cNvSpPr>
            <a:spLocks noChangeShapeType="1"/>
          </p:cNvSpPr>
          <p:nvPr/>
        </p:nvSpPr>
        <p:spPr bwMode="auto">
          <a:xfrm flipH="1">
            <a:off x="2583543" y="5334544"/>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4"/>
          <p:cNvSpPr>
            <a:spLocks noChangeShapeType="1"/>
          </p:cNvSpPr>
          <p:nvPr/>
        </p:nvSpPr>
        <p:spPr bwMode="auto">
          <a:xfrm>
            <a:off x="3421743" y="2021114"/>
            <a:ext cx="1219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p:cNvSpPr>
            <a:spLocks noChangeShapeType="1"/>
          </p:cNvSpPr>
          <p:nvPr/>
        </p:nvSpPr>
        <p:spPr bwMode="auto">
          <a:xfrm>
            <a:off x="4945743" y="2021114"/>
            <a:ext cx="1752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6"/>
          <p:cNvSpPr>
            <a:spLocks noChangeShapeType="1"/>
          </p:cNvSpPr>
          <p:nvPr/>
        </p:nvSpPr>
        <p:spPr bwMode="auto">
          <a:xfrm>
            <a:off x="1821543" y="3849914"/>
            <a:ext cx="11430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7"/>
          <p:cNvSpPr>
            <a:spLocks noChangeShapeType="1"/>
          </p:cNvSpPr>
          <p:nvPr/>
        </p:nvSpPr>
        <p:spPr bwMode="auto">
          <a:xfrm>
            <a:off x="3269343" y="4764314"/>
            <a:ext cx="1219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8"/>
          <p:cNvSpPr>
            <a:spLocks noChangeShapeType="1"/>
          </p:cNvSpPr>
          <p:nvPr/>
        </p:nvSpPr>
        <p:spPr bwMode="auto">
          <a:xfrm>
            <a:off x="1821543" y="5831114"/>
            <a:ext cx="609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9"/>
          <p:cNvSpPr>
            <a:spLocks noChangeShapeType="1"/>
          </p:cNvSpPr>
          <p:nvPr/>
        </p:nvSpPr>
        <p:spPr bwMode="auto">
          <a:xfrm>
            <a:off x="2888343" y="2859314"/>
            <a:ext cx="68580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0"/>
          <p:cNvSpPr>
            <a:spLocks noChangeShapeType="1"/>
          </p:cNvSpPr>
          <p:nvPr/>
        </p:nvSpPr>
        <p:spPr bwMode="auto">
          <a:xfrm>
            <a:off x="3193143" y="3849914"/>
            <a:ext cx="1752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1"/>
          <p:cNvSpPr>
            <a:spLocks noChangeShapeType="1"/>
          </p:cNvSpPr>
          <p:nvPr/>
        </p:nvSpPr>
        <p:spPr bwMode="auto">
          <a:xfrm>
            <a:off x="2735943" y="5831114"/>
            <a:ext cx="5791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22"/>
          <p:cNvSpPr txBox="1">
            <a:spLocks noChangeArrowheads="1"/>
          </p:cNvSpPr>
          <p:nvPr/>
        </p:nvSpPr>
        <p:spPr bwMode="auto">
          <a:xfrm>
            <a:off x="4793343" y="1517877"/>
            <a:ext cx="2057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chemeClr val="tx2"/>
                </a:solidFill>
                <a:latin typeface="Times New Roman" panose="02020603050405020304" pitchFamily="18" charset="0"/>
              </a:rPr>
              <a:t>thật im lìm</a:t>
            </a:r>
            <a:endParaRPr lang="en-US" altLang="en-US">
              <a:solidFill>
                <a:schemeClr val="tx2"/>
              </a:solidFill>
              <a:latin typeface="Times New Roman" panose="02020603050405020304" pitchFamily="18" charset="0"/>
            </a:endParaRPr>
          </a:p>
        </p:txBody>
      </p:sp>
      <p:sp>
        <p:nvSpPr>
          <p:cNvPr id="32" name="Text Box 24"/>
          <p:cNvSpPr txBox="1">
            <a:spLocks noChangeArrowheads="1"/>
          </p:cNvSpPr>
          <p:nvPr/>
        </p:nvSpPr>
        <p:spPr bwMode="auto">
          <a:xfrm>
            <a:off x="3040743" y="3316514"/>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 </a:t>
            </a:r>
            <a:r>
              <a:rPr lang="en-US" altLang="en-US" sz="2800">
                <a:solidFill>
                  <a:schemeClr val="tx2"/>
                </a:solidFill>
                <a:latin typeface="Times New Roman" panose="02020603050405020304" pitchFamily="18" charset="0"/>
              </a:rPr>
              <a:t>trầm ngâm.</a:t>
            </a:r>
            <a:endParaRPr lang="en-US" altLang="en-US" sz="2800">
              <a:solidFill>
                <a:schemeClr val="tx2"/>
              </a:solidFill>
              <a:latin typeface="Times New Roman" panose="02020603050405020304" pitchFamily="18" charset="0"/>
            </a:endParaRPr>
          </a:p>
        </p:txBody>
      </p:sp>
      <p:sp>
        <p:nvSpPr>
          <p:cNvPr id="33" name="Rectangle 25"/>
          <p:cNvSpPr>
            <a:spLocks noChangeArrowheads="1"/>
          </p:cNvSpPr>
          <p:nvPr/>
        </p:nvSpPr>
        <p:spPr bwMode="auto">
          <a:xfrm>
            <a:off x="4564743" y="4308702"/>
            <a:ext cx="1693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tx2"/>
                </a:solidFill>
                <a:latin typeface="Times New Roman" panose="02020603050405020304" pitchFamily="18" charset="0"/>
              </a:rPr>
              <a:t>rất sôi nổi.</a:t>
            </a:r>
            <a:endParaRPr lang="en-US" altLang="en-US" sz="2800">
              <a:solidFill>
                <a:schemeClr val="tx2"/>
              </a:solidFill>
              <a:latin typeface="Times New Roman" panose="02020603050405020304" pitchFamily="18" charset="0"/>
            </a:endParaRPr>
          </a:p>
        </p:txBody>
      </p:sp>
      <p:sp>
        <p:nvSpPr>
          <p:cNvPr id="34" name="Text Box 26"/>
          <p:cNvSpPr txBox="1">
            <a:spLocks noChangeArrowheads="1"/>
          </p:cNvSpPr>
          <p:nvPr/>
        </p:nvSpPr>
        <p:spPr bwMode="auto">
          <a:xfrm>
            <a:off x="2659743" y="5221514"/>
            <a:ext cx="6553200" cy="519113"/>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00"/>
                </a:solidFill>
                <a:latin typeface="Times New Roman" panose="02020603050405020304" pitchFamily="18" charset="0"/>
              </a:rPr>
              <a:t>hệt như Thần Thổ Địa của vùng này.</a:t>
            </a:r>
            <a:endParaRPr lang="en-US" altLang="en-US" sz="2800">
              <a:solidFill>
                <a:srgbClr val="000000"/>
              </a:solidFill>
              <a:latin typeface="Times New Roman" panose="02020603050405020304" pitchFamily="18" charset="0"/>
            </a:endParaRPr>
          </a:p>
        </p:txBody>
      </p:sp>
      <p:sp>
        <p:nvSpPr>
          <p:cNvPr id="35" name="Text Box 27"/>
          <p:cNvSpPr txBox="1">
            <a:spLocks noChangeArrowheads="1"/>
          </p:cNvSpPr>
          <p:nvPr/>
        </p:nvSpPr>
        <p:spPr bwMode="auto">
          <a:xfrm>
            <a:off x="3128056" y="1984602"/>
            <a:ext cx="4895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err="1">
                <a:solidFill>
                  <a:srgbClr val="0000CC"/>
                </a:solidFill>
                <a:latin typeface="Times New Roman" panose="02020603050405020304" pitchFamily="18" charset="0"/>
              </a:rPr>
              <a:t>Đặc</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điểm</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của</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sự</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vật</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cảnh</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vật</a:t>
            </a:r>
            <a:r>
              <a:rPr lang="en-US" altLang="en-US" sz="2800" dirty="0">
                <a:solidFill>
                  <a:srgbClr val="0000CC"/>
                </a:solidFill>
                <a:latin typeface="Times New Roman" panose="02020603050405020304" pitchFamily="18" charset="0"/>
              </a:rPr>
              <a:t>)</a:t>
            </a:r>
            <a:endParaRPr lang="en-US" altLang="en-US" sz="2800" dirty="0">
              <a:solidFill>
                <a:srgbClr val="0000CC"/>
              </a:solidFill>
              <a:latin typeface="Times New Roman" panose="02020603050405020304" pitchFamily="18" charset="0"/>
            </a:endParaRPr>
          </a:p>
        </p:txBody>
      </p:sp>
      <p:sp>
        <p:nvSpPr>
          <p:cNvPr id="36" name="Text Box 28"/>
          <p:cNvSpPr txBox="1">
            <a:spLocks noChangeArrowheads="1"/>
          </p:cNvSpPr>
          <p:nvPr/>
        </p:nvSpPr>
        <p:spPr bwMode="auto">
          <a:xfrm>
            <a:off x="3116943" y="2935514"/>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Trạng thái của sự vật (sông)</a:t>
            </a:r>
            <a:endParaRPr lang="en-US" altLang="en-US" sz="2800">
              <a:latin typeface="Times New Roman" panose="02020603050405020304" pitchFamily="18" charset="0"/>
            </a:endParaRPr>
          </a:p>
        </p:txBody>
      </p:sp>
      <p:sp>
        <p:nvSpPr>
          <p:cNvPr id="37" name="Text Box 29"/>
          <p:cNvSpPr txBox="1">
            <a:spLocks noChangeArrowheads="1"/>
          </p:cNvSpPr>
          <p:nvPr/>
        </p:nvSpPr>
        <p:spPr bwMode="auto">
          <a:xfrm>
            <a:off x="3040743" y="3773714"/>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Trạng thái của người</a:t>
            </a:r>
            <a:r>
              <a:rPr lang="en-US" altLang="en-US" sz="1800"/>
              <a:t> </a:t>
            </a:r>
            <a:r>
              <a:rPr lang="en-US" altLang="en-US" sz="2800">
                <a:latin typeface="Times New Roman" panose="02020603050405020304" pitchFamily="18" charset="0"/>
              </a:rPr>
              <a:t>(ông Ba)</a:t>
            </a:r>
            <a:endParaRPr lang="en-US" altLang="en-US" sz="2800">
              <a:latin typeface="Times New Roman" panose="02020603050405020304" pitchFamily="18" charset="0"/>
            </a:endParaRPr>
          </a:p>
        </p:txBody>
      </p:sp>
      <p:sp>
        <p:nvSpPr>
          <p:cNvPr id="38" name="Text Box 30"/>
          <p:cNvSpPr txBox="1">
            <a:spLocks noChangeArrowheads="1"/>
          </p:cNvSpPr>
          <p:nvPr/>
        </p:nvSpPr>
        <p:spPr bwMode="auto">
          <a:xfrm>
            <a:off x="3040743" y="4759552"/>
            <a:ext cx="487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err="1">
                <a:latin typeface="Times New Roman" panose="02020603050405020304" pitchFamily="18" charset="0"/>
              </a:rPr>
              <a:t>Đặc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điểm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1800" dirty="0"/>
              <a:t> </a:t>
            </a:r>
            <a:r>
              <a:rPr lang="en-US" altLang="en-US" sz="2800" dirty="0">
                <a:latin typeface="Times New Roman" panose="02020603050405020304" pitchFamily="18" charset="0"/>
              </a:rPr>
              <a:t>(</a:t>
            </a:r>
            <a:r>
              <a:rPr lang="en-US" altLang="en-US" sz="2800" dirty="0" err="1">
                <a:latin typeface="Times New Roman" panose="02020603050405020304" pitchFamily="18" charset="0"/>
              </a:rPr>
              <a:t>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Sáu</a:t>
            </a:r>
            <a:r>
              <a:rPr lang="en-US" altLang="en-US" sz="2800" dirty="0">
                <a:latin typeface="Times New Roman" panose="02020603050405020304" pitchFamily="18" charset="0"/>
              </a:rPr>
              <a:t>)</a:t>
            </a:r>
            <a:endParaRPr lang="en-US" altLang="en-US" sz="2800" dirty="0">
              <a:latin typeface="Times New Roman" panose="02020603050405020304" pitchFamily="18" charset="0"/>
            </a:endParaRPr>
          </a:p>
        </p:txBody>
      </p:sp>
      <p:sp>
        <p:nvSpPr>
          <p:cNvPr id="39" name="Text Box 31"/>
          <p:cNvSpPr txBox="1">
            <a:spLocks noChangeArrowheads="1"/>
          </p:cNvSpPr>
          <p:nvPr/>
        </p:nvSpPr>
        <p:spPr bwMode="auto">
          <a:xfrm>
            <a:off x="3056618" y="5800952"/>
            <a:ext cx="487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Đặc điểm của người (ông Sáu)</a:t>
            </a:r>
            <a:endParaRPr lang="en-US" altLang="en-US" sz="2800">
              <a:latin typeface="Times New Roman" panose="02020603050405020304" pitchFamily="18" charset="0"/>
            </a:endParaRPr>
          </a:p>
        </p:txBody>
      </p:sp>
      <p:sp>
        <p:nvSpPr>
          <p:cNvPr id="40" name="Line 32"/>
          <p:cNvSpPr>
            <a:spLocks noChangeShapeType="1"/>
          </p:cNvSpPr>
          <p:nvPr/>
        </p:nvSpPr>
        <p:spPr bwMode="auto">
          <a:xfrm flipH="1">
            <a:off x="2735943" y="2554514"/>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3"/>
          <p:cNvSpPr>
            <a:spLocks noChangeShapeType="1"/>
          </p:cNvSpPr>
          <p:nvPr/>
        </p:nvSpPr>
        <p:spPr bwMode="auto">
          <a:xfrm>
            <a:off x="1821543" y="2859314"/>
            <a:ext cx="838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4"/>
          <p:cNvSpPr>
            <a:spLocks noChangeShapeType="1"/>
          </p:cNvSpPr>
          <p:nvPr/>
        </p:nvSpPr>
        <p:spPr bwMode="auto">
          <a:xfrm>
            <a:off x="4640943" y="4764314"/>
            <a:ext cx="1600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35"/>
          <p:cNvSpPr>
            <a:spLocks noChangeShapeType="1"/>
          </p:cNvSpPr>
          <p:nvPr/>
        </p:nvSpPr>
        <p:spPr bwMode="auto">
          <a:xfrm flipH="1">
            <a:off x="4564743" y="4459514"/>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AutoShape 36"/>
          <p:cNvSpPr>
            <a:spLocks noChangeArrowheads="1"/>
          </p:cNvSpPr>
          <p:nvPr/>
        </p:nvSpPr>
        <p:spPr bwMode="auto">
          <a:xfrm>
            <a:off x="1364343" y="878114"/>
            <a:ext cx="762000" cy="228600"/>
          </a:xfrm>
          <a:prstGeom prst="rightArrow">
            <a:avLst>
              <a:gd name="adj1" fmla="val 50000"/>
              <a:gd name="adj2" fmla="val 83333"/>
            </a:avLst>
          </a:prstGeom>
          <a:solidFill>
            <a:schemeClr val="accent1"/>
          </a:solidFill>
          <a:ln w="9525">
            <a:solidFill>
              <a:srgbClr val="FF00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 name="Text Box 37"/>
          <p:cNvSpPr txBox="1">
            <a:spLocks noChangeArrowheads="1"/>
          </p:cNvSpPr>
          <p:nvPr/>
        </p:nvSpPr>
        <p:spPr bwMode="auto">
          <a:xfrm>
            <a:off x="4793343" y="1517877"/>
            <a:ext cx="2743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rPr>
              <a:t>thật im lìm</a:t>
            </a:r>
            <a:endParaRPr lang="en-US" altLang="en-US">
              <a:solidFill>
                <a:srgbClr val="FF0000"/>
              </a:solidFill>
              <a:latin typeface="Times New Roman" panose="02020603050405020304" pitchFamily="18" charset="0"/>
            </a:endParaRPr>
          </a:p>
        </p:txBody>
      </p:sp>
      <p:sp>
        <p:nvSpPr>
          <p:cNvPr id="46" name="Text Box 38"/>
          <p:cNvSpPr txBox="1">
            <a:spLocks noChangeArrowheads="1"/>
          </p:cNvSpPr>
          <p:nvPr/>
        </p:nvSpPr>
        <p:spPr bwMode="auto">
          <a:xfrm>
            <a:off x="2840718" y="2416402"/>
            <a:ext cx="754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thôi vỗ sóng dồn dập vô bờ như hồi chiều.</a:t>
            </a:r>
            <a:endParaRPr lang="en-US" altLang="en-US" sz="2800">
              <a:latin typeface="Times New Roman" panose="02020603050405020304" pitchFamily="18" charset="0"/>
            </a:endParaRPr>
          </a:p>
        </p:txBody>
      </p:sp>
      <p:sp>
        <p:nvSpPr>
          <p:cNvPr id="47" name="Text Box 39"/>
          <p:cNvSpPr txBox="1">
            <a:spLocks noChangeArrowheads="1"/>
          </p:cNvSpPr>
          <p:nvPr/>
        </p:nvSpPr>
        <p:spPr bwMode="auto">
          <a:xfrm>
            <a:off x="3040743" y="3316514"/>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 trầm ngâm.</a:t>
            </a:r>
            <a:endParaRPr lang="en-US" altLang="en-US" sz="2800">
              <a:solidFill>
                <a:srgbClr val="FF0000"/>
              </a:solidFill>
              <a:latin typeface="Times New Roman" panose="02020603050405020304" pitchFamily="18" charset="0"/>
            </a:endParaRPr>
          </a:p>
        </p:txBody>
      </p:sp>
      <p:sp>
        <p:nvSpPr>
          <p:cNvPr id="48" name="Rectangle 40"/>
          <p:cNvSpPr>
            <a:spLocks noChangeArrowheads="1"/>
          </p:cNvSpPr>
          <p:nvPr/>
        </p:nvSpPr>
        <p:spPr bwMode="auto">
          <a:xfrm>
            <a:off x="4564743" y="4308702"/>
            <a:ext cx="1693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rPr>
              <a:t>rất sôi nổi</a:t>
            </a:r>
            <a:r>
              <a:rPr lang="en-US" altLang="en-US" sz="2800">
                <a:latin typeface="Times New Roman" panose="02020603050405020304" pitchFamily="18" charset="0"/>
              </a:rPr>
              <a:t>.</a:t>
            </a:r>
            <a:endParaRPr lang="en-US" altLang="en-US" sz="2800">
              <a:latin typeface="Times New Roman" panose="02020603050405020304" pitchFamily="18" charset="0"/>
            </a:endParaRPr>
          </a:p>
        </p:txBody>
      </p:sp>
      <p:sp>
        <p:nvSpPr>
          <p:cNvPr id="49" name="Text Box 41"/>
          <p:cNvSpPr txBox="1">
            <a:spLocks noChangeArrowheads="1"/>
          </p:cNvSpPr>
          <p:nvPr/>
        </p:nvSpPr>
        <p:spPr bwMode="auto">
          <a:xfrm>
            <a:off x="2659743" y="5221514"/>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hệt như Thần Thổ Địa của vùng này.</a:t>
            </a:r>
            <a:endParaRPr lang="en-US" altLang="en-US" sz="2800">
              <a:solidFill>
                <a:srgbClr val="FF0000"/>
              </a:solidFill>
              <a:latin typeface="Times New Roman" panose="02020603050405020304" pitchFamily="18" charset="0"/>
            </a:endParaRPr>
          </a:p>
        </p:txBody>
      </p:sp>
      <p:sp>
        <p:nvSpPr>
          <p:cNvPr id="50" name="Text Box 42"/>
          <p:cNvSpPr txBox="1">
            <a:spLocks noChangeArrowheads="1"/>
          </p:cNvSpPr>
          <p:nvPr/>
        </p:nvSpPr>
        <p:spPr bwMode="auto">
          <a:xfrm>
            <a:off x="2335893" y="632052"/>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sym typeface="Wingdings" panose="05000000000000000000" pitchFamily="2" charset="2"/>
              </a:rPr>
              <a:t>Vị ngữ trong các câu trên biểu thị nội dung gì? </a:t>
            </a:r>
            <a:endParaRPr lang="en-US" altLang="en-US" sz="2400" b="1">
              <a:solidFill>
                <a:srgbClr val="FF0000"/>
              </a:solidFill>
              <a:latin typeface="Times New Roman" panose="02020603050405020304" pitchFamily="18" charset="0"/>
            </a:endParaRPr>
          </a:p>
        </p:txBody>
      </p:sp>
      <p:sp>
        <p:nvSpPr>
          <p:cNvPr id="51" name="Text Box 43"/>
          <p:cNvSpPr txBox="1">
            <a:spLocks noChangeArrowheads="1"/>
          </p:cNvSpPr>
          <p:nvPr/>
        </p:nvSpPr>
        <p:spPr bwMode="auto">
          <a:xfrm>
            <a:off x="2696256" y="1109889"/>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sym typeface="Wingdings" panose="05000000000000000000" pitchFamily="2" charset="2"/>
              </a:rPr>
              <a:t>Chúng do những từ ngữ như thế nào tạo thành?</a:t>
            </a:r>
            <a:endParaRPr lang="en-US" altLang="en-US" sz="2400">
              <a:solidFill>
                <a:srgbClr val="FF0000"/>
              </a:solidFill>
              <a:latin typeface="Times New Roman" panose="02020603050405020304" pitchFamily="18" charset="0"/>
            </a:endParaRPr>
          </a:p>
        </p:txBody>
      </p:sp>
      <p:sp>
        <p:nvSpPr>
          <p:cNvPr id="52" name="Text Box 44"/>
          <p:cNvSpPr txBox="1">
            <a:spLocks noChangeArrowheads="1"/>
          </p:cNvSpPr>
          <p:nvPr/>
        </p:nvSpPr>
        <p:spPr bwMode="auto">
          <a:xfrm>
            <a:off x="7003143" y="1792514"/>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53" name="Text Box 45"/>
          <p:cNvSpPr txBox="1">
            <a:spLocks noChangeArrowheads="1"/>
          </p:cNvSpPr>
          <p:nvPr/>
        </p:nvSpPr>
        <p:spPr bwMode="auto">
          <a:xfrm>
            <a:off x="7841343" y="2935514"/>
            <a:ext cx="335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 Đ</a:t>
            </a:r>
            <a:r>
              <a:rPr lang="en-US" altLang="en-US" b="1">
                <a:solidFill>
                  <a:srgbClr val="0000CC"/>
                </a:solidFill>
                <a:latin typeface="Times New Roman" panose="02020603050405020304" pitchFamily="18" charset="0"/>
              </a:rPr>
              <a:t>ộng</a:t>
            </a:r>
            <a:r>
              <a:rPr lang="en-US" altLang="en-US" sz="1800" b="1">
                <a:solidFill>
                  <a:srgbClr val="0000CC"/>
                </a:solidFill>
              </a:rPr>
              <a:t> </a:t>
            </a:r>
            <a:r>
              <a:rPr lang="en-US" altLang="en-US" sz="2800" b="1">
                <a:solidFill>
                  <a:srgbClr val="0000CC"/>
                </a:solidFill>
                <a:latin typeface="Times New Roman" panose="02020603050405020304" pitchFamily="18" charset="0"/>
              </a:rPr>
              <a:t>từ</a:t>
            </a:r>
            <a:endParaRPr lang="en-US" altLang="en-US" sz="2800" b="1">
              <a:solidFill>
                <a:srgbClr val="0000CC"/>
              </a:solidFill>
              <a:latin typeface="Times New Roman" panose="02020603050405020304" pitchFamily="18" charset="0"/>
            </a:endParaRPr>
          </a:p>
        </p:txBody>
      </p:sp>
      <p:sp>
        <p:nvSpPr>
          <p:cNvPr id="54" name="Text Box 46"/>
          <p:cNvSpPr txBox="1">
            <a:spLocks noChangeArrowheads="1"/>
          </p:cNvSpPr>
          <p:nvPr/>
        </p:nvSpPr>
        <p:spPr bwMode="auto">
          <a:xfrm>
            <a:off x="7993743" y="3773714"/>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CC"/>
                </a:solidFill>
                <a:latin typeface="Times New Roman" panose="02020603050405020304" pitchFamily="18" charset="0"/>
              </a:rPr>
              <a:t>Động từ</a:t>
            </a:r>
            <a:endParaRPr lang="en-US" altLang="en-US" b="1">
              <a:solidFill>
                <a:srgbClr val="0000CC"/>
              </a:solidFill>
              <a:latin typeface="Times New Roman" panose="02020603050405020304" pitchFamily="18" charset="0"/>
            </a:endParaRPr>
          </a:p>
        </p:txBody>
      </p:sp>
      <p:sp>
        <p:nvSpPr>
          <p:cNvPr id="55" name="Text Box 47"/>
          <p:cNvSpPr txBox="1">
            <a:spLocks noChangeArrowheads="1"/>
          </p:cNvSpPr>
          <p:nvPr/>
        </p:nvSpPr>
        <p:spPr bwMode="auto">
          <a:xfrm>
            <a:off x="7917543" y="4688114"/>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CụmTính từ</a:t>
            </a:r>
            <a:endParaRPr lang="en-US" altLang="en-US" sz="2800" b="1">
              <a:solidFill>
                <a:srgbClr val="0000CC"/>
              </a:solidFill>
              <a:latin typeface="Times New Roman" panose="02020603050405020304" pitchFamily="18" charset="0"/>
            </a:endParaRPr>
          </a:p>
        </p:txBody>
      </p:sp>
      <p:sp>
        <p:nvSpPr>
          <p:cNvPr id="56" name="Text Box 48"/>
          <p:cNvSpPr txBox="1">
            <a:spLocks noChangeArrowheads="1"/>
          </p:cNvSpPr>
          <p:nvPr/>
        </p:nvSpPr>
        <p:spPr bwMode="auto">
          <a:xfrm>
            <a:off x="7881031" y="1984602"/>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CụmTính từ</a:t>
            </a:r>
            <a:endParaRPr lang="en-US" altLang="en-US" sz="2800" b="1">
              <a:solidFill>
                <a:srgbClr val="0000CC"/>
              </a:solidFill>
              <a:latin typeface="Times New Roman" panose="02020603050405020304" pitchFamily="18" charset="0"/>
            </a:endParaRPr>
          </a:p>
        </p:txBody>
      </p:sp>
      <p:sp>
        <p:nvSpPr>
          <p:cNvPr id="57" name="Text Box 49"/>
          <p:cNvSpPr txBox="1">
            <a:spLocks noChangeArrowheads="1"/>
          </p:cNvSpPr>
          <p:nvPr/>
        </p:nvSpPr>
        <p:spPr bwMode="auto">
          <a:xfrm>
            <a:off x="7917543" y="5743802"/>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CụmTính từ</a:t>
            </a:r>
            <a:endParaRPr lang="en-US" altLang="en-US" sz="2800" b="1">
              <a:solidFill>
                <a:srgbClr val="0000CC"/>
              </a:solidFill>
              <a:latin typeface="Times New Roman" panose="02020603050405020304" pitchFamily="18" charset="0"/>
            </a:endParaRPr>
          </a:p>
        </p:txBody>
      </p:sp>
      <p:sp>
        <p:nvSpPr>
          <p:cNvPr id="58" name="Text Box 57"/>
          <p:cNvSpPr txBox="1">
            <a:spLocks noChangeArrowheads="1"/>
          </p:cNvSpPr>
          <p:nvPr/>
        </p:nvSpPr>
        <p:spPr bwMode="auto">
          <a:xfrm>
            <a:off x="2856593" y="2430689"/>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thôi vỗ sóng dồn dập vô bờ như hồi chiều.</a:t>
            </a:r>
            <a:endParaRPr lang="en-US" altLang="en-US" sz="280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amond(in)">
                                      <p:cBhvr>
                                        <p:cTn id="7" dur="2000"/>
                                        <p:tgtEl>
                                          <p:spTgt spid="50"/>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barn(inHorizontal)">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amond(in)">
                                      <p:cBhvr>
                                        <p:cTn id="16" dur="2000"/>
                                        <p:tgtEl>
                                          <p:spTgt spid="45"/>
                                        </p:tgtEl>
                                      </p:cBhvr>
                                    </p:animEffect>
                                  </p:childTnLst>
                                </p:cTn>
                              </p:par>
                            </p:childTnLst>
                          </p:cTn>
                        </p:par>
                        <p:par>
                          <p:cTn id="17" fill="hold">
                            <p:stCondLst>
                              <p:cond delay="2000"/>
                            </p:stCondLst>
                            <p:childTnLst>
                              <p:par>
                                <p:cTn id="18" presetID="47"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9" presetClass="entr" presetSubtype="0"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1000" fill="hold"/>
                                        <p:tgtEl>
                                          <p:spTgt spid="56"/>
                                        </p:tgtEl>
                                        <p:attrNameLst>
                                          <p:attrName>ppt_x</p:attrName>
                                        </p:attrNameLst>
                                      </p:cBhvr>
                                      <p:tavLst>
                                        <p:tav tm="0">
                                          <p:val>
                                            <p:strVal val="#ppt_x-.2"/>
                                          </p:val>
                                        </p:tav>
                                        <p:tav tm="100000">
                                          <p:val>
                                            <p:strVal val="#ppt_x"/>
                                          </p:val>
                                        </p:tav>
                                      </p:tavLst>
                                    </p:anim>
                                    <p:anim calcmode="lin" valueType="num">
                                      <p:cBhvr>
                                        <p:cTn id="27" dur="10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6"/>
                                        </p:tgtEl>
                                      </p:cBhvr>
                                    </p:animEffect>
                                  </p:childTnLst>
                                </p:cTn>
                              </p:par>
                            </p:childTnLst>
                          </p:cTn>
                        </p:par>
                        <p:par>
                          <p:cTn id="29" fill="hold">
                            <p:stCondLst>
                              <p:cond delay="4000"/>
                            </p:stCondLst>
                            <p:childTnLst>
                              <p:par>
                                <p:cTn id="30" presetID="47"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9" presetClass="entr" presetSubtype="0"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1000" fill="hold"/>
                                        <p:tgtEl>
                                          <p:spTgt spid="53"/>
                                        </p:tgtEl>
                                        <p:attrNameLst>
                                          <p:attrName>ppt_x</p:attrName>
                                        </p:attrNameLst>
                                      </p:cBhvr>
                                      <p:tavLst>
                                        <p:tav tm="0">
                                          <p:val>
                                            <p:strVal val="#ppt_x-.2"/>
                                          </p:val>
                                        </p:tav>
                                        <p:tav tm="100000">
                                          <p:val>
                                            <p:strVal val="#ppt_x"/>
                                          </p:val>
                                        </p:tav>
                                      </p:tavLst>
                                    </p:anim>
                                    <p:anim calcmode="lin" valueType="num">
                                      <p:cBhvr>
                                        <p:cTn id="39"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diamond(in)">
                                      <p:cBhvr>
                                        <p:cTn id="45" dur="2000"/>
                                        <p:tgtEl>
                                          <p:spTgt spid="47"/>
                                        </p:tgtEl>
                                      </p:cBhvr>
                                    </p:animEffect>
                                  </p:childTnLst>
                                </p:cTn>
                              </p:par>
                            </p:childTnLst>
                          </p:cTn>
                        </p:par>
                        <p:par>
                          <p:cTn id="46" fill="hold">
                            <p:stCondLst>
                              <p:cond delay="2000"/>
                            </p:stCondLst>
                            <p:childTnLst>
                              <p:par>
                                <p:cTn id="47" presetID="47"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29"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1000" fill="hold"/>
                                        <p:tgtEl>
                                          <p:spTgt spid="54"/>
                                        </p:tgtEl>
                                        <p:attrNameLst>
                                          <p:attrName>ppt_x</p:attrName>
                                        </p:attrNameLst>
                                      </p:cBhvr>
                                      <p:tavLst>
                                        <p:tav tm="0">
                                          <p:val>
                                            <p:strVal val="#ppt_x-.2"/>
                                          </p:val>
                                        </p:tav>
                                        <p:tav tm="100000">
                                          <p:val>
                                            <p:strVal val="#ppt_x"/>
                                          </p:val>
                                        </p:tav>
                                      </p:tavLst>
                                    </p:anim>
                                    <p:anim calcmode="lin" valueType="num">
                                      <p:cBhvr>
                                        <p:cTn id="56"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57" dur="10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diamond(in)">
                                      <p:cBhvr>
                                        <p:cTn id="62" dur="2000"/>
                                        <p:tgtEl>
                                          <p:spTgt spid="48"/>
                                        </p:tgtEl>
                                      </p:cBhvr>
                                    </p:animEffect>
                                  </p:childTnLst>
                                </p:cTn>
                              </p:par>
                            </p:childTnLst>
                          </p:cTn>
                        </p:par>
                        <p:par>
                          <p:cTn id="63" fill="hold">
                            <p:stCondLst>
                              <p:cond delay="2000"/>
                            </p:stCondLst>
                            <p:childTnLst>
                              <p:par>
                                <p:cTn id="64" presetID="29" presetClass="entr" presetSubtype="0" fill="hold" grpId="0"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1000" fill="hold"/>
                                        <p:tgtEl>
                                          <p:spTgt spid="55"/>
                                        </p:tgtEl>
                                        <p:attrNameLst>
                                          <p:attrName>ppt_x</p:attrName>
                                        </p:attrNameLst>
                                      </p:cBhvr>
                                      <p:tavLst>
                                        <p:tav tm="0">
                                          <p:val>
                                            <p:strVal val="#ppt_x-.2"/>
                                          </p:val>
                                        </p:tav>
                                        <p:tav tm="100000">
                                          <p:val>
                                            <p:strVal val="#ppt_x"/>
                                          </p:val>
                                        </p:tav>
                                      </p:tavLst>
                                    </p:anim>
                                    <p:anim calcmode="lin" valueType="num">
                                      <p:cBhvr>
                                        <p:cTn id="67"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68" dur="1000"/>
                                        <p:tgtEl>
                                          <p:spTgt spid="55"/>
                                        </p:tgtEl>
                                      </p:cBhvr>
                                    </p:animEffect>
                                  </p:childTnLst>
                                </p:cTn>
                              </p:par>
                            </p:childTnLst>
                          </p:cTn>
                        </p:par>
                        <p:par>
                          <p:cTn id="69" fill="hold">
                            <p:stCondLst>
                              <p:cond delay="3000"/>
                            </p:stCondLst>
                            <p:childTnLst>
                              <p:par>
                                <p:cTn id="70" presetID="8" presetClass="entr" presetSubtype="16"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diamond(in)">
                                      <p:cBhvr>
                                        <p:cTn id="72" dur="20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diamond(in)">
                                      <p:cBhvr>
                                        <p:cTn id="77" dur="2000"/>
                                        <p:tgtEl>
                                          <p:spTgt spid="49"/>
                                        </p:tgtEl>
                                      </p:cBhvr>
                                    </p:animEffect>
                                  </p:childTnLst>
                                </p:cTn>
                              </p:par>
                            </p:childTnLst>
                          </p:cTn>
                        </p:par>
                        <p:par>
                          <p:cTn id="78" fill="hold">
                            <p:stCondLst>
                              <p:cond delay="2000"/>
                            </p:stCondLst>
                            <p:childTnLst>
                              <p:par>
                                <p:cTn id="79" presetID="47" presetClass="entr" presetSubtype="0"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childTnLst>
                          </p:cTn>
                        </p:par>
                        <p:par>
                          <p:cTn id="84" fill="hold">
                            <p:stCondLst>
                              <p:cond delay="3000"/>
                            </p:stCondLst>
                            <p:childTnLst>
                              <p:par>
                                <p:cTn id="85" presetID="29" presetClass="entr" presetSubtype="0"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1000" fill="hold"/>
                                        <p:tgtEl>
                                          <p:spTgt spid="57"/>
                                        </p:tgtEl>
                                        <p:attrNameLst>
                                          <p:attrName>ppt_x</p:attrName>
                                        </p:attrNameLst>
                                      </p:cBhvr>
                                      <p:tavLst>
                                        <p:tav tm="0">
                                          <p:val>
                                            <p:strVal val="#ppt_x-.2"/>
                                          </p:val>
                                        </p:tav>
                                        <p:tav tm="100000">
                                          <p:val>
                                            <p:strVal val="#ppt_x"/>
                                          </p:val>
                                        </p:tav>
                                      </p:tavLst>
                                    </p:anim>
                                    <p:anim calcmode="lin" valueType="num">
                                      <p:cBhvr>
                                        <p:cTn id="88"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89" dur="1000"/>
                                        <p:tgtEl>
                                          <p:spTgt spid="57"/>
                                        </p:tgtEl>
                                      </p:cBhvr>
                                    </p:animEffect>
                                  </p:childTnLst>
                                </p:cTn>
                              </p:par>
                            </p:childTnLst>
                          </p:cTn>
                        </p:par>
                      </p:childTnLst>
                    </p:cTn>
                  </p:par>
                  <p:par>
                    <p:cTn id="90" fill="hold">
                      <p:stCondLst>
                        <p:cond delay="indefinite"/>
                      </p:stCondLst>
                      <p:childTnLst>
                        <p:par>
                          <p:cTn id="91" fill="hold">
                            <p:stCondLst>
                              <p:cond delay="0"/>
                            </p:stCondLst>
                            <p:childTnLst>
                              <p:par>
                                <p:cTn id="92" presetID="8" presetClass="entr" presetSubtype="16" fill="hold" grpId="0"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diamond(in)">
                                      <p:cBhvr>
                                        <p:cTn id="94"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5" grpId="0"/>
      <p:bldP spid="47" grpId="0"/>
      <p:bldP spid="48" grpId="0"/>
      <p:bldP spid="49" grpId="0"/>
      <p:bldP spid="50" grpId="0"/>
      <p:bldP spid="51" grpId="0"/>
      <p:bldP spid="53" grpId="0"/>
      <p:bldP spid="54" grpId="0"/>
      <p:bldP spid="55"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ackgroundRemoval t="4094" b="100000" l="0" r="59322"/>
                        </a14:imgEffect>
                      </a14:imgLayer>
                    </a14:imgProps>
                  </a:ext>
                  <a:ext uri="{28A0092B-C50C-407E-A947-70E740481C1C}">
                    <a14:useLocalDpi xmlns:a14="http://schemas.microsoft.com/office/drawing/2010/main" val="0"/>
                  </a:ext>
                </a:extLst>
              </a:blip>
              <a:srcRect r="45218"/>
              <a:stretch>
                <a:fillRect/>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617660" y="2155373"/>
            <a:ext cx="9297083" cy="2031325"/>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just">
              <a:spcBef>
                <a:spcPct val="50000"/>
              </a:spcBef>
            </a:pPr>
            <a:r>
              <a:rPr lang="vi-VN" sz="2800">
                <a:latin typeface="Times New Roman" panose="02020603050405020304" pitchFamily="18" charset="0"/>
              </a:rPr>
              <a:t>1. Vị ngữ trong câu kể </a:t>
            </a:r>
            <a:r>
              <a:rPr lang="vi-VN" sz="2800" i="1">
                <a:latin typeface="Times New Roman" panose="02020603050405020304" pitchFamily="18" charset="0"/>
              </a:rPr>
              <a:t>Ai thế nào? </a:t>
            </a:r>
            <a:r>
              <a:rPr lang="vi-VN" sz="2800">
                <a:latin typeface="Times New Roman" panose="02020603050405020304" pitchFamily="18" charset="0"/>
              </a:rPr>
              <a:t>chỉ đặc điểm, tính chất hoặc trạng thái của sự vật được nói đến ở chủ ngữ.</a:t>
            </a:r>
            <a:endParaRPr lang="en-US" sz="2800">
              <a:latin typeface="Times New Roman" panose="02020603050405020304" pitchFamily="18" charset="0"/>
            </a:endParaRPr>
          </a:p>
          <a:p>
            <a:pPr marL="0" indent="0" algn="just">
              <a:spcBef>
                <a:spcPct val="50000"/>
              </a:spcBef>
            </a:pPr>
            <a:r>
              <a:rPr lang="vi-VN" sz="2800">
                <a:latin typeface="Times New Roman" panose="02020603050405020304" pitchFamily="18" charset="0"/>
              </a:rPr>
              <a:t>2. Vị ngữ thường do tính từ, động từ (hoặc cụm tính từ, cụm động từ tạo thành.)</a:t>
            </a:r>
            <a:endParaRPr lang="vi-VN" sz="2800">
              <a:latin typeface="Times New Roman" panose="02020603050405020304" pitchFamily="18" charset="0"/>
            </a:endParaRPr>
          </a:p>
        </p:txBody>
      </p:sp>
      <p:sp>
        <p:nvSpPr>
          <p:cNvPr id="4" name="TextBox 4"/>
          <p:cNvSpPr txBox="1">
            <a:spLocks noChangeArrowheads="1"/>
          </p:cNvSpPr>
          <p:nvPr/>
        </p:nvSpPr>
        <p:spPr bwMode="auto">
          <a:xfrm>
            <a:off x="1182232" y="934035"/>
            <a:ext cx="2971800" cy="584775"/>
          </a:xfrm>
          <a:prstGeom prst="rect">
            <a:avLst/>
          </a:prstGeom>
          <a:noFill/>
          <a:ln w="9525">
            <a:noFill/>
            <a:miter lim="800000"/>
          </a:ln>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Ghi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nhớ</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02493" y="708932"/>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1. Đọc và trả lời câu hỏi:</a:t>
            </a:r>
            <a:endParaRPr lang="en-US" altLang="en-US" sz="2800" b="1">
              <a:latin typeface="Times New Roman" panose="02020603050405020304" pitchFamily="18" charset="0"/>
            </a:endParaRPr>
          </a:p>
        </p:txBody>
      </p:sp>
      <p:sp>
        <p:nvSpPr>
          <p:cNvPr id="5" name="Text Box 6"/>
          <p:cNvSpPr txBox="1">
            <a:spLocks noChangeArrowheads="1"/>
          </p:cNvSpPr>
          <p:nvPr/>
        </p:nvSpPr>
        <p:spPr bwMode="auto">
          <a:xfrm>
            <a:off x="1411742" y="1178783"/>
            <a:ext cx="9314996" cy="2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50000"/>
              </a:spcBef>
              <a:buFontTx/>
              <a:buNone/>
            </a:pPr>
            <a:r>
              <a:rPr lang="en-US" altLang="en-US" sz="2800">
                <a:solidFill>
                  <a:srgbClr val="0000CC"/>
                </a:solidFill>
                <a:latin typeface="Times New Roman" panose="02020603050405020304" pitchFamily="18" charset="0"/>
              </a:rPr>
              <a:t>    Cánh đại bàng rất khỏe. Mỏ đại bàng dài và rất cứng. Đôi chân của nó giống như cái móc hàng của cần cẩu. Đại bàng rất ít bay. Khi chạy</a:t>
            </a:r>
            <a:r>
              <a:rPr lang="en-US" altLang="en-US" sz="2800">
                <a:solidFill>
                  <a:srgbClr val="0000CC"/>
                </a:solidFill>
              </a:rPr>
              <a:t> </a:t>
            </a:r>
            <a:r>
              <a:rPr lang="en-US" altLang="en-US" sz="2800">
                <a:solidFill>
                  <a:srgbClr val="0000CC"/>
                </a:solidFill>
                <a:latin typeface="Times New Roman" panose="02020603050405020304" pitchFamily="18" charset="0"/>
              </a:rPr>
              <a:t>trên mặt đất, nó giống như một con ngỗng cụ nhưng nhanh nhẹn hơn nhiều.</a:t>
            </a:r>
            <a:endParaRPr lang="en-US" altLang="en-US" sz="2800">
              <a:solidFill>
                <a:srgbClr val="0000CC"/>
              </a:solidFill>
              <a:latin typeface="Times New Roman" panose="02020603050405020304" pitchFamily="18" charset="0"/>
            </a:endParaRPr>
          </a:p>
        </p:txBody>
      </p:sp>
      <p:sp>
        <p:nvSpPr>
          <p:cNvPr id="6" name="Text Box 7"/>
          <p:cNvSpPr txBox="1">
            <a:spLocks noChangeArrowheads="1"/>
          </p:cNvSpPr>
          <p:nvPr/>
        </p:nvSpPr>
        <p:spPr bwMode="auto">
          <a:xfrm>
            <a:off x="1802040" y="4195006"/>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rPr>
              <a:t>a. Tìm các câu kể </a:t>
            </a:r>
            <a:r>
              <a:rPr lang="en-US" altLang="en-US" sz="2800" i="1">
                <a:latin typeface="Times New Roman" panose="02020603050405020304" pitchFamily="18" charset="0"/>
              </a:rPr>
              <a:t>Ai thế nào?</a:t>
            </a:r>
            <a:r>
              <a:rPr lang="en-US" altLang="en-US" sz="2800">
                <a:latin typeface="Times New Roman" panose="02020603050405020304" pitchFamily="18" charset="0"/>
              </a:rPr>
              <a:t> trong đoạn văn.</a:t>
            </a:r>
            <a:endParaRPr lang="en-US" altLang="en-US" sz="2800">
              <a:latin typeface="Times New Roman" panose="02020603050405020304" pitchFamily="18" charset="0"/>
            </a:endParaRPr>
          </a:p>
        </p:txBody>
      </p:sp>
      <p:sp>
        <p:nvSpPr>
          <p:cNvPr id="7" name="Text Box 8"/>
          <p:cNvSpPr txBox="1">
            <a:spLocks noChangeArrowheads="1"/>
          </p:cNvSpPr>
          <p:nvPr/>
        </p:nvSpPr>
        <p:spPr bwMode="auto">
          <a:xfrm>
            <a:off x="1802040" y="4793945"/>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rPr>
              <a:t>b. Xác định vị ngữ của các câu trên.</a:t>
            </a:r>
            <a:endParaRPr lang="en-US" altLang="en-US" sz="2800">
              <a:latin typeface="Times New Roman" panose="02020603050405020304" pitchFamily="18" charset="0"/>
            </a:endParaRPr>
          </a:p>
        </p:txBody>
      </p:sp>
      <p:sp>
        <p:nvSpPr>
          <p:cNvPr id="8" name="Text Box 9"/>
          <p:cNvSpPr txBox="1">
            <a:spLocks noChangeArrowheads="1"/>
          </p:cNvSpPr>
          <p:nvPr/>
        </p:nvSpPr>
        <p:spPr bwMode="auto">
          <a:xfrm>
            <a:off x="1802040" y="5392883"/>
            <a:ext cx="8820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rPr>
              <a:t>c. Vị ngữ của các câu trên do những từ ngữ nào tạo thành?</a:t>
            </a:r>
            <a:endParaRPr lang="en-US" altLang="en-US" sz="2800">
              <a:latin typeface="Times New Roman" panose="02020603050405020304" pitchFamily="18" charset="0"/>
            </a:endParaRPr>
          </a:p>
        </p:txBody>
      </p:sp>
      <p:sp>
        <p:nvSpPr>
          <p:cNvPr id="9" name="Text Box 13"/>
          <p:cNvSpPr txBox="1">
            <a:spLocks noChangeArrowheads="1"/>
          </p:cNvSpPr>
          <p:nvPr/>
        </p:nvSpPr>
        <p:spPr bwMode="auto">
          <a:xfrm>
            <a:off x="6135915" y="3664857"/>
            <a:ext cx="3673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US" altLang="en-US" sz="1800"/>
          </a:p>
        </p:txBody>
      </p:sp>
      <p:sp>
        <p:nvSpPr>
          <p:cNvPr id="12" name="Text Box 14"/>
          <p:cNvSpPr txBox="1">
            <a:spLocks noChangeArrowheads="1"/>
          </p:cNvSpPr>
          <p:nvPr/>
        </p:nvSpPr>
        <p:spPr bwMode="auto">
          <a:xfrm>
            <a:off x="5145996" y="3617380"/>
            <a:ext cx="6102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b="1" i="1">
                <a:latin typeface="Times New Roman" panose="02020603050405020304" pitchFamily="18" charset="0"/>
                <a:cs typeface="Times New Roman" panose="02020603050405020304" pitchFamily="18" charset="0"/>
              </a:rPr>
              <a:t>                                  Theo</a:t>
            </a:r>
            <a:r>
              <a:rPr lang="en-US" altLang="en-US" sz="2400" b="1">
                <a:latin typeface="Times New Roman" panose="02020603050405020304" pitchFamily="18" charset="0"/>
                <a:cs typeface="Times New Roman" panose="02020603050405020304" pitchFamily="18" charset="0"/>
              </a:rPr>
              <a:t> Thiên Lương</a:t>
            </a:r>
            <a:endParaRPr lang="en-US" altLang="en-US"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par>
                                <p:cTn id="21" presetID="2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2000"/>
                                        <p:tgtEl>
                                          <p:spTgt spid="7"/>
                                        </p:tgtEl>
                                      </p:cBhvr>
                                    </p:animEffect>
                                  </p:childTnLst>
                                </p:cTn>
                              </p:par>
                              <p:par>
                                <p:cTn id="24" presetID="2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edge">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28" name="Text Box 6"/>
          <p:cNvSpPr txBox="1">
            <a:spLocks noChangeArrowheads="1"/>
          </p:cNvSpPr>
          <p:nvPr/>
        </p:nvSpPr>
        <p:spPr bwMode="auto">
          <a:xfrm>
            <a:off x="1894114" y="607616"/>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a. Tìm các câu kể </a:t>
            </a:r>
            <a:r>
              <a:rPr lang="en-US" altLang="en-US" sz="2800" i="1">
                <a:latin typeface="Times New Roman" panose="02020603050405020304" pitchFamily="18" charset="0"/>
              </a:rPr>
              <a:t>Ai thế nào?</a:t>
            </a:r>
            <a:r>
              <a:rPr lang="en-US" altLang="en-US" sz="2800">
                <a:latin typeface="Times New Roman" panose="02020603050405020304" pitchFamily="18" charset="0"/>
              </a:rPr>
              <a:t> trong đoạn văn.</a:t>
            </a:r>
            <a:endParaRPr lang="en-US" altLang="en-US" sz="2800">
              <a:latin typeface="Times New Roman" panose="02020603050405020304" pitchFamily="18" charset="0"/>
            </a:endParaRPr>
          </a:p>
        </p:txBody>
      </p:sp>
      <p:sp>
        <p:nvSpPr>
          <p:cNvPr id="29" name="Text Box 7"/>
          <p:cNvSpPr txBox="1">
            <a:spLocks noChangeArrowheads="1"/>
          </p:cNvSpPr>
          <p:nvPr/>
        </p:nvSpPr>
        <p:spPr bwMode="auto">
          <a:xfrm>
            <a:off x="1894114" y="2235200"/>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1. Cánh đại bàng rất khỏe.</a:t>
            </a:r>
            <a:endParaRPr lang="en-US" altLang="en-US" sz="2800">
              <a:solidFill>
                <a:srgbClr val="0000CC"/>
              </a:solidFill>
              <a:latin typeface="Times New Roman" panose="02020603050405020304" pitchFamily="18" charset="0"/>
            </a:endParaRPr>
          </a:p>
        </p:txBody>
      </p:sp>
      <p:sp>
        <p:nvSpPr>
          <p:cNvPr id="30" name="Text Box 8"/>
          <p:cNvSpPr txBox="1">
            <a:spLocks noChangeArrowheads="1"/>
          </p:cNvSpPr>
          <p:nvPr/>
        </p:nvSpPr>
        <p:spPr bwMode="auto">
          <a:xfrm>
            <a:off x="1589314" y="23876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solidFill>
                <a:srgbClr val="0000CC"/>
              </a:solidFill>
            </a:endParaRPr>
          </a:p>
        </p:txBody>
      </p:sp>
      <p:sp>
        <p:nvSpPr>
          <p:cNvPr id="31" name="Text Box 9"/>
          <p:cNvSpPr txBox="1">
            <a:spLocks noChangeArrowheads="1"/>
          </p:cNvSpPr>
          <p:nvPr/>
        </p:nvSpPr>
        <p:spPr bwMode="auto">
          <a:xfrm>
            <a:off x="1894114" y="276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2. Mỏ đại bàng dài và rất cứng.</a:t>
            </a:r>
            <a:endParaRPr lang="en-US" altLang="en-US" sz="2800">
              <a:solidFill>
                <a:srgbClr val="0000CC"/>
              </a:solidFill>
              <a:latin typeface="Times New Roman" panose="02020603050405020304" pitchFamily="18" charset="0"/>
            </a:endParaRPr>
          </a:p>
        </p:txBody>
      </p:sp>
      <p:sp>
        <p:nvSpPr>
          <p:cNvPr id="32" name="Text Box 10"/>
          <p:cNvSpPr txBox="1">
            <a:spLocks noChangeArrowheads="1"/>
          </p:cNvSpPr>
          <p:nvPr/>
        </p:nvSpPr>
        <p:spPr bwMode="auto">
          <a:xfrm>
            <a:off x="1894114" y="3454400"/>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3. Đôi chân của nó giống như cái móc hàng của cần cẩu.</a:t>
            </a:r>
            <a:endParaRPr lang="en-US" altLang="en-US" sz="2800">
              <a:solidFill>
                <a:srgbClr val="0000CC"/>
              </a:solidFill>
              <a:latin typeface="Times New Roman" panose="02020603050405020304" pitchFamily="18" charset="0"/>
            </a:endParaRPr>
          </a:p>
        </p:txBody>
      </p:sp>
      <p:sp>
        <p:nvSpPr>
          <p:cNvPr id="33" name="Text Box 11"/>
          <p:cNvSpPr txBox="1">
            <a:spLocks noChangeArrowheads="1"/>
          </p:cNvSpPr>
          <p:nvPr/>
        </p:nvSpPr>
        <p:spPr bwMode="auto">
          <a:xfrm>
            <a:off x="1589314" y="4100853"/>
            <a:ext cx="853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   4. Đại bàng rất ít bay.</a:t>
            </a:r>
            <a:endParaRPr lang="en-US" altLang="en-US" sz="2800">
              <a:solidFill>
                <a:srgbClr val="0000CC"/>
              </a:solidFill>
              <a:latin typeface="Times New Roman" panose="02020603050405020304" pitchFamily="18" charset="0"/>
            </a:endParaRPr>
          </a:p>
        </p:txBody>
      </p:sp>
      <p:sp>
        <p:nvSpPr>
          <p:cNvPr id="34" name="Text Box 12"/>
          <p:cNvSpPr txBox="1">
            <a:spLocks noChangeArrowheads="1"/>
          </p:cNvSpPr>
          <p:nvPr/>
        </p:nvSpPr>
        <p:spPr bwMode="auto">
          <a:xfrm>
            <a:off x="1589315" y="4747305"/>
            <a:ext cx="867228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0000CC"/>
                </a:solidFill>
                <a:latin typeface="Times New Roman" panose="02020603050405020304" pitchFamily="18" charset="0"/>
              </a:rPr>
              <a:t>   5. Khi chạy trên mặt đất, nó giống như một con ngỗng cụ </a:t>
            </a:r>
            <a:endParaRPr lang="en-US" altLang="en-US" sz="2800">
              <a:solidFill>
                <a:srgbClr val="0000CC"/>
              </a:solidFill>
              <a:latin typeface="Times New Roman" panose="02020603050405020304" pitchFamily="18" charset="0"/>
            </a:endParaRPr>
          </a:p>
          <a:p>
            <a:pPr algn="just" eaLnBrk="1" hangingPunct="1">
              <a:spcBef>
                <a:spcPct val="50000"/>
              </a:spcBef>
              <a:buFontTx/>
              <a:buNone/>
            </a:pPr>
            <a:r>
              <a:rPr lang="en-US" altLang="en-US" sz="2800">
                <a:solidFill>
                  <a:srgbClr val="0000CC"/>
                </a:solidFill>
                <a:latin typeface="Times New Roman" panose="02020603050405020304" pitchFamily="18" charset="0"/>
              </a:rPr>
              <a:t>nhưng nhanh nhẹn hơn nhiều.</a:t>
            </a:r>
            <a:endParaRPr lang="en-US" altLang="en-US" sz="2800">
              <a:solidFill>
                <a:srgbClr val="0000CC"/>
              </a:solidFill>
              <a:latin typeface="Times New Roman" panose="02020603050405020304" pitchFamily="18" charset="0"/>
            </a:endParaRPr>
          </a:p>
        </p:txBody>
      </p:sp>
      <p:sp>
        <p:nvSpPr>
          <p:cNvPr id="35" name="Text Box 13"/>
          <p:cNvSpPr txBox="1">
            <a:spLocks noChangeArrowheads="1"/>
          </p:cNvSpPr>
          <p:nvPr/>
        </p:nvSpPr>
        <p:spPr bwMode="auto">
          <a:xfrm>
            <a:off x="1817914" y="5494338"/>
            <a:ext cx="6781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latin typeface="Times New Roman" panose="02020603050405020304" pitchFamily="18" charset="0"/>
            </a:endParaRPr>
          </a:p>
          <a:p>
            <a:pPr eaLnBrk="1" hangingPunct="1">
              <a:spcBef>
                <a:spcPct val="50000"/>
              </a:spcBef>
              <a:buFontTx/>
              <a:buNone/>
            </a:pPr>
            <a:endParaRPr lang="en-US" altLang="en-US" sz="2800">
              <a:latin typeface="Times New Roman" panose="02020603050405020304" pitchFamily="18" charset="0"/>
            </a:endParaRPr>
          </a:p>
        </p:txBody>
      </p:sp>
      <p:sp>
        <p:nvSpPr>
          <p:cNvPr id="36" name="Text Box 15"/>
          <p:cNvSpPr txBox="1">
            <a:spLocks noChangeArrowheads="1"/>
          </p:cNvSpPr>
          <p:nvPr/>
        </p:nvSpPr>
        <p:spPr bwMode="auto">
          <a:xfrm>
            <a:off x="1894114" y="1094184"/>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b. </a:t>
            </a:r>
            <a:r>
              <a:rPr lang="en-US" altLang="en-US" sz="2800">
                <a:solidFill>
                  <a:srgbClr val="FF0066"/>
                </a:solidFill>
                <a:latin typeface="Times New Roman" panose="02020603050405020304" pitchFamily="18" charset="0"/>
              </a:rPr>
              <a:t>Xác định vị ngữ</a:t>
            </a:r>
            <a:r>
              <a:rPr lang="en-US" altLang="en-US" sz="2800">
                <a:latin typeface="Times New Roman" panose="02020603050405020304" pitchFamily="18" charset="0"/>
              </a:rPr>
              <a:t> của các câu trên.</a:t>
            </a:r>
            <a:endParaRPr lang="en-US" altLang="en-US" sz="2800">
              <a:latin typeface="Times New Roman" panose="02020603050405020304" pitchFamily="18" charset="0"/>
            </a:endParaRPr>
          </a:p>
        </p:txBody>
      </p:sp>
      <p:sp>
        <p:nvSpPr>
          <p:cNvPr id="37" name="Text Box 16"/>
          <p:cNvSpPr txBox="1">
            <a:spLocks noChangeArrowheads="1"/>
          </p:cNvSpPr>
          <p:nvPr/>
        </p:nvSpPr>
        <p:spPr bwMode="auto">
          <a:xfrm>
            <a:off x="1894114" y="1591072"/>
            <a:ext cx="90154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c. Vị ngữ của các câu trên do </a:t>
            </a:r>
            <a:r>
              <a:rPr lang="en-US" altLang="en-US" sz="2800">
                <a:solidFill>
                  <a:srgbClr val="FF0066"/>
                </a:solidFill>
                <a:latin typeface="Times New Roman" panose="02020603050405020304" pitchFamily="18" charset="0"/>
              </a:rPr>
              <a:t>những từ ngữ nào</a:t>
            </a:r>
            <a:r>
              <a:rPr lang="en-US" altLang="en-US" sz="2800">
                <a:latin typeface="Times New Roman" panose="02020603050405020304" pitchFamily="18" charset="0"/>
              </a:rPr>
              <a:t> tạo thành?</a:t>
            </a:r>
            <a:endParaRPr lang="en-US" altLang="en-US"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nodePh="1">
                                  <p:stCondLst>
                                    <p:cond delay="0"/>
                                  </p:stCondLst>
                                  <p:endCondLst>
                                    <p:cond evt="begin" delay="0">
                                      <p:tn val="43"/>
                                    </p:cond>
                                  </p:end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edge">
                                      <p:cBhvr>
                                        <p:cTn id="57" dur="2000"/>
                                        <p:tgtEl>
                                          <p:spTgt spid="36"/>
                                        </p:tgtEl>
                                      </p:cBhvr>
                                    </p:animEffect>
                                  </p:childTnLst>
                                </p:cTn>
                              </p:par>
                              <p:par>
                                <p:cTn id="58" presetID="2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edge">
                                      <p:cBhvr>
                                        <p:cTn id="6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767114" y="1429657"/>
            <a:ext cx="2759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1. Cánh đại bàng</a:t>
            </a:r>
            <a:endParaRPr lang="en-US" altLang="en-US" sz="2800">
              <a:solidFill>
                <a:srgbClr val="0000CC"/>
              </a:solidFill>
              <a:latin typeface="Times New Roman" panose="02020603050405020304" pitchFamily="18" charset="0"/>
            </a:endParaRPr>
          </a:p>
        </p:txBody>
      </p:sp>
      <p:sp>
        <p:nvSpPr>
          <p:cNvPr id="3" name="Text Box 4"/>
          <p:cNvSpPr txBox="1">
            <a:spLocks noChangeArrowheads="1"/>
          </p:cNvSpPr>
          <p:nvPr/>
        </p:nvSpPr>
        <p:spPr bwMode="auto">
          <a:xfrm>
            <a:off x="1767114" y="2191657"/>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2. Mỏ đại bàng</a:t>
            </a:r>
            <a:endParaRPr lang="en-US" altLang="en-US" sz="2800">
              <a:solidFill>
                <a:srgbClr val="0000CC"/>
              </a:solidFill>
              <a:latin typeface="Times New Roman" panose="02020603050405020304" pitchFamily="18" charset="0"/>
            </a:endParaRPr>
          </a:p>
        </p:txBody>
      </p:sp>
      <p:sp>
        <p:nvSpPr>
          <p:cNvPr id="4" name="Text Box 5"/>
          <p:cNvSpPr txBox="1">
            <a:spLocks noChangeArrowheads="1"/>
          </p:cNvSpPr>
          <p:nvPr/>
        </p:nvSpPr>
        <p:spPr bwMode="auto">
          <a:xfrm>
            <a:off x="1690914" y="2953657"/>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3. Đôi chân của nó</a:t>
            </a:r>
            <a:endParaRPr lang="en-US" altLang="en-US" sz="2800">
              <a:solidFill>
                <a:srgbClr val="0000CC"/>
              </a:solidFill>
              <a:latin typeface="Times New Roman" panose="02020603050405020304" pitchFamily="18" charset="0"/>
            </a:endParaRPr>
          </a:p>
        </p:txBody>
      </p:sp>
      <p:sp>
        <p:nvSpPr>
          <p:cNvPr id="5" name="Text Box 7"/>
          <p:cNvSpPr txBox="1">
            <a:spLocks noChangeArrowheads="1"/>
          </p:cNvSpPr>
          <p:nvPr/>
        </p:nvSpPr>
        <p:spPr bwMode="auto">
          <a:xfrm>
            <a:off x="1614714" y="4553857"/>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 5. Khi chạy</a:t>
            </a:r>
            <a:r>
              <a:rPr lang="en-US" altLang="en-US" sz="2800">
                <a:solidFill>
                  <a:srgbClr val="0000CC"/>
                </a:solidFill>
              </a:rPr>
              <a:t> </a:t>
            </a:r>
            <a:r>
              <a:rPr lang="en-US" altLang="en-US" sz="2800">
                <a:solidFill>
                  <a:srgbClr val="0000CC"/>
                </a:solidFill>
                <a:latin typeface="Times New Roman" panose="02020603050405020304" pitchFamily="18" charset="0"/>
              </a:rPr>
              <a:t>trên mặt đất, nó</a:t>
            </a:r>
            <a:endParaRPr lang="en-US" altLang="en-US" sz="2800">
              <a:solidFill>
                <a:srgbClr val="0000CC"/>
              </a:solidFill>
              <a:latin typeface="Times New Roman" panose="02020603050405020304" pitchFamily="18" charset="0"/>
            </a:endParaRPr>
          </a:p>
        </p:txBody>
      </p:sp>
      <p:sp>
        <p:nvSpPr>
          <p:cNvPr id="6" name="Text Box 8"/>
          <p:cNvSpPr txBox="1">
            <a:spLocks noChangeArrowheads="1"/>
          </p:cNvSpPr>
          <p:nvPr/>
        </p:nvSpPr>
        <p:spPr bwMode="auto">
          <a:xfrm>
            <a:off x="1995714" y="5222195"/>
            <a:ext cx="6781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nhưng nhanh nhẹn hơn nhiều.</a:t>
            </a:r>
            <a:endParaRPr lang="en-US" altLang="en-US" sz="2800">
              <a:latin typeface="Times New Roman" panose="02020603050405020304" pitchFamily="18" charset="0"/>
            </a:endParaRPr>
          </a:p>
          <a:p>
            <a:pPr eaLnBrk="1" hangingPunct="1">
              <a:spcBef>
                <a:spcPct val="50000"/>
              </a:spcBef>
              <a:buFontTx/>
              <a:buNone/>
            </a:pPr>
            <a:endParaRPr lang="en-US" altLang="en-US" sz="2800">
              <a:latin typeface="Times New Roman" panose="02020603050405020304" pitchFamily="18" charset="0"/>
            </a:endParaRPr>
          </a:p>
        </p:txBody>
      </p:sp>
      <p:sp>
        <p:nvSpPr>
          <p:cNvPr id="7" name="Text Box 12"/>
          <p:cNvSpPr txBox="1">
            <a:spLocks noChangeArrowheads="1"/>
          </p:cNvSpPr>
          <p:nvPr/>
        </p:nvSpPr>
        <p:spPr bwMode="auto">
          <a:xfrm>
            <a:off x="1790927" y="62955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b. Vị ngữ của các câu trên.</a:t>
            </a:r>
            <a:endParaRPr lang="en-US" altLang="en-US" sz="2800">
              <a:solidFill>
                <a:srgbClr val="FF0000"/>
              </a:solidFill>
              <a:latin typeface="Times New Roman" panose="02020603050405020304" pitchFamily="18" charset="0"/>
            </a:endParaRPr>
          </a:p>
        </p:txBody>
      </p:sp>
      <p:sp>
        <p:nvSpPr>
          <p:cNvPr id="8" name="Text Box 13"/>
          <p:cNvSpPr txBox="1">
            <a:spLocks noChangeArrowheads="1"/>
          </p:cNvSpPr>
          <p:nvPr/>
        </p:nvSpPr>
        <p:spPr bwMode="auto">
          <a:xfrm>
            <a:off x="4276952" y="1429657"/>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rất khỏe.</a:t>
            </a:r>
            <a:endParaRPr lang="en-US" altLang="en-US" sz="2800">
              <a:latin typeface="Times New Roman" panose="02020603050405020304" pitchFamily="18" charset="0"/>
            </a:endParaRPr>
          </a:p>
        </p:txBody>
      </p:sp>
      <p:sp>
        <p:nvSpPr>
          <p:cNvPr id="9" name="Text Box 14"/>
          <p:cNvSpPr txBox="1">
            <a:spLocks noChangeArrowheads="1"/>
          </p:cNvSpPr>
          <p:nvPr/>
        </p:nvSpPr>
        <p:spPr bwMode="auto">
          <a:xfrm>
            <a:off x="4053114" y="2191657"/>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dài và rất cứng.</a:t>
            </a:r>
            <a:endParaRPr lang="en-US" altLang="en-US" sz="2800">
              <a:latin typeface="Times New Roman" panose="02020603050405020304" pitchFamily="18" charset="0"/>
            </a:endParaRPr>
          </a:p>
        </p:txBody>
      </p:sp>
      <p:sp>
        <p:nvSpPr>
          <p:cNvPr id="10" name="Text Box 15"/>
          <p:cNvSpPr txBox="1">
            <a:spLocks noChangeArrowheads="1"/>
          </p:cNvSpPr>
          <p:nvPr/>
        </p:nvSpPr>
        <p:spPr bwMode="auto">
          <a:xfrm>
            <a:off x="1995714" y="5222195"/>
            <a:ext cx="6781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nhưng nhanh nhẹn hơn nhiều.</a:t>
            </a:r>
            <a:endParaRPr lang="en-US" altLang="en-US" sz="2800">
              <a:solidFill>
                <a:srgbClr val="FF3300"/>
              </a:solidFill>
              <a:latin typeface="Times New Roman" panose="02020603050405020304" pitchFamily="18" charset="0"/>
            </a:endParaRPr>
          </a:p>
          <a:p>
            <a:pPr eaLnBrk="1" hangingPunct="1">
              <a:spcBef>
                <a:spcPct val="50000"/>
              </a:spcBef>
              <a:buFontTx/>
              <a:buNone/>
            </a:pPr>
            <a:endParaRPr lang="en-US" altLang="en-US" sz="2800">
              <a:solidFill>
                <a:srgbClr val="FF3300"/>
              </a:solidFill>
              <a:latin typeface="Times New Roman" panose="02020603050405020304" pitchFamily="18" charset="0"/>
            </a:endParaRPr>
          </a:p>
        </p:txBody>
      </p:sp>
      <p:sp>
        <p:nvSpPr>
          <p:cNvPr id="11" name="Line 16"/>
          <p:cNvSpPr>
            <a:spLocks noChangeShapeType="1"/>
          </p:cNvSpPr>
          <p:nvPr/>
        </p:nvSpPr>
        <p:spPr bwMode="auto">
          <a:xfrm flipH="1">
            <a:off x="4238852" y="1564595"/>
            <a:ext cx="76200" cy="304800"/>
          </a:xfrm>
          <a:prstGeom prst="line">
            <a:avLst/>
          </a:prstGeom>
          <a:noFill/>
          <a:ln w="28575">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7"/>
          <p:cNvSpPr txBox="1">
            <a:spLocks noChangeArrowheads="1"/>
          </p:cNvSpPr>
          <p:nvPr/>
        </p:nvSpPr>
        <p:spPr bwMode="auto">
          <a:xfrm>
            <a:off x="1538514" y="3798207"/>
            <a:ext cx="2047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 4. Đại bàng</a:t>
            </a:r>
            <a:endParaRPr lang="en-US" altLang="en-US" sz="2800">
              <a:solidFill>
                <a:srgbClr val="0000CC"/>
              </a:solidFill>
              <a:latin typeface="Times New Roman" panose="02020603050405020304" pitchFamily="18" charset="0"/>
            </a:endParaRPr>
          </a:p>
        </p:txBody>
      </p:sp>
      <p:sp>
        <p:nvSpPr>
          <p:cNvPr id="13" name="Line 19"/>
          <p:cNvSpPr>
            <a:spLocks noChangeShapeType="1"/>
          </p:cNvSpPr>
          <p:nvPr/>
        </p:nvSpPr>
        <p:spPr bwMode="auto">
          <a:xfrm flipH="1">
            <a:off x="4053114" y="2344057"/>
            <a:ext cx="76200" cy="304800"/>
          </a:xfrm>
          <a:prstGeom prst="line">
            <a:avLst/>
          </a:prstGeom>
          <a:noFill/>
          <a:ln w="28575">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0"/>
          <p:cNvSpPr>
            <a:spLocks noChangeShapeType="1"/>
          </p:cNvSpPr>
          <p:nvPr/>
        </p:nvSpPr>
        <p:spPr bwMode="auto">
          <a:xfrm flipH="1">
            <a:off x="4434114" y="3106057"/>
            <a:ext cx="76200" cy="304800"/>
          </a:xfrm>
          <a:prstGeom prst="line">
            <a:avLst/>
          </a:prstGeom>
          <a:noFill/>
          <a:ln w="28575">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1"/>
          <p:cNvSpPr>
            <a:spLocks noChangeShapeType="1"/>
          </p:cNvSpPr>
          <p:nvPr/>
        </p:nvSpPr>
        <p:spPr bwMode="auto">
          <a:xfrm flipH="1">
            <a:off x="3441927" y="3868057"/>
            <a:ext cx="76200" cy="304800"/>
          </a:xfrm>
          <a:prstGeom prst="line">
            <a:avLst/>
          </a:prstGeom>
          <a:noFill/>
          <a:ln w="28575">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2"/>
          <p:cNvSpPr>
            <a:spLocks noChangeShapeType="1"/>
          </p:cNvSpPr>
          <p:nvPr/>
        </p:nvSpPr>
        <p:spPr bwMode="auto">
          <a:xfrm flipH="1">
            <a:off x="5746977" y="4733245"/>
            <a:ext cx="76200" cy="304800"/>
          </a:xfrm>
          <a:prstGeom prst="line">
            <a:avLst/>
          </a:prstGeom>
          <a:noFill/>
          <a:ln w="28575">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3"/>
          <p:cNvSpPr txBox="1">
            <a:spLocks noChangeArrowheads="1"/>
          </p:cNvSpPr>
          <p:nvPr/>
        </p:nvSpPr>
        <p:spPr bwMode="auto">
          <a:xfrm>
            <a:off x="4276952" y="1429657"/>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rất khỏe.</a:t>
            </a:r>
            <a:endParaRPr lang="en-US" altLang="en-US" sz="2800">
              <a:solidFill>
                <a:srgbClr val="FF3300"/>
              </a:solidFill>
              <a:latin typeface="Times New Roman" panose="02020603050405020304" pitchFamily="18" charset="0"/>
            </a:endParaRPr>
          </a:p>
        </p:txBody>
      </p:sp>
      <p:sp>
        <p:nvSpPr>
          <p:cNvPr id="18" name="Text Box 24"/>
          <p:cNvSpPr txBox="1">
            <a:spLocks noChangeArrowheads="1"/>
          </p:cNvSpPr>
          <p:nvPr/>
        </p:nvSpPr>
        <p:spPr bwMode="auto">
          <a:xfrm>
            <a:off x="4053114" y="2191657"/>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dài và rất cứng.</a:t>
            </a:r>
            <a:endParaRPr lang="en-US" altLang="en-US" sz="2800">
              <a:solidFill>
                <a:srgbClr val="FF3300"/>
              </a:solidFill>
              <a:latin typeface="Times New Roman" panose="02020603050405020304" pitchFamily="18" charset="0"/>
            </a:endParaRPr>
          </a:p>
        </p:txBody>
      </p:sp>
      <p:sp>
        <p:nvSpPr>
          <p:cNvPr id="19" name="Text Box 25"/>
          <p:cNvSpPr txBox="1">
            <a:spLocks noChangeArrowheads="1"/>
          </p:cNvSpPr>
          <p:nvPr/>
        </p:nvSpPr>
        <p:spPr bwMode="auto">
          <a:xfrm>
            <a:off x="3518127" y="3798207"/>
            <a:ext cx="19510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rất ít bay.</a:t>
            </a:r>
            <a:endParaRPr lang="en-US" altLang="en-US" sz="2800">
              <a:solidFill>
                <a:srgbClr val="FF3300"/>
              </a:solidFill>
              <a:latin typeface="Times New Roman" panose="02020603050405020304" pitchFamily="18" charset="0"/>
            </a:endParaRPr>
          </a:p>
        </p:txBody>
      </p:sp>
      <p:sp>
        <p:nvSpPr>
          <p:cNvPr id="20" name="Text Box 26"/>
          <p:cNvSpPr txBox="1">
            <a:spLocks noChangeArrowheads="1"/>
          </p:cNvSpPr>
          <p:nvPr/>
        </p:nvSpPr>
        <p:spPr bwMode="auto">
          <a:xfrm>
            <a:off x="4434114" y="2953657"/>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giống như cái móc hàng của cần cẩu.</a:t>
            </a:r>
            <a:endParaRPr lang="en-US" altLang="en-US" sz="2800">
              <a:latin typeface="Times New Roman" panose="02020603050405020304" pitchFamily="18" charset="0"/>
            </a:endParaRPr>
          </a:p>
        </p:txBody>
      </p:sp>
      <p:sp>
        <p:nvSpPr>
          <p:cNvPr id="21" name="Text Box 27"/>
          <p:cNvSpPr txBox="1">
            <a:spLocks noChangeArrowheads="1"/>
          </p:cNvSpPr>
          <p:nvPr/>
        </p:nvSpPr>
        <p:spPr bwMode="auto">
          <a:xfrm>
            <a:off x="4434114" y="2953657"/>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giống như cái móc hàng của cần cẩu.</a:t>
            </a:r>
            <a:endParaRPr lang="en-US" altLang="en-US" sz="2800">
              <a:solidFill>
                <a:srgbClr val="FF3300"/>
              </a:solidFill>
              <a:latin typeface="Times New Roman" panose="02020603050405020304" pitchFamily="18" charset="0"/>
            </a:endParaRPr>
          </a:p>
        </p:txBody>
      </p:sp>
      <p:sp>
        <p:nvSpPr>
          <p:cNvPr id="22" name="Text Box 28"/>
          <p:cNvSpPr txBox="1">
            <a:spLocks noChangeArrowheads="1"/>
          </p:cNvSpPr>
          <p:nvPr/>
        </p:nvSpPr>
        <p:spPr bwMode="auto">
          <a:xfrm>
            <a:off x="5761264" y="4533220"/>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giống như một con ngỗng cụ</a:t>
            </a:r>
            <a:endParaRPr lang="en-US" altLang="en-US" sz="2800">
              <a:latin typeface="Times New Roman" panose="02020603050405020304" pitchFamily="18" charset="0"/>
            </a:endParaRPr>
          </a:p>
        </p:txBody>
      </p:sp>
      <p:sp>
        <p:nvSpPr>
          <p:cNvPr id="23" name="Text Box 29"/>
          <p:cNvSpPr txBox="1">
            <a:spLocks noChangeArrowheads="1"/>
          </p:cNvSpPr>
          <p:nvPr/>
        </p:nvSpPr>
        <p:spPr bwMode="auto">
          <a:xfrm>
            <a:off x="5761264" y="4533220"/>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giống như một con ngỗng cụ</a:t>
            </a:r>
            <a:endParaRPr lang="en-US" altLang="en-US" sz="2800">
              <a:solidFill>
                <a:srgbClr val="FF3300"/>
              </a:solidFill>
              <a:latin typeface="Times New Roman" panose="02020603050405020304" pitchFamily="18" charset="0"/>
            </a:endParaRPr>
          </a:p>
        </p:txBody>
      </p:sp>
      <p:sp>
        <p:nvSpPr>
          <p:cNvPr id="24" name="Text Box 30"/>
          <p:cNvSpPr txBox="1">
            <a:spLocks noChangeArrowheads="1"/>
          </p:cNvSpPr>
          <p:nvPr/>
        </p:nvSpPr>
        <p:spPr bwMode="auto">
          <a:xfrm>
            <a:off x="5715227" y="607332"/>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Từ ngữ tạo thành vị ngữ.</a:t>
            </a:r>
            <a:endParaRPr lang="en-US" altLang="en-US" sz="2800">
              <a:solidFill>
                <a:srgbClr val="FF0000"/>
              </a:solidFill>
              <a:latin typeface="Times New Roman" panose="02020603050405020304" pitchFamily="18" charset="0"/>
            </a:endParaRPr>
          </a:p>
        </p:txBody>
      </p:sp>
      <p:sp>
        <p:nvSpPr>
          <p:cNvPr id="25" name="Text Box 31"/>
          <p:cNvSpPr txBox="1">
            <a:spLocks noChangeArrowheads="1"/>
          </p:cNvSpPr>
          <p:nvPr/>
        </p:nvSpPr>
        <p:spPr bwMode="auto">
          <a:xfrm>
            <a:off x="3888828" y="2594386"/>
            <a:ext cx="34408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CC"/>
                </a:solidFill>
                <a:latin typeface="Times New Roman" panose="02020603050405020304" pitchFamily="18" charset="0"/>
              </a:rPr>
              <a:t>Tính</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từ</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và</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cụm</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tính</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từ</a:t>
            </a:r>
            <a:endParaRPr lang="en-US" altLang="en-US" sz="2400" b="1" dirty="0">
              <a:solidFill>
                <a:srgbClr val="0000CC"/>
              </a:solidFill>
              <a:latin typeface="Times New Roman" panose="02020603050405020304" pitchFamily="18" charset="0"/>
            </a:endParaRPr>
          </a:p>
        </p:txBody>
      </p:sp>
      <p:sp>
        <p:nvSpPr>
          <p:cNvPr id="26" name="Text Box 32"/>
          <p:cNvSpPr txBox="1">
            <a:spLocks noChangeArrowheads="1"/>
          </p:cNvSpPr>
          <p:nvPr/>
        </p:nvSpPr>
        <p:spPr bwMode="auto">
          <a:xfrm>
            <a:off x="4235223" y="180921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Cụm tính từ</a:t>
            </a:r>
            <a:endParaRPr lang="en-US" altLang="en-US" sz="2400" b="1">
              <a:solidFill>
                <a:srgbClr val="0000CC"/>
              </a:solidFill>
              <a:latin typeface="Times New Roman" panose="02020603050405020304" pitchFamily="18" charset="0"/>
            </a:endParaRPr>
          </a:p>
        </p:txBody>
      </p:sp>
      <p:sp>
        <p:nvSpPr>
          <p:cNvPr id="27" name="Text Box 33"/>
          <p:cNvSpPr txBox="1">
            <a:spLocks noChangeArrowheads="1"/>
          </p:cNvSpPr>
          <p:nvPr/>
        </p:nvSpPr>
        <p:spPr bwMode="auto">
          <a:xfrm>
            <a:off x="5920014" y="3336542"/>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Cụm tính từ</a:t>
            </a:r>
            <a:endParaRPr lang="en-US" altLang="en-US" sz="2400" b="1">
              <a:solidFill>
                <a:srgbClr val="0000CC"/>
              </a:solidFill>
              <a:latin typeface="Times New Roman" panose="02020603050405020304" pitchFamily="18" charset="0"/>
            </a:endParaRPr>
          </a:p>
        </p:txBody>
      </p:sp>
      <p:sp>
        <p:nvSpPr>
          <p:cNvPr id="28" name="Text Box 34"/>
          <p:cNvSpPr txBox="1">
            <a:spLocks noChangeArrowheads="1"/>
          </p:cNvSpPr>
          <p:nvPr/>
        </p:nvSpPr>
        <p:spPr bwMode="auto">
          <a:xfrm>
            <a:off x="3329214" y="4223011"/>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Cụm tính từ</a:t>
            </a:r>
            <a:endParaRPr lang="en-US" altLang="en-US" sz="2400" b="1">
              <a:solidFill>
                <a:srgbClr val="0000CC"/>
              </a:solidFill>
              <a:latin typeface="Times New Roman" panose="02020603050405020304" pitchFamily="18" charset="0"/>
            </a:endParaRPr>
          </a:p>
        </p:txBody>
      </p:sp>
      <p:sp>
        <p:nvSpPr>
          <p:cNvPr id="29" name="Text Box 35"/>
          <p:cNvSpPr txBox="1">
            <a:spLocks noChangeArrowheads="1"/>
          </p:cNvSpPr>
          <p:nvPr/>
        </p:nvSpPr>
        <p:spPr bwMode="auto">
          <a:xfrm>
            <a:off x="5863771" y="4922609"/>
            <a:ext cx="589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2 cụm tính từ (Tính từ </a:t>
            </a:r>
            <a:r>
              <a:rPr lang="en-US" altLang="en-US" sz="2400" b="1" i="1">
                <a:solidFill>
                  <a:srgbClr val="0000CC"/>
                </a:solidFill>
                <a:latin typeface="Times New Roman" panose="02020603050405020304" pitchFamily="18" charset="0"/>
              </a:rPr>
              <a:t>giống, nhanh nhẹn</a:t>
            </a:r>
            <a:r>
              <a:rPr lang="en-US" altLang="en-US" sz="2400" b="1">
                <a:solidFill>
                  <a:srgbClr val="0000CC"/>
                </a:solidFill>
                <a:latin typeface="Times New Roman" panose="02020603050405020304" pitchFamily="18" charset="0"/>
              </a:rPr>
              <a:t>)</a:t>
            </a:r>
            <a:endParaRPr lang="en-US" altLang="en-US" sz="2400" b="1">
              <a:solidFill>
                <a:srgbClr val="0000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par>
                                <p:cTn id="22" presetID="6"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par>
                                <p:cTn id="25" presetID="6"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par>
                                <p:cTn id="28" presetID="6"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par>
                                <p:cTn id="34" presetID="6"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par>
                                <p:cTn id="37" presetID="6" presetClass="entr" presetSubtype="1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par>
                                <p:cTn id="40" presetID="6"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đặc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ý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nghĩa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cấu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tạo</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vị</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ngữ</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kể</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nào</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vị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theo kiểu </a:t>
              </a:r>
              <a:r>
                <a:rPr lang="en-US" sz="2800" i="1">
                  <a:solidFill>
                    <a:schemeClr val="tx1"/>
                  </a:solidFill>
                  <a:latin typeface="Times New Roman" panose="02020603050405020304" pitchFamily="18" charset="0"/>
                  <a:cs typeface="Times New Roman" panose="02020603050405020304" pitchFamily="18" charset="0"/>
                </a:rPr>
                <a:t>Ai thế nào? </a:t>
              </a:r>
              <a:r>
                <a:rPr lang="en-US" sz="2800">
                  <a:solidFill>
                    <a:schemeClr val="tx1"/>
                  </a:solidFill>
                  <a:latin typeface="Times New Roman" panose="02020603050405020304" pitchFamily="18" charset="0"/>
                  <a:cs typeface="Times New Roman" panose="02020603050405020304" pitchFamily="18" charset="0"/>
                </a:rPr>
                <a:t>dùng từ sinh động, chân thật.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40870" y="247136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auto">
          <a:xfrm>
            <a:off x="1206500" y="544195"/>
            <a:ext cx="9435465" cy="1383665"/>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Bài 2. Đặt 3 câu kể </a:t>
            </a:r>
            <a:r>
              <a:rPr lang="en-US" sz="2800" b="1" i="1">
                <a:latin typeface="Times New Roman" panose="02020603050405020304" pitchFamily="18" charset="0"/>
                <a:cs typeface="Times New Roman" panose="02020603050405020304" pitchFamily="18" charset="0"/>
              </a:rPr>
              <a:t>Ai thế nào?, </a:t>
            </a:r>
            <a:r>
              <a:rPr lang="en-US" sz="2800" b="1">
                <a:latin typeface="Times New Roman" panose="02020603050405020304" pitchFamily="18" charset="0"/>
                <a:cs typeface="Times New Roman" panose="02020603050405020304" pitchFamily="18" charset="0"/>
              </a:rPr>
              <a:t>mỗi câu tả một cây hoa mà em yêu thích.</a:t>
            </a:r>
            <a:endParaRPr lang="en-US" sz="2800" b="1">
              <a:latin typeface="Times New Roman" panose="02020603050405020304" pitchFamily="18" charset="0"/>
              <a:cs typeface="Times New Roman" panose="02020603050405020304" pitchFamily="18" charset="0"/>
            </a:endParaRPr>
          </a:p>
          <a:p>
            <a:pPr algn="just">
              <a:defRPr/>
            </a:pPr>
            <a:endParaRPr lang="en-US" altLang="en-US" sz="2800" b="1" dirty="0">
              <a:latin typeface="Times New Roman" panose="02020603050405020304" pitchFamily="18" charset="0"/>
              <a:cs typeface="Times New Roman" panose="02020603050405020304" pitchFamily="18" charset="0"/>
            </a:endParaRPr>
          </a:p>
        </p:txBody>
      </p:sp>
      <p:pic>
        <p:nvPicPr>
          <p:cNvPr id="17" name="Picture 3" descr="FLOWR0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32001" y="1496288"/>
            <a:ext cx="3733800" cy="237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flowe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715" y="1496288"/>
            <a:ext cx="3846286" cy="237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1"/>
          <p:cNvSpPr txBox="1">
            <a:spLocks noChangeArrowheads="1"/>
          </p:cNvSpPr>
          <p:nvPr/>
        </p:nvSpPr>
        <p:spPr bwMode="auto">
          <a:xfrm>
            <a:off x="4318001" y="1496288"/>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Hoa hồng</a:t>
            </a:r>
            <a:endParaRPr lang="en-US" altLang="en-US" sz="2400">
              <a:solidFill>
                <a:schemeClr val="bg1"/>
              </a:solidFill>
              <a:latin typeface="Times New Roman" panose="02020603050405020304" pitchFamily="18" charset="0"/>
            </a:endParaRPr>
          </a:p>
        </p:txBody>
      </p:sp>
      <p:sp>
        <p:nvSpPr>
          <p:cNvPr id="21" name="Text Box 12"/>
          <p:cNvSpPr txBox="1">
            <a:spLocks noChangeArrowheads="1"/>
          </p:cNvSpPr>
          <p:nvPr/>
        </p:nvSpPr>
        <p:spPr bwMode="auto">
          <a:xfrm>
            <a:off x="8839201" y="1470436"/>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Hoa đào</a:t>
            </a:r>
            <a:endParaRPr lang="en-US" altLang="en-US" sz="2400">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032001" y="4034164"/>
            <a:ext cx="3733800" cy="2225394"/>
          </a:xfrm>
          <a:prstGeom prst="rect">
            <a:avLst/>
          </a:prstGeom>
        </p:spPr>
      </p:pic>
      <p:sp>
        <p:nvSpPr>
          <p:cNvPr id="24" name="Text Box 13"/>
          <p:cNvSpPr txBox="1">
            <a:spLocks noChangeArrowheads="1"/>
          </p:cNvSpPr>
          <p:nvPr/>
        </p:nvSpPr>
        <p:spPr bwMode="auto">
          <a:xfrm>
            <a:off x="3860801" y="4014941"/>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Hoa  thủy tiên</a:t>
            </a:r>
            <a:endParaRPr lang="en-US" altLang="en-US" sz="2400">
              <a:solidFill>
                <a:schemeClr val="bg1"/>
              </a:solidFill>
              <a:latin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6172201" y="4048766"/>
            <a:ext cx="3860800" cy="2210792"/>
          </a:xfrm>
          <a:prstGeom prst="rect">
            <a:avLst/>
          </a:prstGeom>
        </p:spPr>
      </p:pic>
      <p:sp>
        <p:nvSpPr>
          <p:cNvPr id="25" name="Text Box 14"/>
          <p:cNvSpPr txBox="1">
            <a:spLocks noChangeArrowheads="1"/>
          </p:cNvSpPr>
          <p:nvPr/>
        </p:nvSpPr>
        <p:spPr bwMode="auto">
          <a:xfrm>
            <a:off x="8153401" y="5831475"/>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Hoa cúc trắng</a:t>
            </a:r>
            <a:endParaRPr lang="en-US" altLang="en-US" sz="2400">
              <a:solidFill>
                <a:schemeClr val="bg1"/>
              </a:solidFill>
              <a:latin typeface="Times New Roman" panose="02020603050405020304" pitchFamily="18" charset="0"/>
            </a:endParaRPr>
          </a:p>
        </p:txBody>
      </p:sp>
      <p:sp>
        <p:nvSpPr>
          <p:cNvPr id="5" name="Rectangles 4"/>
          <p:cNvSpPr/>
          <p:nvPr/>
        </p:nvSpPr>
        <p:spPr>
          <a:xfrm>
            <a:off x="5076190" y="85725"/>
            <a:ext cx="1696085" cy="4584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b="1">
                <a:solidFill>
                  <a:srgbClr val="FF0000"/>
                </a:solidFill>
              </a:rPr>
              <a:t>LÀM VỞ</a:t>
            </a:r>
            <a:endParaRPr lang="vi-VN" alt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4" grpId="0" bldLvl="0" animBg="1"/>
      <p:bldP spid="2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1625601" y="673239"/>
            <a:ext cx="9067800" cy="1384300"/>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Bài 2. Đặt 3 câu kể </a:t>
            </a:r>
            <a:r>
              <a:rPr lang="en-US" sz="2800" b="1" i="1">
                <a:latin typeface="Times New Roman" panose="02020603050405020304" pitchFamily="18" charset="0"/>
                <a:cs typeface="Times New Roman" panose="02020603050405020304" pitchFamily="18" charset="0"/>
              </a:rPr>
              <a:t>Ai thế nào?, </a:t>
            </a:r>
            <a:r>
              <a:rPr lang="en-US" sz="2800" b="1">
                <a:latin typeface="Times New Roman" panose="02020603050405020304" pitchFamily="18" charset="0"/>
                <a:cs typeface="Times New Roman" panose="02020603050405020304" pitchFamily="18" charset="0"/>
              </a:rPr>
              <a:t>mỗi câu tả một cây hoa mà em yêu thích.</a:t>
            </a:r>
            <a:endParaRPr lang="en-US" sz="2800" b="1">
              <a:latin typeface="Times New Roman" panose="02020603050405020304" pitchFamily="18" charset="0"/>
              <a:cs typeface="Times New Roman" panose="02020603050405020304" pitchFamily="18" charset="0"/>
            </a:endParaRPr>
          </a:p>
          <a:p>
            <a:pPr algn="just">
              <a:defRPr/>
            </a:pPr>
            <a:endParaRPr lang="en-US" altLang="en-US" sz="2800" b="1" dirty="0">
              <a:latin typeface="Times New Roman" panose="02020603050405020304" pitchFamily="18" charset="0"/>
              <a:cs typeface="Times New Roman" panose="02020603050405020304" pitchFamily="18" charset="0"/>
            </a:endParaRPr>
          </a:p>
        </p:txBody>
      </p:sp>
      <p:sp>
        <p:nvSpPr>
          <p:cNvPr id="3" name="Rectangle 7"/>
          <p:cNvSpPr>
            <a:spLocks noChangeArrowheads="1"/>
          </p:cNvSpPr>
          <p:nvPr/>
        </p:nvSpPr>
        <p:spPr bwMode="auto">
          <a:xfrm>
            <a:off x="1625601" y="1839825"/>
            <a:ext cx="9067800" cy="3892861"/>
          </a:xfrm>
          <a:prstGeom prst="rect">
            <a:avLst/>
          </a:prstGeom>
          <a:noFill/>
          <a:ln>
            <a:noFill/>
          </a:ln>
          <a:effectLst/>
        </p:spPr>
        <p:txBody>
          <a:bodyPr wrap="square">
            <a:spAutoFit/>
          </a:bodyPr>
          <a:lstStyle/>
          <a:p>
            <a:pPr algn="just">
              <a:lnSpc>
                <a:spcPct val="150000"/>
              </a:lnSpc>
              <a:defRPr/>
            </a:pPr>
            <a:r>
              <a:rPr lang="en-US" sz="2800">
                <a:latin typeface="Times New Roman" panose="02020603050405020304" pitchFamily="18" charset="0"/>
                <a:cs typeface="Times New Roman" panose="02020603050405020304" pitchFamily="18" charset="0"/>
              </a:rPr>
              <a:t>Ví dụ:</a:t>
            </a:r>
            <a:endParaRPr lang="en-US" sz="280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Lá cây thủy tiên dài và xanh mướt.</a:t>
            </a:r>
            <a:endParaRPr lang="en-US" altLang="en-US" sz="280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Cây hoa hồng Đà Lạt nhà em rất đẹp.</a:t>
            </a:r>
            <a:endParaRPr lang="en-US" altLang="en-US" sz="280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Dáng cây hoa hồng mảnh mai.</a:t>
            </a:r>
            <a:endParaRPr lang="en-US" altLang="en-US" sz="280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Khóm hoa đồng tiền rất xanh tốt.</a:t>
            </a:r>
            <a:endParaRPr lang="en-US" altLang="en-US" sz="280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Khóm cúc trắng mẹ em trồng rất đẹp.</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đặc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ý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nghĩa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cấu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tạo</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vị</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ngữ</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kể</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nào</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vị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theo kiểu </a:t>
              </a:r>
              <a:r>
                <a:rPr lang="en-US" sz="2800" i="1">
                  <a:solidFill>
                    <a:schemeClr val="tx1"/>
                  </a:solidFill>
                  <a:latin typeface="Times New Roman" panose="02020603050405020304" pitchFamily="18" charset="0"/>
                  <a:cs typeface="Times New Roman" panose="02020603050405020304" pitchFamily="18" charset="0"/>
                </a:rPr>
                <a:t>Ai thế nào? </a:t>
              </a:r>
              <a:r>
                <a:rPr lang="en-US" sz="2800">
                  <a:solidFill>
                    <a:schemeClr val="tx1"/>
                  </a:solidFill>
                  <a:latin typeface="Times New Roman" panose="02020603050405020304" pitchFamily="18" charset="0"/>
                  <a:cs typeface="Times New Roman" panose="02020603050405020304" pitchFamily="18" charset="0"/>
                </a:rPr>
                <a:t>dùng từ sinh động, chân thật.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472911" y="3680271"/>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26274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Chủ ngữ trong câu kể Ai thế nào?</a:t>
            </a:r>
            <a:endParaRPr lang="en-US"/>
          </a:p>
          <a:p>
            <a:pPr marL="285750" indent="-285750" algn="ctr">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2" name="Cloud 1"/>
          <p:cNvSpPr/>
          <p:nvPr/>
        </p:nvSpPr>
        <p:spPr>
          <a:xfrm>
            <a:off x="783771" y="1335315"/>
            <a:ext cx="10740572" cy="404948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a:solidFill>
                  <a:schemeClr val="tx1"/>
                </a:solidFill>
                <a:latin typeface="Times New Roman" panose="02020603050405020304" pitchFamily="18" charset="0"/>
              </a:rPr>
              <a:t>1. Hãy đặt câu kể theo kiểu Ai thế nào?</a:t>
            </a:r>
            <a:endParaRPr lang="en-US" altLang="en-US" sz="3200" b="1">
              <a:solidFill>
                <a:schemeClr val="tx1"/>
              </a:solidFill>
              <a:latin typeface="Times New Roman" panose="02020603050405020304" pitchFamily="18" charset="0"/>
            </a:endParaRPr>
          </a:p>
          <a:p>
            <a:pPr algn="just">
              <a:spcBef>
                <a:spcPct val="50000"/>
              </a:spcBef>
            </a:pPr>
            <a:r>
              <a:rPr lang="en-US" altLang="en-US" sz="3200" b="1">
                <a:solidFill>
                  <a:schemeClr val="tx1"/>
                </a:solidFill>
                <a:latin typeface="Times New Roman" panose="02020603050405020304" pitchFamily="18" charset="0"/>
              </a:rPr>
              <a:t>2. Câu kể Ai thế nào? gồm có những bộ phận nào?</a:t>
            </a:r>
            <a:endParaRPr lang="en-US" altLang="en-US" sz="3200" b="1">
              <a:solidFill>
                <a:schemeClr val="tx1"/>
              </a:solidFill>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1">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313264"/>
            <a:ext cx="7352364" cy="1753235"/>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Thứ sáu ngày 11 tháng 2 năm 2022</a:t>
            </a:r>
            <a:endPar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từ và câu</a:t>
            </a:r>
            <a:endPar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Vị ngữ trong câu kể Ai thế nào?</a:t>
            </a:r>
            <a:r>
              <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(29)</a:t>
            </a:r>
            <a:endPar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đặc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ý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nghĩa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cấu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tạo</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vị</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ngữ</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kể</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nào</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vị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theo kiểu </a:t>
              </a:r>
              <a:r>
                <a:rPr lang="en-US" sz="2800" i="1">
                  <a:solidFill>
                    <a:schemeClr val="tx1"/>
                  </a:solidFill>
                  <a:latin typeface="Times New Roman" panose="02020603050405020304" pitchFamily="18" charset="0"/>
                  <a:cs typeface="Times New Roman" panose="02020603050405020304" pitchFamily="18" charset="0"/>
                </a:rPr>
                <a:t>Ai thế nào? </a:t>
              </a:r>
              <a:r>
                <a:rPr lang="en-US" sz="2800">
                  <a:solidFill>
                    <a:schemeClr val="tx1"/>
                  </a:solidFill>
                  <a:latin typeface="Times New Roman" panose="02020603050405020304" pitchFamily="18" charset="0"/>
                  <a:cs typeface="Times New Roman" panose="02020603050405020304" pitchFamily="18" charset="0"/>
                </a:rPr>
                <a:t>dùng từ sinh động, chân thật.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ackgroundRemoval t="4094" b="100000" l="0" r="59322"/>
                        </a14:imgEffect>
                      </a14:imgLayer>
                    </a14:imgProps>
                  </a:ext>
                  <a:ext uri="{28A0092B-C50C-407E-A947-70E740481C1C}">
                    <a14:useLocalDpi xmlns:a14="http://schemas.microsoft.com/office/drawing/2010/main" val="0"/>
                  </a:ext>
                </a:extLst>
              </a:blip>
              <a:srcRect r="45218"/>
              <a:stretch>
                <a:fillRect/>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1563914" y="-609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US" altLang="en-US" sz="1800"/>
          </a:p>
        </p:txBody>
      </p:sp>
      <p:sp>
        <p:nvSpPr>
          <p:cNvPr id="15" name="Text Box 7"/>
          <p:cNvSpPr txBox="1">
            <a:spLocks noChangeArrowheads="1"/>
          </p:cNvSpPr>
          <p:nvPr/>
        </p:nvSpPr>
        <p:spPr bwMode="auto">
          <a:xfrm>
            <a:off x="1259114" y="642938"/>
            <a:ext cx="3622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FF0000"/>
                </a:solidFill>
                <a:latin typeface="Times New Roman" panose="02020603050405020304" pitchFamily="18" charset="0"/>
              </a:rPr>
              <a:t>1. Đọc đoạn văn sau: </a:t>
            </a:r>
            <a:endParaRPr lang="en-US" altLang="en-US" sz="2800">
              <a:solidFill>
                <a:srgbClr val="FF0000"/>
              </a:solidFill>
              <a:latin typeface="Times New Roman" panose="02020603050405020304" pitchFamily="18" charset="0"/>
            </a:endParaRPr>
          </a:p>
        </p:txBody>
      </p:sp>
      <p:sp>
        <p:nvSpPr>
          <p:cNvPr id="16" name="Text Box 8"/>
          <p:cNvSpPr txBox="1">
            <a:spLocks noChangeArrowheads="1"/>
          </p:cNvSpPr>
          <p:nvPr/>
        </p:nvSpPr>
        <p:spPr bwMode="auto">
          <a:xfrm>
            <a:off x="1144361" y="1188367"/>
            <a:ext cx="979941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0000CC"/>
                </a:solidFill>
                <a:latin typeface="Times New Roman" panose="02020603050405020304" pitchFamily="18" charset="0"/>
              </a:rPr>
              <a:t>      Về đêm, cảnh vật thật im lìm. Sông thôi vỗ sóng dồn dập vô bờ như hồi chiều. Hai ông bạn già vẫn trò chuyện. Ông Ba trầm ngâm. Thỉnh thoảng ông mới đưa ra một nhận xét dè dặt. Trái lại, ông Sáu rất sôi nổi. Ông hệt như Thần Thổ Địa của vùng này. </a:t>
            </a:r>
            <a:endParaRPr lang="en-US" altLang="en-US" sz="2400">
              <a:solidFill>
                <a:srgbClr val="0000CC"/>
              </a:solidFill>
              <a:latin typeface="Times New Roman" panose="02020603050405020304" pitchFamily="18" charset="0"/>
            </a:endParaRPr>
          </a:p>
        </p:txBody>
      </p:sp>
      <p:sp>
        <p:nvSpPr>
          <p:cNvPr id="17" name="Text Box 9"/>
          <p:cNvSpPr txBox="1">
            <a:spLocks noChangeArrowheads="1"/>
          </p:cNvSpPr>
          <p:nvPr/>
        </p:nvSpPr>
        <p:spPr bwMode="auto">
          <a:xfrm>
            <a:off x="1259114" y="3581400"/>
            <a:ext cx="968465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FF0000"/>
                </a:solidFill>
                <a:latin typeface="Times New Roman" panose="02020603050405020304" pitchFamily="18" charset="0"/>
              </a:rPr>
              <a:t>Thần Thổ Địa</a:t>
            </a:r>
            <a:r>
              <a:rPr lang="en-US" altLang="en-US" sz="2800">
                <a:solidFill>
                  <a:srgbClr val="CC00CC"/>
                </a:solidFill>
                <a:latin typeface="Times New Roman" panose="02020603050405020304" pitchFamily="18" charset="0"/>
              </a:rPr>
              <a:t> </a:t>
            </a:r>
            <a:r>
              <a:rPr lang="en-US" altLang="en-US" sz="2800">
                <a:solidFill>
                  <a:srgbClr val="0000CC"/>
                </a:solidFill>
                <a:latin typeface="Times New Roman" panose="02020603050405020304" pitchFamily="18" charset="0"/>
              </a:rPr>
              <a:t>(Thổ Công): vị thần coi giữ đất đai ở một khu vực (Theo quan niệm dân gian); người thông thạo mọi việc trong vùng.</a:t>
            </a:r>
            <a:endParaRPr lang="en-US" altLang="en-US" sz="2800">
              <a:solidFill>
                <a:srgbClr val="0000CC"/>
              </a:solidFill>
              <a:latin typeface="Times New Roman" panose="02020603050405020304" pitchFamily="18" charset="0"/>
            </a:endParaRPr>
          </a:p>
        </p:txBody>
      </p:sp>
      <p:sp>
        <p:nvSpPr>
          <p:cNvPr id="18" name="Text Box 10"/>
          <p:cNvSpPr txBox="1">
            <a:spLocks noChangeArrowheads="1"/>
          </p:cNvSpPr>
          <p:nvPr/>
        </p:nvSpPr>
        <p:spPr bwMode="auto">
          <a:xfrm>
            <a:off x="1253399" y="3581400"/>
            <a:ext cx="9684658" cy="2228850"/>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FF0000"/>
                </a:solidFill>
                <a:latin typeface="Times New Roman" panose="02020603050405020304" pitchFamily="18" charset="0"/>
                <a:sym typeface="Wingdings" panose="05000000000000000000" pitchFamily="2" charset="2"/>
              </a:rPr>
              <a:t>2. Tìm các câu kể </a:t>
            </a:r>
            <a:r>
              <a:rPr lang="en-US" altLang="en-US" sz="2800" i="1">
                <a:solidFill>
                  <a:srgbClr val="FF0000"/>
                </a:solidFill>
                <a:latin typeface="Times New Roman" panose="02020603050405020304" pitchFamily="18" charset="0"/>
                <a:sym typeface="Wingdings" panose="05000000000000000000" pitchFamily="2" charset="2"/>
              </a:rPr>
              <a:t>Ai thế nào</a:t>
            </a:r>
            <a:r>
              <a:rPr lang="en-US" altLang="en-US" sz="2800">
                <a:solidFill>
                  <a:srgbClr val="FF0000"/>
                </a:solidFill>
                <a:latin typeface="Times New Roman" panose="02020603050405020304" pitchFamily="18" charset="0"/>
                <a:sym typeface="Wingdings" panose="05000000000000000000" pitchFamily="2" charset="2"/>
              </a:rPr>
              <a:t>? trong đoạn văn.</a:t>
            </a:r>
            <a:endParaRPr lang="en-US" altLang="en-US" sz="2800">
              <a:solidFill>
                <a:srgbClr val="FF0000"/>
              </a:solidFill>
              <a:latin typeface="Times New Roman" panose="02020603050405020304" pitchFamily="18" charset="0"/>
              <a:sym typeface="Wingdings" panose="05000000000000000000" pitchFamily="2" charset="2"/>
            </a:endParaRPr>
          </a:p>
          <a:p>
            <a:pPr algn="just" eaLnBrk="1" hangingPunct="1">
              <a:spcBef>
                <a:spcPct val="50000"/>
              </a:spcBef>
              <a:buFontTx/>
              <a:buNone/>
            </a:pPr>
            <a:r>
              <a:rPr lang="en-US" altLang="en-US" sz="2800">
                <a:solidFill>
                  <a:srgbClr val="FF0000"/>
                </a:solidFill>
                <a:latin typeface="Times New Roman" panose="02020603050405020304" pitchFamily="18" charset="0"/>
                <a:sym typeface="Wingdings" panose="05000000000000000000" pitchFamily="2" charset="2"/>
              </a:rPr>
              <a:t> 3. Xác định chủ ngữ, vị ngữ của những câu vừa tìm được.</a:t>
            </a:r>
            <a:endParaRPr lang="en-US" altLang="en-US" sz="2800">
              <a:solidFill>
                <a:srgbClr val="FF0000"/>
              </a:solidFill>
              <a:latin typeface="Times New Roman" panose="02020603050405020304" pitchFamily="18" charset="0"/>
              <a:sym typeface="Wingdings" panose="05000000000000000000" pitchFamily="2" charset="2"/>
            </a:endParaRPr>
          </a:p>
          <a:p>
            <a:pPr algn="just" eaLnBrk="1" hangingPunct="1">
              <a:spcBef>
                <a:spcPct val="50000"/>
              </a:spcBef>
              <a:buFontTx/>
              <a:buNone/>
            </a:pPr>
            <a:r>
              <a:rPr lang="en-US" altLang="en-US" sz="2800">
                <a:solidFill>
                  <a:srgbClr val="FF0000"/>
                </a:solidFill>
                <a:latin typeface="Times New Roman" panose="02020603050405020304" pitchFamily="18" charset="0"/>
                <a:sym typeface="Wingdings" panose="05000000000000000000" pitchFamily="2" charset="2"/>
              </a:rPr>
              <a:t>4. Vị ngữ trong các câu trên biểu thị nội dung gì?Chúng do những từ ngữ như thế nào tạo thành?</a:t>
            </a:r>
            <a:endParaRPr lang="en-US" altLang="en-US" sz="2800">
              <a:solidFill>
                <a:srgbClr val="FF0000"/>
              </a:solidFill>
              <a:latin typeface="Times New Roman" panose="02020603050405020304" pitchFamily="18" charset="0"/>
              <a:sym typeface="Wingdings" panose="05000000000000000000" pitchFamily="2" charset="2"/>
            </a:endParaRPr>
          </a:p>
        </p:txBody>
      </p:sp>
      <p:sp>
        <p:nvSpPr>
          <p:cNvPr id="19" name="Text Box 12"/>
          <p:cNvSpPr txBox="1">
            <a:spLocks noChangeArrowheads="1"/>
          </p:cNvSpPr>
          <p:nvPr/>
        </p:nvSpPr>
        <p:spPr bwMode="auto">
          <a:xfrm>
            <a:off x="8802914" y="2984283"/>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b="1" i="1">
                <a:latin typeface="Times New Roman" panose="02020603050405020304" pitchFamily="18" charset="0"/>
              </a:rPr>
              <a:t>Theo Trần Mịch</a:t>
            </a:r>
            <a:endParaRPr lang="en-US" altLang="en-US" sz="2000" b="1" i="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to="" calcmode="lin" valueType="num">
                                      <p:cBhvr>
                                        <p:cTn id="14" dur="1" fill="hold"/>
                                        <p:tgtEl>
                                          <p:spTgt spid="16"/>
                                        </p:tgtEl>
                                      </p:cBhvr>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amond(in)">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16" fill="hold" grpId="1" nodeType="clickEffect">
                                  <p:stCondLst>
                                    <p:cond delay="0"/>
                                  </p:stCondLst>
                                  <p:childTnLst>
                                    <p:animEffect transition="out" filter="circle(in)">
                                      <p:cBhvr>
                                        <p:cTn id="28" dur="2000"/>
                                        <p:tgtEl>
                                          <p:spTgt spid="17"/>
                                        </p:tgtEl>
                                      </p:cBhvr>
                                    </p:animEffect>
                                    <p:set>
                                      <p:cBhvr>
                                        <p:cTn id="29" dur="1" fill="hold">
                                          <p:stCondLst>
                                            <p:cond delay="19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edge">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18" grpId="0" bldLvl="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28" name="Rectangle 4"/>
          <p:cNvSpPr>
            <a:spLocks noChangeArrowheads="1"/>
          </p:cNvSpPr>
          <p:nvPr/>
        </p:nvSpPr>
        <p:spPr bwMode="auto">
          <a:xfrm>
            <a:off x="1974850" y="2637065"/>
            <a:ext cx="4716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rPr>
              <a:t>Về đêm, cảnh vật thật im lìm.</a:t>
            </a:r>
            <a:endParaRPr lang="en-US" altLang="en-US" sz="2800" b="1">
              <a:solidFill>
                <a:srgbClr val="C00000"/>
              </a:solidFill>
              <a:latin typeface="Times New Roman" panose="02020603050405020304" pitchFamily="18" charset="0"/>
            </a:endParaRPr>
          </a:p>
        </p:txBody>
      </p:sp>
      <p:sp>
        <p:nvSpPr>
          <p:cNvPr id="29" name="Text Box 5"/>
          <p:cNvSpPr txBox="1">
            <a:spLocks noChangeArrowheads="1"/>
          </p:cNvSpPr>
          <p:nvPr/>
        </p:nvSpPr>
        <p:spPr bwMode="auto">
          <a:xfrm>
            <a:off x="1981200" y="3270478"/>
            <a:ext cx="838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Sông thôi vỗ sóng dồn dập vô bờ như hồi chiều.</a:t>
            </a:r>
            <a:endParaRPr lang="en-US" altLang="en-US" sz="2800" b="1">
              <a:solidFill>
                <a:srgbClr val="C00000"/>
              </a:solidFill>
              <a:latin typeface="Times New Roman" panose="02020603050405020304" pitchFamily="18" charset="0"/>
            </a:endParaRPr>
          </a:p>
        </p:txBody>
      </p:sp>
      <p:sp>
        <p:nvSpPr>
          <p:cNvPr id="30" name="Rectangle 6"/>
          <p:cNvSpPr>
            <a:spLocks noChangeArrowheads="1"/>
          </p:cNvSpPr>
          <p:nvPr/>
        </p:nvSpPr>
        <p:spPr bwMode="auto">
          <a:xfrm>
            <a:off x="2005013" y="4608740"/>
            <a:ext cx="44259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rPr>
              <a:t>Trái lại, ông Sáu rất sôi nổi.</a:t>
            </a:r>
            <a:endParaRPr lang="en-US" altLang="en-US" sz="2800" b="1">
              <a:solidFill>
                <a:srgbClr val="C00000"/>
              </a:solidFill>
              <a:latin typeface="Times New Roman" panose="02020603050405020304" pitchFamily="18" charset="0"/>
            </a:endParaRPr>
          </a:p>
        </p:txBody>
      </p:sp>
      <p:sp>
        <p:nvSpPr>
          <p:cNvPr id="31" name="Text Box 7"/>
          <p:cNvSpPr txBox="1">
            <a:spLocks noChangeArrowheads="1"/>
          </p:cNvSpPr>
          <p:nvPr/>
        </p:nvSpPr>
        <p:spPr bwMode="auto">
          <a:xfrm>
            <a:off x="1903413" y="5327878"/>
            <a:ext cx="7705725" cy="51911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 Ông hệt như Thần Thổ Địa của vùng này.</a:t>
            </a:r>
            <a:endParaRPr lang="en-US" altLang="en-US" sz="2800" b="1">
              <a:solidFill>
                <a:srgbClr val="C00000"/>
              </a:solidFill>
              <a:latin typeface="Times New Roman" panose="02020603050405020304" pitchFamily="18" charset="0"/>
            </a:endParaRPr>
          </a:p>
        </p:txBody>
      </p:sp>
      <p:sp>
        <p:nvSpPr>
          <p:cNvPr id="32" name="Text Box 8"/>
          <p:cNvSpPr txBox="1">
            <a:spLocks noChangeArrowheads="1"/>
          </p:cNvSpPr>
          <p:nvPr/>
        </p:nvSpPr>
        <p:spPr bwMode="auto">
          <a:xfrm>
            <a:off x="1981200" y="3926115"/>
            <a:ext cx="83058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Ông Ba trầm ngâm.</a:t>
            </a:r>
            <a:endParaRPr lang="en-US" altLang="en-US" sz="2800" b="1">
              <a:solidFill>
                <a:srgbClr val="C00000"/>
              </a:solidFill>
              <a:latin typeface="Times New Roman" panose="02020603050405020304" pitchFamily="18" charset="0"/>
            </a:endParaRPr>
          </a:p>
        </p:txBody>
      </p:sp>
      <p:sp>
        <p:nvSpPr>
          <p:cNvPr id="33" name="Text Box 9"/>
          <p:cNvSpPr txBox="1">
            <a:spLocks noChangeArrowheads="1"/>
          </p:cNvSpPr>
          <p:nvPr/>
        </p:nvSpPr>
        <p:spPr bwMode="auto">
          <a:xfrm>
            <a:off x="2133600" y="1030515"/>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sym typeface="Wingdings" panose="05000000000000000000" pitchFamily="2" charset="2"/>
              </a:rPr>
              <a:t>Tìm các câu kể </a:t>
            </a:r>
            <a:r>
              <a:rPr lang="en-US" altLang="en-US" sz="2800" b="1" i="1">
                <a:solidFill>
                  <a:srgbClr val="FF0000"/>
                </a:solidFill>
                <a:latin typeface="Times New Roman" panose="02020603050405020304" pitchFamily="18" charset="0"/>
                <a:sym typeface="Wingdings" panose="05000000000000000000" pitchFamily="2" charset="2"/>
              </a:rPr>
              <a:t>Ai thế nào</a:t>
            </a:r>
            <a:r>
              <a:rPr lang="en-US" altLang="en-US" sz="2800" b="1">
                <a:solidFill>
                  <a:srgbClr val="FF0000"/>
                </a:solidFill>
                <a:latin typeface="Times New Roman" panose="02020603050405020304" pitchFamily="18" charset="0"/>
                <a:sym typeface="Wingdings" panose="05000000000000000000" pitchFamily="2" charset="2"/>
              </a:rPr>
              <a:t>? trong đoạn văn.</a:t>
            </a:r>
            <a:endParaRPr lang="en-US" altLang="en-US" sz="2800">
              <a:solidFill>
                <a:srgbClr val="FF0000"/>
              </a:solidFill>
              <a:latin typeface="Times New Roman" panose="02020603050405020304" pitchFamily="18" charset="0"/>
              <a:sym typeface="Wingdings" panose="05000000000000000000" pitchFamily="2" charset="2"/>
            </a:endParaRPr>
          </a:p>
        </p:txBody>
      </p:sp>
      <p:sp>
        <p:nvSpPr>
          <p:cNvPr id="34" name="AutoShape 10"/>
          <p:cNvSpPr>
            <a:spLocks noChangeArrowheads="1"/>
          </p:cNvSpPr>
          <p:nvPr/>
        </p:nvSpPr>
        <p:spPr bwMode="auto">
          <a:xfrm>
            <a:off x="1219200" y="1259115"/>
            <a:ext cx="533400" cy="152400"/>
          </a:xfrm>
          <a:prstGeom prst="rightArrow">
            <a:avLst>
              <a:gd name="adj1" fmla="val 50000"/>
              <a:gd name="adj2" fmla="val 87500"/>
            </a:avLst>
          </a:prstGeom>
          <a:solidFill>
            <a:schemeClr val="accent1"/>
          </a:solidFill>
          <a:ln w="9525">
            <a:solidFill>
              <a:srgbClr val="FF00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Text Box 11"/>
          <p:cNvSpPr txBox="1">
            <a:spLocks noChangeArrowheads="1"/>
          </p:cNvSpPr>
          <p:nvPr/>
        </p:nvSpPr>
        <p:spPr bwMode="auto">
          <a:xfrm>
            <a:off x="1974850" y="1008290"/>
            <a:ext cx="8497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sym typeface="Wingdings" panose="05000000000000000000" pitchFamily="2" charset="2"/>
              </a:rPr>
              <a:t>3. Xác định chủ ngữ, vị ngữ của những câu vừa tìm được.</a:t>
            </a:r>
            <a:endParaRPr lang="en-US" altLang="en-US" sz="2800">
              <a:solidFill>
                <a:srgbClr val="0000CC"/>
              </a:solidFill>
              <a:latin typeface="Times New Roman" panose="02020603050405020304" pitchFamily="18" charset="0"/>
              <a:sym typeface="Wingdings" panose="05000000000000000000" pitchFamily="2" charset="2"/>
            </a:endParaRPr>
          </a:p>
        </p:txBody>
      </p:sp>
      <p:sp>
        <p:nvSpPr>
          <p:cNvPr id="36" name="Text Box 17"/>
          <p:cNvSpPr txBox="1">
            <a:spLocks noChangeArrowheads="1"/>
          </p:cNvSpPr>
          <p:nvPr/>
        </p:nvSpPr>
        <p:spPr bwMode="auto">
          <a:xfrm>
            <a:off x="1219200" y="5221515"/>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solidFill>
                <a:srgbClr val="FF0000"/>
              </a:solidFill>
              <a:latin typeface="Times New Roman" panose="02020603050405020304" pitchFamily="18" charset="0"/>
            </a:endParaRPr>
          </a:p>
        </p:txBody>
      </p:sp>
      <p:sp>
        <p:nvSpPr>
          <p:cNvPr id="37" name="Text Box 24"/>
          <p:cNvSpPr txBox="1">
            <a:spLocks noChangeArrowheads="1"/>
          </p:cNvSpPr>
          <p:nvPr/>
        </p:nvSpPr>
        <p:spPr bwMode="auto">
          <a:xfrm>
            <a:off x="1903413" y="1584553"/>
            <a:ext cx="807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sym typeface="Wingdings" panose="05000000000000000000" pitchFamily="2" charset="2"/>
              </a:rPr>
              <a:t>4. Vị ngữ trong các câu trên biểu thị nội dung gì? </a:t>
            </a:r>
            <a:endParaRPr lang="en-US" altLang="en-US" sz="2800">
              <a:solidFill>
                <a:srgbClr val="0000CC"/>
              </a:solidFill>
              <a:latin typeface="Times New Roman" panose="02020603050405020304" pitchFamily="18" charset="0"/>
            </a:endParaRPr>
          </a:p>
        </p:txBody>
      </p:sp>
      <p:sp>
        <p:nvSpPr>
          <p:cNvPr id="38" name="Text Box 25"/>
          <p:cNvSpPr txBox="1">
            <a:spLocks noChangeArrowheads="1"/>
          </p:cNvSpPr>
          <p:nvPr/>
        </p:nvSpPr>
        <p:spPr bwMode="auto">
          <a:xfrm>
            <a:off x="2262188" y="2097315"/>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sym typeface="Wingdings" panose="05000000000000000000" pitchFamily="2" charset="2"/>
              </a:rPr>
              <a:t>Chúng do những từ ngữ như thế nào tạo thành?</a:t>
            </a:r>
            <a:endParaRPr lang="en-US" altLang="en-US" sz="2800">
              <a:solidFill>
                <a:srgbClr val="0000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ircle(in)">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diamond(in)">
                                      <p:cBhvr>
                                        <p:cTn id="47" dur="2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Horizontal)">
                                      <p:cBhvr>
                                        <p:cTn id="52" dur="500"/>
                                        <p:tgtEl>
                                          <p:spTgt spid="38"/>
                                        </p:tgtEl>
                                      </p:cBhvr>
                                    </p:animEffect>
                                  </p:childTnLst>
                                </p:cTn>
                              </p:par>
                              <p:par>
                                <p:cTn id="53" presetID="4" presetClass="entr" presetSubtype="16" fill="hold" grpId="0" nodeType="withEffect" nodePh="1">
                                  <p:stCondLst>
                                    <p:cond delay="0"/>
                                  </p:stCondLst>
                                  <p:endCondLst>
                                    <p:cond evt="begin" delay="0">
                                      <p:tn val="53"/>
                                    </p:cond>
                                  </p:endCondLst>
                                  <p:childTnLst>
                                    <p:set>
                                      <p:cBhvr>
                                        <p:cTn id="54" dur="1" fill="hold">
                                          <p:stCondLst>
                                            <p:cond delay="0"/>
                                          </p:stCondLst>
                                        </p:cTn>
                                        <p:tgtEl>
                                          <p:spTgt spid="36"/>
                                        </p:tgtEl>
                                        <p:attrNameLst>
                                          <p:attrName>style.visibility</p:attrName>
                                        </p:attrNameLst>
                                      </p:cBhvr>
                                      <p:to>
                                        <p:strVal val="visible"/>
                                      </p:to>
                                    </p:set>
                                    <p:animEffect transition="in" filter="box(in)">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bldLvl="0" animBg="1"/>
      <p:bldP spid="33" grpId="0"/>
      <p:bldP spid="33" grpId="1"/>
      <p:bldP spid="35" grpId="0"/>
      <p:bldP spid="36" grpId="0"/>
      <p:bldP spid="37" grpId="0"/>
      <p:bldP spid="38" grpId="0"/>
    </p:bldLst>
  </p:timing>
</p:sld>
</file>

<file path=ppt/tags/tag1.xml><?xml version="1.0" encoding="utf-8"?>
<p:tagLst xmlns:p="http://schemas.openxmlformats.org/presentationml/2006/main">
  <p:tag name="INKNOELEADERBOARD" val="1630126937"/>
</p:tagLst>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4714</Words>
  <Application>WPS Presentation</Application>
  <PresentationFormat>Widescreen</PresentationFormat>
  <Paragraphs>313</Paragraphs>
  <Slides>24</Slides>
  <Notes>5</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24</vt:i4>
      </vt:variant>
    </vt:vector>
  </HeadingPairs>
  <TitlesOfParts>
    <vt:vector size="38" baseType="lpstr">
      <vt:lpstr>Arial</vt:lpstr>
      <vt:lpstr>SimSun</vt:lpstr>
      <vt:lpstr>Wingdings</vt:lpstr>
      <vt:lpstr>Arial</vt:lpstr>
      <vt:lpstr>Times New Roman</vt:lpstr>
      <vt:lpstr>Tahoma</vt:lpstr>
      <vt:lpstr>Microsoft YaHei</vt:lpstr>
      <vt:lpstr>Arial Unicode MS</vt:lpstr>
      <vt:lpstr>Garamond</vt:lpstr>
      <vt:lpstr>Calibri</vt:lpstr>
      <vt:lpstr>Wingdings 2</vt:lpstr>
      <vt:lpstr>Calibri Light</vt:lpstr>
      <vt:lpstr>1_Office Theme</vt:lpstr>
      <vt:lpstr>Organic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asus</cp:lastModifiedBy>
  <cp:revision>289</cp:revision>
  <dcterms:created xsi:type="dcterms:W3CDTF">2021-08-04T18:52:00Z</dcterms:created>
  <dcterms:modified xsi:type="dcterms:W3CDTF">2022-02-11T02:37:40Z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0B62DB534CDD453D8F5752212D9D73AF</vt:lpwstr>
  </property>
  <property fmtid="{D5CDD505-2E9C-101B-9397-08002B2CF9AE}" pid="3" name="KSOProductBuildVer">
    <vt:lpwstr>1033-11.2.0.10463</vt:lpwstr>
  </property>
</Properties>
</file>