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8"/>
  </p:notesMasterIdLst>
  <p:sldIdLst>
    <p:sldId id="273" r:id="rId5"/>
    <p:sldId id="257" r:id="rId6"/>
    <p:sldId id="269" r:id="rId7"/>
    <p:sldId id="287" r:id="rId9"/>
    <p:sldId id="275" r:id="rId10"/>
    <p:sldId id="258" r:id="rId11"/>
    <p:sldId id="259" r:id="rId12"/>
    <p:sldId id="260" r:id="rId13"/>
    <p:sldId id="261" r:id="rId14"/>
    <p:sldId id="262" r:id="rId15"/>
    <p:sldId id="299" r:id="rId16"/>
    <p:sldId id="263" r:id="rId17"/>
    <p:sldId id="289" r:id="rId18"/>
    <p:sldId id="288" r:id="rId19"/>
    <p:sldId id="300" r:id="rId20"/>
    <p:sldId id="266" r:id="rId21"/>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66FF"/>
    <a:srgbClr val="0000FF"/>
    <a:srgbClr val="F222D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1"/>
    <p:restoredTop sz="94660"/>
  </p:normalViewPr>
  <p:slideViewPr>
    <p:cSldViewPr showGuides="1">
      <p:cViewPr varScale="1">
        <p:scale>
          <a:sx n="69" d="100"/>
          <a:sy n="69" d="100"/>
        </p:scale>
        <p:origin x="-750" y="-96"/>
      </p:cViewPr>
      <p:guideLst>
        <p:guide orient="horz" pos="2160"/>
        <p:guide pos="38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61B620F-00AF-402F-BA6B-F2E14D7B80A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Slide Image Placeholder 1"/>
          <p:cNvSpPr>
            <a:spLocks noGrp="1" noRot="1" noChangeAspect="1" noTextEdit="1"/>
          </p:cNvSpPr>
          <p:nvPr>
            <p:ph type="sldImg"/>
          </p:nvPr>
        </p:nvSpPr>
        <p:spPr>
          <a:ln>
            <a:solidFill>
              <a:srgbClr val="000000">
                <a:alpha val="100000"/>
              </a:srgbClr>
            </a:solidFill>
            <a:miter lim="800000"/>
          </a:ln>
        </p:spPr>
      </p:sp>
      <p:sp>
        <p:nvSpPr>
          <p:cNvPr id="4301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vi-VN"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7" name="Date Placeholder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7" name="Date Placeholder 3"/>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en-US" dirty="0">
                <a:cs typeface="Arial" panose="020B0604020202020204" pitchFamily="34" charset="0"/>
              </a:rPr>
            </a:fld>
            <a:endParaRPr lang="en-US" altLang="en-US" dirty="0">
              <a:ea typeface="Arial" panose="020B0604020202020204" pitchFamily="34" charset="0"/>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Date Placeholder 4"/>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t>ANH KHOA - TOÅ 5 - PHUÙ LAÂM Q 6</a:t>
            </a:r>
            <a:endParaRPr kumimoji="0" lang="en-US" alt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vi-VN" dirty="0"/>
            </a:fld>
            <a:endParaRPr lang="en-US" altLang="vi-VN"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8BC4192-D274-48FB-989D-5CBB2AEC8D7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altLang="en-US" dirty="0"/>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609600" y="1600200"/>
            <a:ext cx="109728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900">
                <a:solidFill>
                  <a:prstClr val="black">
                    <a:tint val="75000"/>
                  </a:prstClr>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900">
                <a:solidFill>
                  <a:prstClr val="black">
                    <a:tint val="75000"/>
                  </a:prstClr>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46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hyperlink" Target="http://g.vatgia.vn/gallery_img/11/eec1310830292.JPG" TargetMode="External"/><Relationship Id="rId5" Type="http://schemas.openxmlformats.org/officeDocument/2006/relationships/image" Target="../media/image11.jpeg"/><Relationship Id="rId4" Type="http://schemas.openxmlformats.org/officeDocument/2006/relationships/hyperlink" Target="http://g.vatgia.vn/gallery_img/11/qza1310830378.JPG" TargetMode="External"/><Relationship Id="rId3" Type="http://schemas.openxmlformats.org/officeDocument/2006/relationships/image" Target="../media/image10.jpeg"/><Relationship Id="rId2" Type="http://schemas.openxmlformats.org/officeDocument/2006/relationships/hyperlink" Target="http://g.vatgia.vn/gallery_img/11/qzw1310830374.JPG" TargetMode="Externa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hyperlink" Target="http://g.vatgia.vn/gallery_img/11/tkf1310830370.JPG" TargetMode="Externa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5.png"/><Relationship Id="rId3" Type="http://schemas.microsoft.com/office/2007/relationships/media" Target="file:///G:\du%20thi\Mot%20rung%20cay%20mot%20doi%20nguoi.wav" TargetMode="External"/><Relationship Id="rId2" Type="http://schemas.openxmlformats.org/officeDocument/2006/relationships/audio" Target="file:///G:\du%20thi\Mot%20rung%20cay%20mot%20doi%20nguoi.wav" TargetMode="Externa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vatgia.com/2420/556560/c%E1%BA%B7p-h%E1%BB%8Dc-sinh-ti%E1%BB%83u-h%E1%BB%8Dc-ch-xanh.html" TargetMode="External"/><Relationship Id="rId3" Type="http://schemas.openxmlformats.org/officeDocument/2006/relationships/image" Target="../media/image7.jpeg"/><Relationship Id="rId2" Type="http://schemas.openxmlformats.org/officeDocument/2006/relationships/hyperlink" Target="http://www.vatgia.com/2420/556486/c%E1%BA%B7p-h%E1%BB%8Dc-sinh-ti%E1%BB%83u-h%E1%BB%8Dc-tany-_-ch1.html" TargetMode="Externa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hyperlink" Target="http://www.vatgia.com/2420/556486/c%E1%BA%B7p-h%E1%BB%8Dc-sinh-ti%E1%BB%83u-h%E1%BB%8Dc-tany-_-ch1.html" TargetMode="External"/><Relationship Id="rId2" Type="http://schemas.openxmlformats.org/officeDocument/2006/relationships/image" Target="../media/image8.jpeg"/><Relationship Id="rId1" Type="http://schemas.openxmlformats.org/officeDocument/2006/relationships/hyperlink" Target="http://www.vatgia.com/2420/556560/c%E1%BA%B7p-h%E1%BB%8Dc-sinh-ti%E1%BB%83u-h%E1%BB%8Dc-ch-xanh.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4"/>
          <p:cNvPicPr>
            <a:picLocks noChangeAspect="1"/>
          </p:cNvPicPr>
          <p:nvPr/>
        </p:nvPicPr>
        <p:blipFill>
          <a:blip r:embed="rId1"/>
          <a:stretch>
            <a:fillRect/>
          </a:stretch>
        </p:blipFill>
        <p:spPr>
          <a:xfrm>
            <a:off x="0" y="-3175"/>
            <a:ext cx="12192000" cy="6861175"/>
          </a:xfrm>
          <a:prstGeom prst="rect">
            <a:avLst/>
          </a:prstGeom>
          <a:noFill/>
          <a:ln w="9525">
            <a:noFill/>
          </a:ln>
        </p:spPr>
      </p:pic>
      <p:grpSp>
        <p:nvGrpSpPr>
          <p:cNvPr id="6" name="组合 26"/>
          <p:cNvGrpSpPr/>
          <p:nvPr/>
        </p:nvGrpSpPr>
        <p:grpSpPr>
          <a:xfrm rot="511293">
            <a:off x="3679825" y="1389063"/>
            <a:ext cx="5727700" cy="4641850"/>
            <a:chOff x="2908301" y="1417638"/>
            <a:chExt cx="6216649" cy="5019675"/>
          </a:xfrm>
        </p:grpSpPr>
        <p:sp>
          <p:nvSpPr>
            <p:cNvPr id="27654" name="Freeform 5"/>
            <p:cNvSpPr/>
            <p:nvPr/>
          </p:nvSpPr>
          <p:spPr>
            <a:xfrm>
              <a:off x="2908301" y="1417638"/>
              <a:ext cx="6051550" cy="46339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69" h="588">
                  <a:moveTo>
                    <a:pt x="127" y="588"/>
                  </a:moveTo>
                  <a:cubicBezTo>
                    <a:pt x="67" y="461"/>
                    <a:pt x="0" y="179"/>
                    <a:pt x="9" y="156"/>
                  </a:cubicBezTo>
                  <a:cubicBezTo>
                    <a:pt x="21" y="119"/>
                    <a:pt x="168" y="78"/>
                    <a:pt x="337" y="43"/>
                  </a:cubicBezTo>
                  <a:cubicBezTo>
                    <a:pt x="525" y="5"/>
                    <a:pt x="702" y="0"/>
                    <a:pt x="722" y="29"/>
                  </a:cubicBezTo>
                  <a:cubicBezTo>
                    <a:pt x="739" y="53"/>
                    <a:pt x="769" y="323"/>
                    <a:pt x="765" y="485"/>
                  </a:cubicBezTo>
                  <a:lnTo>
                    <a:pt x="127" y="588"/>
                  </a:lnTo>
                  <a:close/>
                </a:path>
              </a:pathLst>
            </a:custGeom>
            <a:solidFill>
              <a:srgbClr val="A66531">
                <a:alpha val="100000"/>
              </a:srgbClr>
            </a:solidFill>
            <a:ln w="9525">
              <a:noFill/>
            </a:ln>
          </p:spPr>
          <p:txBody>
            <a:bodyPr/>
            <a:p>
              <a:endParaRPr lang="en-US"/>
            </a:p>
          </p:txBody>
        </p:sp>
        <p:sp>
          <p:nvSpPr>
            <p:cNvPr id="27655" name="Freeform 6"/>
            <p:cNvSpPr/>
            <p:nvPr/>
          </p:nvSpPr>
          <p:spPr>
            <a:xfrm>
              <a:off x="3302000" y="1779588"/>
              <a:ext cx="5232400" cy="38623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65" h="490">
                  <a:moveTo>
                    <a:pt x="105" y="490"/>
                  </a:moveTo>
                  <a:cubicBezTo>
                    <a:pt x="53" y="382"/>
                    <a:pt x="0" y="158"/>
                    <a:pt x="8" y="137"/>
                  </a:cubicBezTo>
                  <a:cubicBezTo>
                    <a:pt x="19" y="106"/>
                    <a:pt x="149" y="70"/>
                    <a:pt x="297" y="39"/>
                  </a:cubicBezTo>
                  <a:cubicBezTo>
                    <a:pt x="463" y="5"/>
                    <a:pt x="619" y="0"/>
                    <a:pt x="637" y="25"/>
                  </a:cubicBezTo>
                  <a:cubicBezTo>
                    <a:pt x="652" y="46"/>
                    <a:pt x="665" y="260"/>
                    <a:pt x="660" y="399"/>
                  </a:cubicBezTo>
                  <a:cubicBezTo>
                    <a:pt x="660" y="399"/>
                    <a:pt x="537" y="404"/>
                    <a:pt x="389" y="430"/>
                  </a:cubicBezTo>
                  <a:cubicBezTo>
                    <a:pt x="209" y="462"/>
                    <a:pt x="105" y="490"/>
                    <a:pt x="105" y="490"/>
                  </a:cubicBezTo>
                  <a:close/>
                </a:path>
              </a:pathLst>
            </a:custGeom>
            <a:solidFill>
              <a:srgbClr val="9BC8E7">
                <a:alpha val="100000"/>
              </a:srgbClr>
            </a:solidFill>
            <a:ln w="9525">
              <a:noFill/>
            </a:ln>
          </p:spPr>
          <p:txBody>
            <a:bodyPr/>
            <a:p>
              <a:endParaRPr lang="en-US"/>
            </a:p>
          </p:txBody>
        </p:sp>
        <p:sp>
          <p:nvSpPr>
            <p:cNvPr id="27656" name="Freeform 7"/>
            <p:cNvSpPr/>
            <p:nvPr/>
          </p:nvSpPr>
          <p:spPr>
            <a:xfrm>
              <a:off x="6513513" y="4829175"/>
              <a:ext cx="1187450" cy="6143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51" h="78">
                  <a:moveTo>
                    <a:pt x="3" y="45"/>
                  </a:moveTo>
                  <a:cubicBezTo>
                    <a:pt x="0" y="26"/>
                    <a:pt x="2" y="16"/>
                    <a:pt x="29" y="10"/>
                  </a:cubicBezTo>
                  <a:cubicBezTo>
                    <a:pt x="63" y="3"/>
                    <a:pt x="93" y="0"/>
                    <a:pt x="120" y="1"/>
                  </a:cubicBezTo>
                  <a:cubicBezTo>
                    <a:pt x="146" y="3"/>
                    <a:pt x="147" y="13"/>
                    <a:pt x="149" y="32"/>
                  </a:cubicBezTo>
                  <a:cubicBezTo>
                    <a:pt x="151" y="53"/>
                    <a:pt x="150" y="62"/>
                    <a:pt x="127" y="64"/>
                  </a:cubicBezTo>
                  <a:cubicBezTo>
                    <a:pt x="107" y="66"/>
                    <a:pt x="49" y="72"/>
                    <a:pt x="29" y="75"/>
                  </a:cubicBezTo>
                  <a:cubicBezTo>
                    <a:pt x="9" y="78"/>
                    <a:pt x="5" y="62"/>
                    <a:pt x="3" y="45"/>
                  </a:cubicBezTo>
                  <a:close/>
                </a:path>
              </a:pathLst>
            </a:custGeom>
            <a:solidFill>
              <a:srgbClr val="FFF9A7">
                <a:alpha val="100000"/>
              </a:srgbClr>
            </a:solidFill>
            <a:ln w="9525">
              <a:noFill/>
            </a:ln>
          </p:spPr>
          <p:txBody>
            <a:bodyPr/>
            <a:p>
              <a:endParaRPr lang="en-US"/>
            </a:p>
          </p:txBody>
        </p:sp>
        <p:sp>
          <p:nvSpPr>
            <p:cNvPr id="27657" name="Freeform 8"/>
            <p:cNvSpPr/>
            <p:nvPr/>
          </p:nvSpPr>
          <p:spPr>
            <a:xfrm>
              <a:off x="6969125" y="4813300"/>
              <a:ext cx="354012" cy="568325"/>
            </a:xfrm>
            <a:custGeom>
              <a:avLst/>
              <a:gdLst/>
              <a:ahLst/>
              <a:cxnLst>
                <a:cxn ang="0">
                  <a:pos x="0" y="2147483647"/>
                </a:cxn>
                <a:cxn ang="0">
                  <a:pos x="2147483647" y="2147483647"/>
                </a:cxn>
                <a:cxn ang="0">
                  <a:pos x="2147483647" y="2147483647"/>
                </a:cxn>
                <a:cxn ang="0">
                  <a:pos x="2147483647" y="2147483647"/>
                </a:cxn>
                <a:cxn ang="0">
                  <a:pos x="0" y="2147483647"/>
                </a:cxn>
              </a:cxnLst>
              <a:pathLst>
                <a:path w="45" h="72">
                  <a:moveTo>
                    <a:pt x="0" y="6"/>
                  </a:moveTo>
                  <a:cubicBezTo>
                    <a:pt x="0" y="6"/>
                    <a:pt x="10" y="39"/>
                    <a:pt x="11" y="72"/>
                  </a:cubicBezTo>
                  <a:cubicBezTo>
                    <a:pt x="11" y="72"/>
                    <a:pt x="29" y="72"/>
                    <a:pt x="43" y="69"/>
                  </a:cubicBezTo>
                  <a:cubicBezTo>
                    <a:pt x="43" y="69"/>
                    <a:pt x="45" y="39"/>
                    <a:pt x="33" y="3"/>
                  </a:cubicBezTo>
                  <a:cubicBezTo>
                    <a:pt x="33" y="3"/>
                    <a:pt x="18" y="0"/>
                    <a:pt x="0" y="6"/>
                  </a:cubicBezTo>
                  <a:close/>
                </a:path>
              </a:pathLst>
            </a:custGeom>
            <a:solidFill>
              <a:srgbClr val="FED93F">
                <a:alpha val="100000"/>
              </a:srgbClr>
            </a:solidFill>
            <a:ln w="9525">
              <a:noFill/>
            </a:ln>
          </p:spPr>
          <p:txBody>
            <a:bodyPr/>
            <a:p>
              <a:endParaRPr lang="en-US"/>
            </a:p>
          </p:txBody>
        </p:sp>
        <p:sp>
          <p:nvSpPr>
            <p:cNvPr id="27658" name="Freeform 9"/>
            <p:cNvSpPr/>
            <p:nvPr/>
          </p:nvSpPr>
          <p:spPr>
            <a:xfrm>
              <a:off x="4584700" y="5405438"/>
              <a:ext cx="849312" cy="433388"/>
            </a:xfrm>
            <a:custGeom>
              <a:avLst/>
              <a:gdLst/>
              <a:ahLst/>
              <a:cxnLst>
                <a:cxn ang="0">
                  <a:pos x="0" y="2147483647"/>
                </a:cxn>
                <a:cxn ang="0">
                  <a:pos x="2147483647" y="2147483647"/>
                </a:cxn>
                <a:cxn ang="0">
                  <a:pos x="2147483647" y="2147483647"/>
                </a:cxn>
                <a:cxn ang="0">
                  <a:pos x="2147483647" y="2147483647"/>
                </a:cxn>
                <a:cxn ang="0">
                  <a:pos x="2147483647" y="2147483647"/>
                </a:cxn>
                <a:cxn ang="0">
                  <a:pos x="0" y="2147483647"/>
                </a:cxn>
              </a:cxnLst>
              <a:pathLst>
                <a:path w="108" h="55">
                  <a:moveTo>
                    <a:pt x="0" y="13"/>
                  </a:moveTo>
                  <a:cubicBezTo>
                    <a:pt x="0" y="13"/>
                    <a:pt x="48" y="0"/>
                    <a:pt x="85" y="2"/>
                  </a:cubicBezTo>
                  <a:cubicBezTo>
                    <a:pt x="85" y="2"/>
                    <a:pt x="100" y="2"/>
                    <a:pt x="104" y="18"/>
                  </a:cubicBezTo>
                  <a:cubicBezTo>
                    <a:pt x="108" y="38"/>
                    <a:pt x="90" y="40"/>
                    <a:pt x="90" y="40"/>
                  </a:cubicBezTo>
                  <a:cubicBezTo>
                    <a:pt x="90" y="40"/>
                    <a:pt x="46" y="43"/>
                    <a:pt x="9" y="55"/>
                  </a:cubicBezTo>
                  <a:lnTo>
                    <a:pt x="0" y="13"/>
                  </a:lnTo>
                  <a:close/>
                </a:path>
              </a:pathLst>
            </a:custGeom>
            <a:solidFill>
              <a:srgbClr val="FFFEF6">
                <a:alpha val="100000"/>
              </a:srgbClr>
            </a:solidFill>
            <a:ln w="9525">
              <a:noFill/>
            </a:ln>
          </p:spPr>
          <p:txBody>
            <a:bodyPr/>
            <a:p>
              <a:endParaRPr lang="en-US"/>
            </a:p>
          </p:txBody>
        </p:sp>
        <p:sp>
          <p:nvSpPr>
            <p:cNvPr id="27659" name="Freeform 10"/>
            <p:cNvSpPr/>
            <p:nvPr/>
          </p:nvSpPr>
          <p:spPr>
            <a:xfrm>
              <a:off x="4443413" y="5483225"/>
              <a:ext cx="354012" cy="379413"/>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45" h="48">
                  <a:moveTo>
                    <a:pt x="30" y="44"/>
                  </a:moveTo>
                  <a:cubicBezTo>
                    <a:pt x="20" y="48"/>
                    <a:pt x="9" y="41"/>
                    <a:pt x="5" y="30"/>
                  </a:cubicBezTo>
                  <a:cubicBezTo>
                    <a:pt x="0" y="19"/>
                    <a:pt x="5" y="7"/>
                    <a:pt x="15" y="3"/>
                  </a:cubicBezTo>
                  <a:cubicBezTo>
                    <a:pt x="25" y="0"/>
                    <a:pt x="36" y="6"/>
                    <a:pt x="41" y="17"/>
                  </a:cubicBezTo>
                  <a:cubicBezTo>
                    <a:pt x="45" y="28"/>
                    <a:pt x="40" y="40"/>
                    <a:pt x="30" y="44"/>
                  </a:cubicBezTo>
                  <a:close/>
                </a:path>
              </a:pathLst>
            </a:custGeom>
            <a:solidFill>
              <a:srgbClr val="FFFEF6">
                <a:alpha val="100000"/>
              </a:srgbClr>
            </a:solidFill>
            <a:ln w="9525">
              <a:noFill/>
            </a:ln>
          </p:spPr>
          <p:txBody>
            <a:bodyPr/>
            <a:p>
              <a:endParaRPr lang="en-US"/>
            </a:p>
          </p:txBody>
        </p:sp>
        <p:sp>
          <p:nvSpPr>
            <p:cNvPr id="27660" name="Freeform 11"/>
            <p:cNvSpPr/>
            <p:nvPr/>
          </p:nvSpPr>
          <p:spPr>
            <a:xfrm>
              <a:off x="5553075" y="5278438"/>
              <a:ext cx="849312" cy="433388"/>
            </a:xfrm>
            <a:custGeom>
              <a:avLst/>
              <a:gdLst/>
              <a:ahLst/>
              <a:cxnLst>
                <a:cxn ang="0">
                  <a:pos x="0" y="2147483647"/>
                </a:cxn>
                <a:cxn ang="0">
                  <a:pos x="2147483647" y="2147483647"/>
                </a:cxn>
                <a:cxn ang="0">
                  <a:pos x="2147483647" y="2147483647"/>
                </a:cxn>
                <a:cxn ang="0">
                  <a:pos x="2147483647" y="2147483647"/>
                </a:cxn>
                <a:cxn ang="0">
                  <a:pos x="2147483647" y="2147483647"/>
                </a:cxn>
                <a:cxn ang="0">
                  <a:pos x="0" y="2147483647"/>
                </a:cxn>
              </a:cxnLst>
              <a:pathLst>
                <a:path w="108" h="55">
                  <a:moveTo>
                    <a:pt x="0" y="13"/>
                  </a:moveTo>
                  <a:cubicBezTo>
                    <a:pt x="0" y="13"/>
                    <a:pt x="48" y="0"/>
                    <a:pt x="85" y="2"/>
                  </a:cubicBezTo>
                  <a:cubicBezTo>
                    <a:pt x="85" y="2"/>
                    <a:pt x="100" y="2"/>
                    <a:pt x="104" y="19"/>
                  </a:cubicBezTo>
                  <a:cubicBezTo>
                    <a:pt x="108" y="38"/>
                    <a:pt x="89" y="41"/>
                    <a:pt x="89" y="41"/>
                  </a:cubicBezTo>
                  <a:cubicBezTo>
                    <a:pt x="89" y="41"/>
                    <a:pt x="46" y="43"/>
                    <a:pt x="9" y="55"/>
                  </a:cubicBezTo>
                  <a:lnTo>
                    <a:pt x="0" y="13"/>
                  </a:lnTo>
                  <a:close/>
                </a:path>
              </a:pathLst>
            </a:custGeom>
            <a:solidFill>
              <a:srgbClr val="FFFEF6">
                <a:alpha val="100000"/>
              </a:srgbClr>
            </a:solidFill>
            <a:ln w="9525">
              <a:noFill/>
            </a:ln>
          </p:spPr>
          <p:txBody>
            <a:bodyPr/>
            <a:p>
              <a:endParaRPr lang="en-US"/>
            </a:p>
          </p:txBody>
        </p:sp>
        <p:sp>
          <p:nvSpPr>
            <p:cNvPr id="27661" name="Freeform 12"/>
            <p:cNvSpPr/>
            <p:nvPr/>
          </p:nvSpPr>
          <p:spPr>
            <a:xfrm>
              <a:off x="5411788" y="5357813"/>
              <a:ext cx="346075" cy="377825"/>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44" h="48">
                  <a:moveTo>
                    <a:pt x="30" y="44"/>
                  </a:moveTo>
                  <a:cubicBezTo>
                    <a:pt x="20" y="48"/>
                    <a:pt x="8" y="42"/>
                    <a:pt x="4" y="30"/>
                  </a:cubicBezTo>
                  <a:cubicBezTo>
                    <a:pt x="0" y="19"/>
                    <a:pt x="5" y="7"/>
                    <a:pt x="15" y="3"/>
                  </a:cubicBezTo>
                  <a:cubicBezTo>
                    <a:pt x="25" y="0"/>
                    <a:pt x="36" y="6"/>
                    <a:pt x="40" y="17"/>
                  </a:cubicBezTo>
                  <a:cubicBezTo>
                    <a:pt x="44" y="29"/>
                    <a:pt x="40" y="41"/>
                    <a:pt x="30" y="44"/>
                  </a:cubicBezTo>
                  <a:close/>
                </a:path>
              </a:pathLst>
            </a:custGeom>
            <a:solidFill>
              <a:srgbClr val="FFFEF6">
                <a:alpha val="100000"/>
              </a:srgbClr>
            </a:solidFill>
            <a:ln w="9525">
              <a:noFill/>
            </a:ln>
          </p:spPr>
          <p:txBody>
            <a:bodyPr/>
            <a:p>
              <a:endParaRPr lang="en-US"/>
            </a:p>
          </p:txBody>
        </p:sp>
        <p:sp>
          <p:nvSpPr>
            <p:cNvPr id="27662" name="Freeform 13"/>
            <p:cNvSpPr/>
            <p:nvPr/>
          </p:nvSpPr>
          <p:spPr>
            <a:xfrm>
              <a:off x="3632200" y="5121275"/>
              <a:ext cx="5492750" cy="1316038"/>
            </a:xfrm>
            <a:custGeom>
              <a:avLst/>
              <a:gdLst/>
              <a:ahLst/>
              <a:cxnLst>
                <a:cxn ang="0">
                  <a:pos x="2147483647" y="2147483647"/>
                </a:cxn>
                <a:cxn ang="0">
                  <a:pos x="0" y="2147483647"/>
                </a:cxn>
                <a:cxn ang="0">
                  <a:pos x="2147483647" y="0"/>
                </a:cxn>
                <a:cxn ang="0">
                  <a:pos x="2147483647" y="2147483647"/>
                </a:cxn>
                <a:cxn ang="0">
                  <a:pos x="2147483647" y="2147483647"/>
                </a:cxn>
              </a:cxnLst>
              <a:pathLst>
                <a:path w="698" h="167">
                  <a:moveTo>
                    <a:pt x="28" y="167"/>
                  </a:moveTo>
                  <a:cubicBezTo>
                    <a:pt x="28" y="167"/>
                    <a:pt x="18" y="145"/>
                    <a:pt x="0" y="113"/>
                  </a:cubicBezTo>
                  <a:cubicBezTo>
                    <a:pt x="0" y="113"/>
                    <a:pt x="341" y="18"/>
                    <a:pt x="698" y="0"/>
                  </a:cubicBezTo>
                  <a:cubicBezTo>
                    <a:pt x="698" y="0"/>
                    <a:pt x="690" y="36"/>
                    <a:pt x="687" y="60"/>
                  </a:cubicBezTo>
                  <a:cubicBezTo>
                    <a:pt x="687" y="60"/>
                    <a:pt x="367" y="81"/>
                    <a:pt x="28" y="167"/>
                  </a:cubicBezTo>
                  <a:close/>
                </a:path>
              </a:pathLst>
            </a:custGeom>
            <a:solidFill>
              <a:srgbClr val="7A4405">
                <a:alpha val="100000"/>
              </a:srgbClr>
            </a:solidFill>
            <a:ln w="9525">
              <a:noFill/>
            </a:ln>
          </p:spPr>
          <p:txBody>
            <a:bodyPr/>
            <a:p>
              <a:endParaRPr lang="en-US"/>
            </a:p>
          </p:txBody>
        </p:sp>
      </p:grpSp>
      <p:pic>
        <p:nvPicPr>
          <p:cNvPr id="16" name="图片 28"/>
          <p:cNvPicPr>
            <a:picLocks noChangeAspect="1"/>
          </p:cNvPicPr>
          <p:nvPr/>
        </p:nvPicPr>
        <p:blipFill>
          <a:blip r:embed="rId2"/>
          <a:stretch>
            <a:fillRect/>
          </a:stretch>
        </p:blipFill>
        <p:spPr>
          <a:xfrm>
            <a:off x="8001000" y="3636963"/>
            <a:ext cx="2974975" cy="3221037"/>
          </a:xfrm>
          <a:prstGeom prst="rect">
            <a:avLst/>
          </a:prstGeom>
          <a:noFill/>
          <a:ln w="9525">
            <a:noFill/>
          </a:ln>
        </p:spPr>
      </p:pic>
      <p:sp>
        <p:nvSpPr>
          <p:cNvPr id="17" name="文本框 9"/>
          <p:cNvSpPr txBox="1"/>
          <p:nvPr/>
        </p:nvSpPr>
        <p:spPr>
          <a:xfrm>
            <a:off x="4006850" y="2667000"/>
            <a:ext cx="5181600" cy="1108075"/>
          </a:xfrm>
          <a:prstGeom prst="rect">
            <a:avLst/>
          </a:prstGeom>
          <a:noFill/>
        </p:spPr>
        <p:txBody>
          <a:bodyPr>
            <a:spAutoFit/>
          </a:bodyPr>
          <a:p>
            <a:pPr algn="ctr">
              <a:buNone/>
            </a:pPr>
            <a:r>
              <a:rPr lang="en-US" altLang="zh-CN" sz="6600" dirty="0">
                <a:solidFill>
                  <a:srgbClr val="262626"/>
                </a:solidFill>
                <a:latin typeface="Paytone One" pitchFamily="2" charset="0"/>
                <a:ea typeface="印品黑体"/>
              </a:rPr>
              <a:t>Khởi động</a:t>
            </a:r>
            <a:endParaRPr lang="zh-CN" altLang="en-US" sz="6600" dirty="0">
              <a:solidFill>
                <a:srgbClr val="262626"/>
              </a:solidFill>
              <a:latin typeface="Paytone One" pitchFamily="2" charset="0"/>
              <a:ea typeface="印品黑体"/>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fill="hold"/>
                                        <p:tgtEl>
                                          <p:spTgt spid="16"/>
                                        </p:tgtEl>
                                        <p:attrNameLst>
                                          <p:attrName>ppt_x</p:attrName>
                                        </p:attrNameLst>
                                      </p:cBhvr>
                                      <p:tavLst>
                                        <p:tav tm="0">
                                          <p:val>
                                            <p:strVal val="#ppt_x"/>
                                          </p:val>
                                        </p:tav>
                                        <p:tav tm="100000">
                                          <p:val>
                                            <p:strVal val="#ppt_x"/>
                                          </p:val>
                                        </p:tav>
                                      </p:tavLst>
                                    </p:anim>
                                    <p:anim calcmode="lin" valueType="num">
                                      <p:cBhvr additive="base">
                                        <p:cTn id="15"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500" autoRev="1" fill="hold">
                                          <p:stCondLst>
                                            <p:cond delay="0"/>
                                          </p:stCondLst>
                                        </p:cTn>
                                        <p:tgtEl>
                                          <p:spTgt spid="17"/>
                                        </p:tgtEl>
                                        <p:attrNameLst>
                                          <p:attrName>ppt_w</p:attrName>
                                        </p:attrNameLst>
                                      </p:cBhvr>
                                    </p:anim>
                                    <p:anim by="(#ppt_w*0.50)" calcmode="lin" valueType="num">
                                      <p:cBhvr>
                                        <p:cTn id="21" dur="500" decel="50000" autoRev="1" fill="hold">
                                          <p:stCondLst>
                                            <p:cond delay="0"/>
                                          </p:stCondLst>
                                        </p:cTn>
                                        <p:tgtEl>
                                          <p:spTgt spid="17"/>
                                        </p:tgtEl>
                                        <p:attrNameLst>
                                          <p:attrName>ppt_x</p:attrName>
                                        </p:attrNameLst>
                                      </p:cBhvr>
                                    </p:anim>
                                    <p:anim from="(-#ppt_h/2)" to="(#ppt_y)" calcmode="lin" valueType="num">
                                      <p:cBhvr>
                                        <p:cTn id="22" dur="1000" fill="hold">
                                          <p:stCondLst>
                                            <p:cond delay="0"/>
                                          </p:stCondLst>
                                        </p:cTn>
                                        <p:tgtEl>
                                          <p:spTgt spid="17"/>
                                        </p:tgtEl>
                                        <p:attrNameLst>
                                          <p:attrName>ppt_y</p:attrName>
                                        </p:attrNameLst>
                                      </p:cBhvr>
                                    </p:anim>
                                    <p:animRot by="21600000">
                                      <p:cBhvr>
                                        <p:cTn id="23"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3"/>
          <p:cNvPicPr>
            <a:picLocks noChangeAspect="1"/>
          </p:cNvPicPr>
          <p:nvPr/>
        </p:nvPicPr>
        <p:blipFill>
          <a:blip r:embed="rId1"/>
          <a:stretch>
            <a:fillRect/>
          </a:stretch>
        </p:blipFill>
        <p:spPr>
          <a:xfrm>
            <a:off x="-3175" y="0"/>
            <a:ext cx="12195175" cy="6891338"/>
          </a:xfrm>
          <a:prstGeom prst="rect">
            <a:avLst/>
          </a:prstGeom>
          <a:noFill/>
          <a:ln w="9525">
            <a:noFill/>
          </a:ln>
        </p:spPr>
      </p:pic>
      <p:pic>
        <p:nvPicPr>
          <p:cNvPr id="7173" name="Picture 2" descr="http://gallery.vatgia.com/gallery_img/11/medium_qzw1310830374.JPG">
            <a:hlinkClick r:id="rId2"/>
          </p:cNvPr>
          <p:cNvPicPr>
            <a:picLocks noChangeAspect="1"/>
          </p:cNvPicPr>
          <p:nvPr/>
        </p:nvPicPr>
        <p:blipFill>
          <a:blip r:embed="rId3"/>
          <a:stretch>
            <a:fillRect/>
          </a:stretch>
        </p:blipFill>
        <p:spPr>
          <a:xfrm>
            <a:off x="609600" y="609600"/>
            <a:ext cx="3124200" cy="1752600"/>
          </a:xfrm>
          <a:prstGeom prst="rect">
            <a:avLst/>
          </a:prstGeom>
          <a:noFill/>
          <a:ln w="9525">
            <a:noFill/>
          </a:ln>
        </p:spPr>
      </p:pic>
      <p:pic>
        <p:nvPicPr>
          <p:cNvPr id="7174" name="Picture 4" descr="http://gallery.vatgia.com/gallery_img/11/medium_qza1310830378.JPG">
            <a:hlinkClick r:id="rId4"/>
          </p:cNvPr>
          <p:cNvPicPr>
            <a:picLocks noChangeAspect="1"/>
          </p:cNvPicPr>
          <p:nvPr/>
        </p:nvPicPr>
        <p:blipFill>
          <a:blip r:embed="rId5"/>
          <a:stretch>
            <a:fillRect/>
          </a:stretch>
        </p:blipFill>
        <p:spPr>
          <a:xfrm>
            <a:off x="609600" y="2514600"/>
            <a:ext cx="3124200" cy="1676400"/>
          </a:xfrm>
          <a:prstGeom prst="rect">
            <a:avLst/>
          </a:prstGeom>
          <a:noFill/>
          <a:ln w="9525">
            <a:noFill/>
          </a:ln>
        </p:spPr>
      </p:pic>
      <p:pic>
        <p:nvPicPr>
          <p:cNvPr id="7175" name="Picture 8" descr="http://gallery.vatgia.com/gallery_img/11/medium_eec1310830292.JPG">
            <a:hlinkClick r:id="rId6"/>
          </p:cNvPr>
          <p:cNvPicPr>
            <a:picLocks noChangeAspect="1"/>
          </p:cNvPicPr>
          <p:nvPr/>
        </p:nvPicPr>
        <p:blipFill>
          <a:blip r:embed="rId7"/>
          <a:stretch>
            <a:fillRect/>
          </a:stretch>
        </p:blipFill>
        <p:spPr>
          <a:xfrm>
            <a:off x="609600" y="4343400"/>
            <a:ext cx="3124200" cy="1905000"/>
          </a:xfrm>
          <a:prstGeom prst="rect">
            <a:avLst/>
          </a:prstGeom>
          <a:noFill/>
          <a:ln w="9525">
            <a:noFill/>
          </a:ln>
        </p:spPr>
      </p:pic>
      <p:sp>
        <p:nvSpPr>
          <p:cNvPr id="7176" name="Rectangle 8"/>
          <p:cNvSpPr/>
          <p:nvPr/>
        </p:nvSpPr>
        <p:spPr>
          <a:xfrm>
            <a:off x="3886200" y="669925"/>
            <a:ext cx="7539355" cy="860425"/>
          </a:xfrm>
          <a:prstGeom prst="rect">
            <a:avLst/>
          </a:prstGeom>
          <a:noFill/>
          <a:ln w="9525">
            <a:noFill/>
          </a:ln>
        </p:spPr>
        <p:txBody>
          <a:bodyPr wrap="square">
            <a:spAutoFit/>
          </a:bodyPr>
          <a:p>
            <a:pPr eaLnBrk="1" hangingPunct="1"/>
            <a:r>
              <a:rPr lang="en-US" altLang="en-US" sz="2500" dirty="0">
                <a:latin typeface="Times New Roman" panose="02020603050405020304" pitchFamily="18" charset="0"/>
                <a:cs typeface="Times New Roman" panose="02020603050405020304" pitchFamily="18" charset="0"/>
              </a:rPr>
              <a:t>a. Tả bao quát: Chiếc cặp l</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m bằng gì? Kích cỡ như thế n</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o? Cặp m</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u gì ? Trang trí như thế n</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o ?</a:t>
            </a:r>
            <a:endParaRPr lang="en-US" altLang="en-US" sz="2500" dirty="0">
              <a:latin typeface="Times New Roman" panose="02020603050405020304" pitchFamily="18" charset="0"/>
              <a:ea typeface="Times New Roman" panose="02020603050405020304" pitchFamily="18" charset="0"/>
            </a:endParaRPr>
          </a:p>
        </p:txBody>
      </p:sp>
      <p:sp>
        <p:nvSpPr>
          <p:cNvPr id="7177" name="Rectangle 9"/>
          <p:cNvSpPr/>
          <p:nvPr/>
        </p:nvSpPr>
        <p:spPr>
          <a:xfrm>
            <a:off x="4038600" y="2514600"/>
            <a:ext cx="7494270" cy="1245235"/>
          </a:xfrm>
          <a:prstGeom prst="rect">
            <a:avLst/>
          </a:prstGeom>
          <a:noFill/>
          <a:ln w="9525">
            <a:noFill/>
          </a:ln>
        </p:spPr>
        <p:txBody>
          <a:bodyPr wrap="square">
            <a:spAutoFit/>
          </a:bodyPr>
          <a:p>
            <a:pPr eaLnBrk="1" hangingPunct="1"/>
            <a:r>
              <a:rPr lang="en-US" altLang="en-US" sz="2500" dirty="0">
                <a:latin typeface="Times New Roman" panose="02020603050405020304" pitchFamily="18" charset="0"/>
                <a:cs typeface="Times New Roman" panose="02020603050405020304" pitchFamily="18" charset="0"/>
              </a:rPr>
              <a:t> b. Tả chi tiết quai xách hoặc dây đeo : Quai xách (dây đeo) l</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m bằng gì? Trông như thế n</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o? Đường khâu xung quanh mép ra sao?</a:t>
            </a:r>
            <a:endParaRPr lang="en-US" altLang="en-US" sz="2500" dirty="0">
              <a:latin typeface="Times New Roman" panose="02020603050405020304" pitchFamily="18" charset="0"/>
              <a:ea typeface="Times New Roman" panose="02020603050405020304" pitchFamily="18" charset="0"/>
            </a:endParaRPr>
          </a:p>
        </p:txBody>
      </p:sp>
      <p:sp>
        <p:nvSpPr>
          <p:cNvPr id="36872" name="TextBox 2"/>
          <p:cNvSpPr txBox="1"/>
          <p:nvPr/>
        </p:nvSpPr>
        <p:spPr>
          <a:xfrm>
            <a:off x="3989705" y="4343400"/>
            <a:ext cx="7435850" cy="860425"/>
          </a:xfrm>
          <a:prstGeom prst="rect">
            <a:avLst/>
          </a:prstGeom>
          <a:noFill/>
          <a:ln w="9525">
            <a:noFill/>
          </a:ln>
        </p:spPr>
        <p:txBody>
          <a:bodyPr wrap="square">
            <a:spAutoFit/>
          </a:bodyPr>
          <a:p>
            <a:r>
              <a:rPr lang="en-US" altLang="vi-VN" sz="2500" dirty="0">
                <a:latin typeface="Times New Roman" panose="02020603050405020304" pitchFamily="18" charset="0"/>
                <a:cs typeface="Times New Roman" panose="02020603050405020304" pitchFamily="18" charset="0"/>
              </a:rPr>
              <a:t>c. Tả chi tiết khóa cặp: Khóa cặp l</a:t>
            </a:r>
            <a:r>
              <a:rPr lang="en-US" altLang="vi-VN" sz="2500" dirty="0">
                <a:latin typeface="Times New Roman" panose="02020603050405020304" pitchFamily="18" charset="0"/>
                <a:ea typeface="Times New Roman" panose="02020603050405020304" pitchFamily="18" charset="0"/>
              </a:rPr>
              <a:t>à</a:t>
            </a:r>
            <a:r>
              <a:rPr lang="en-US" altLang="vi-VN" sz="2500" dirty="0">
                <a:latin typeface="Times New Roman" panose="02020603050405020304" pitchFamily="18" charset="0"/>
                <a:cs typeface="Times New Roman" panose="02020603050405020304" pitchFamily="18" charset="0"/>
              </a:rPr>
              <a:t>m bằng gì? Trông như thế n</a:t>
            </a:r>
            <a:r>
              <a:rPr lang="en-US" altLang="vi-VN" sz="2500" dirty="0">
                <a:latin typeface="Times New Roman" panose="02020603050405020304" pitchFamily="18" charset="0"/>
                <a:ea typeface="Times New Roman" panose="02020603050405020304" pitchFamily="18" charset="0"/>
              </a:rPr>
              <a:t>à</a:t>
            </a:r>
            <a:r>
              <a:rPr lang="en-US" altLang="vi-VN" sz="2500" dirty="0">
                <a:latin typeface="Times New Roman" panose="02020603050405020304" pitchFamily="18" charset="0"/>
                <a:cs typeface="Times New Roman" panose="02020603050405020304" pitchFamily="18" charset="0"/>
              </a:rPr>
              <a:t>o? Đóng mở khóa như thế n</a:t>
            </a:r>
            <a:r>
              <a:rPr lang="en-US" altLang="vi-VN" sz="2500" dirty="0">
                <a:latin typeface="Times New Roman" panose="02020603050405020304" pitchFamily="18" charset="0"/>
                <a:ea typeface="Times New Roman" panose="02020603050405020304" pitchFamily="18" charset="0"/>
              </a:rPr>
              <a:t>à</a:t>
            </a:r>
            <a:r>
              <a:rPr lang="en-US" altLang="vi-VN" sz="2500" dirty="0">
                <a:latin typeface="Times New Roman" panose="02020603050405020304" pitchFamily="18" charset="0"/>
                <a:cs typeface="Times New Roman" panose="02020603050405020304" pitchFamily="18" charset="0"/>
              </a:rPr>
              <a:t>o?</a:t>
            </a:r>
            <a:endParaRPr lang="en-US" altLang="vi-VN" sz="2500" dirty="0">
              <a:latin typeface="Times New Roman" panose="02020603050405020304" pitchFamily="18" charset="0"/>
              <a:ea typeface="Times New Roman" panose="02020603050405020304" pitchFamily="18" charset="0"/>
            </a:endParaRPr>
          </a:p>
        </p:txBody>
      </p:sp>
      <p:sp>
        <p:nvSpPr>
          <p:cNvPr id="2" name="Text Box 1"/>
          <p:cNvSpPr txBox="1"/>
          <p:nvPr/>
        </p:nvSpPr>
        <p:spPr>
          <a:xfrm>
            <a:off x="3886200" y="609600"/>
            <a:ext cx="7348220" cy="1938020"/>
          </a:xfrm>
          <a:prstGeom prst="rect">
            <a:avLst/>
          </a:prstGeom>
          <a:noFill/>
        </p:spPr>
        <p:txBody>
          <a:bodyPr wrap="square" rtlCol="0">
            <a:spAutoFit/>
          </a:bodyPr>
          <a:p>
            <a:r>
              <a:rPr lang="vi-VN" altLang="en-US" sz="2400" b="1">
                <a:solidFill>
                  <a:srgbClr val="FF0000"/>
                </a:solidFill>
                <a:latin typeface="Times New Roman" panose="02020603050405020304" pitchFamily="18" charset="0"/>
                <a:cs typeface="Times New Roman" panose="02020603050405020304" pitchFamily="18" charset="0"/>
                <a:sym typeface="+mn-ea"/>
              </a:rPr>
              <a:t>   Chiếc cặp của em có màu xanh dương, hình chữ nhật dài 40 cm và rộng 30 cm. Cặp được làm bằng da phối vải sờ vào mềm mịn và rất bền. Mặt ngoài của cặp có hình 5 anh em siêu nhân. Vì yêu thích các nhân vật này nên khi được bố tặng cặp, em sung sướng vô cùng. </a:t>
            </a:r>
            <a:endParaRPr lang="vi-VN" altLang="en-US" sz="2400" b="1">
              <a:solidFill>
                <a:srgbClr val="FF0000"/>
              </a:solidFill>
              <a:latin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3962400" y="2568575"/>
            <a:ext cx="7600950" cy="1568450"/>
          </a:xfrm>
          <a:prstGeom prst="rect">
            <a:avLst/>
          </a:prstGeom>
          <a:noFill/>
        </p:spPr>
        <p:txBody>
          <a:bodyPr wrap="square" rtlCol="0">
            <a:spAutoFit/>
          </a:bodyPr>
          <a:p>
            <a:r>
              <a:rPr lang="vi-VN" altLang="en-US" sz="2400" b="1">
                <a:solidFill>
                  <a:srgbClr val="7030A0"/>
                </a:solidFill>
                <a:latin typeface="Times New Roman" panose="02020603050405020304" pitchFamily="18" charset="0"/>
                <a:cs typeface="Times New Roman" panose="02020603050405020304" pitchFamily="18" charset="0"/>
                <a:sym typeface="+mn-ea"/>
              </a:rPr>
              <a:t>   Cặp có các đường viền chỉ màu đỏ chạy bao quanh các mép nhìn rất nổi bật. Em khá thích quai sách phía trên cặp được làm bằng sợi ni lông chắc chắn và được lót xốp rất êm. </a:t>
            </a:r>
            <a:endParaRPr lang="vi-VN" altLang="en-US" sz="2400" b="1">
              <a:solidFill>
                <a:srgbClr val="7030A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999865" y="4398010"/>
            <a:ext cx="7277735" cy="1198880"/>
          </a:xfrm>
          <a:prstGeom prst="rect">
            <a:avLst/>
          </a:prstGeom>
          <a:noFill/>
        </p:spPr>
        <p:txBody>
          <a:bodyPr wrap="square" rtlCol="0">
            <a:spAutoFit/>
          </a:bodyPr>
          <a:p>
            <a:r>
              <a:rPr lang="vi-VN" altLang="en-US" sz="2400" b="1">
                <a:solidFill>
                  <a:srgbClr val="002060"/>
                </a:solidFill>
                <a:latin typeface="Times New Roman" panose="02020603050405020304" pitchFamily="18" charset="0"/>
                <a:cs typeface="Times New Roman" panose="02020603050405020304" pitchFamily="18" charset="0"/>
                <a:sym typeface="+mn-ea"/>
              </a:rPr>
              <a:t>   Khóa cặp làm bằng sắt xi bóng loáng, chỉ cần đóng khóa thì sách vở bên trong sẽ được giữ cẩn thận.</a:t>
            </a:r>
            <a:endParaRPr lang="vi-VN" altLang="en-US" sz="2400" b="1">
              <a:solidFill>
                <a:srgbClr val="002060"/>
              </a:solidFill>
              <a:latin typeface="Times New Roman" panose="02020603050405020304" pitchFamily="18" charset="0"/>
              <a:cs typeface="Times New Roman" panose="02020603050405020304" pitchFamily="18" charset="0"/>
            </a:endParaRPr>
          </a:p>
          <a:p>
            <a:endParaRPr lang="vi-VN" altLang="en-US" sz="24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7176"/>
                                        </p:tgtEl>
                                      </p:cBhvr>
                                    </p:animEffect>
                                    <p:set>
                                      <p:cBhvr>
                                        <p:cTn id="7" dur="1" fill="hold">
                                          <p:stCondLst>
                                            <p:cond delay="499"/>
                                          </p:stCondLst>
                                        </p:cTn>
                                        <p:tgtEl>
                                          <p:spTgt spid="717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177"/>
                                        </p:tgtEl>
                                      </p:cBhvr>
                                    </p:animEffect>
                                    <p:set>
                                      <p:cBhvr>
                                        <p:cTn id="17" dur="1" fill="hold">
                                          <p:stCondLst>
                                            <p:cond delay="499"/>
                                          </p:stCondLst>
                                        </p:cTn>
                                        <p:tgtEl>
                                          <p:spTgt spid="717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36872"/>
                                        </p:tgtEl>
                                      </p:cBhvr>
                                    </p:animEffect>
                                    <p:set>
                                      <p:cBhvr>
                                        <p:cTn id="27" dur="1" fill="hold">
                                          <p:stCondLst>
                                            <p:cond delay="499"/>
                                          </p:stCondLst>
                                        </p:cTn>
                                        <p:tgtEl>
                                          <p:spTgt spid="368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1"/>
      <p:bldP spid="2" grpId="0"/>
      <p:bldP spid="2" grpId="1"/>
      <p:bldP spid="7177" grpId="1"/>
      <p:bldP spid="3" grpId="0"/>
      <p:bldP spid="3" grpId="1"/>
      <p:bldP spid="36872" grpId="0"/>
      <p:bldP spid="36872"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33400" y="1143000"/>
            <a:ext cx="11220450" cy="3046095"/>
          </a:xfrm>
          <a:prstGeom prst="rect">
            <a:avLst/>
          </a:prstGeom>
          <a:noFill/>
        </p:spPr>
        <p:txBody>
          <a:bodyPr wrap="square" rtlCol="0">
            <a:spAutoFit/>
          </a:bodyPr>
          <a:p>
            <a:r>
              <a:rPr lang="vi-VN" altLang="en-US" sz="2400">
                <a:latin typeface="Times New Roman" panose="02020603050405020304" pitchFamily="18" charset="0"/>
                <a:cs typeface="Times New Roman" panose="02020603050405020304" pitchFamily="18" charset="0"/>
              </a:rPr>
              <a:t>      Chiếc cặp của em có màu xanh dương, hình chữ nhật dài 40 cm và rộng 30 cm. Cặp được làm bằng da phối vải sờ vào mềm mịn và rất bền. Mặt ngoài của cặp có hình 5 anh em siêu nhân. Vì yêu thích các nhân vật này nên khi được bố tặng cặp, em sung sướng vô cùng. </a:t>
            </a:r>
            <a:endParaRPr lang="vi-VN" alt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Cặp có các đường viền chỉ màu đỏ chạy bao quanh các mép nhìn rất nổi bật. Em khá thích quai sách phía trên cặp được làm bằng sợi ni lông chắc chắn và được lót xốp rất êm. </a:t>
            </a:r>
            <a:endParaRPr lang="vi-VN" alt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Khóa cặp làm bằng sắt xi bóng loáng, chỉ cần đóng khóa thì sách vở bên trong sẽ được giữ cẩn thận.</a:t>
            </a:r>
            <a:endParaRPr lang="vi-VN" altLang="en-US" sz="2400">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7"/>
          <p:cNvPicPr>
            <a:picLocks noChangeAspect="1"/>
          </p:cNvPicPr>
          <p:nvPr/>
        </p:nvPicPr>
        <p:blipFill>
          <a:blip r:embed="rId1"/>
          <a:stretch>
            <a:fillRect/>
          </a:stretch>
        </p:blipFill>
        <p:spPr>
          <a:xfrm>
            <a:off x="-3175" y="0"/>
            <a:ext cx="12195175" cy="6891338"/>
          </a:xfrm>
          <a:prstGeom prst="rect">
            <a:avLst/>
          </a:prstGeom>
          <a:noFill/>
          <a:ln w="9525">
            <a:noFill/>
          </a:ln>
        </p:spPr>
      </p:pic>
      <p:pic>
        <p:nvPicPr>
          <p:cNvPr id="8197" name="Picture 4" descr="http://gallery.vatgia.com/gallery_img/11/medium_tkf1310830370.JPG">
            <a:hlinkClick r:id="rId2"/>
          </p:cNvPr>
          <p:cNvPicPr>
            <a:picLocks noChangeAspect="1"/>
          </p:cNvPicPr>
          <p:nvPr/>
        </p:nvPicPr>
        <p:blipFill>
          <a:blip r:embed="rId3"/>
          <a:stretch>
            <a:fillRect/>
          </a:stretch>
        </p:blipFill>
        <p:spPr>
          <a:xfrm>
            <a:off x="1905000" y="1828800"/>
            <a:ext cx="3581400" cy="4114800"/>
          </a:xfrm>
          <a:prstGeom prst="rect">
            <a:avLst/>
          </a:prstGeom>
          <a:noFill/>
          <a:ln w="9525">
            <a:noFill/>
          </a:ln>
        </p:spPr>
      </p:pic>
      <p:sp>
        <p:nvSpPr>
          <p:cNvPr id="8198" name="TextBox 6"/>
          <p:cNvSpPr txBox="1"/>
          <p:nvPr/>
        </p:nvSpPr>
        <p:spPr>
          <a:xfrm>
            <a:off x="1143000" y="685800"/>
            <a:ext cx="9677400" cy="954088"/>
          </a:xfrm>
          <a:prstGeom prst="rect">
            <a:avLst/>
          </a:prstGeom>
          <a:noFill/>
          <a:ln w="9525">
            <a:noFill/>
          </a:ln>
        </p:spPr>
        <p:txBody>
          <a:bodyPr>
            <a:spAutoFit/>
          </a:bodyPr>
          <a:p>
            <a:pPr eaLnBrk="1" hangingPunct="1"/>
            <a:r>
              <a:rPr lang="en-US" altLang="en-US" sz="2800" b="1" dirty="0">
                <a:solidFill>
                  <a:srgbClr val="0066FF"/>
                </a:solidFill>
                <a:latin typeface="Times New Roman" panose="02020603050405020304" pitchFamily="18" charset="0"/>
                <a:cs typeface="Times New Roman" panose="02020603050405020304" pitchFamily="18" charset="0"/>
              </a:rPr>
              <a:t>3. Hãy viết một đoạn văn tả đặc điểm bên trong chiếc cặp của em theo những gợi ý sau:</a:t>
            </a:r>
            <a:endParaRPr lang="en-US" altLang="en-US" sz="2800" b="1" dirty="0">
              <a:solidFill>
                <a:srgbClr val="0066FF"/>
              </a:solidFill>
              <a:latin typeface="Times New Roman" panose="02020603050405020304" pitchFamily="18" charset="0"/>
              <a:ea typeface="Times New Roman" panose="02020603050405020304" pitchFamily="18" charset="0"/>
            </a:endParaRPr>
          </a:p>
        </p:txBody>
      </p:sp>
      <p:sp>
        <p:nvSpPr>
          <p:cNvPr id="8199" name="TextBox 7"/>
          <p:cNvSpPr txBox="1"/>
          <p:nvPr/>
        </p:nvSpPr>
        <p:spPr>
          <a:xfrm>
            <a:off x="5715000" y="2070100"/>
            <a:ext cx="5943600" cy="1385888"/>
          </a:xfrm>
          <a:prstGeom prst="rect">
            <a:avLst/>
          </a:prstGeom>
          <a:noFill/>
          <a:ln w="9525">
            <a:noFill/>
          </a:ln>
        </p:spPr>
        <p:txBody>
          <a:bodyPr>
            <a:spAutoFit/>
          </a:bodyPr>
          <a:p>
            <a:pPr eaLnBrk="1" hangingPunct="1"/>
            <a:r>
              <a:rPr lang="en-US" altLang="en-US" sz="2800" b="1" dirty="0">
                <a:latin typeface="Arial" panose="020B0604020202020204" pitchFamily="34" charset="0"/>
                <a:cs typeface="Arial" panose="020B0604020202020204" pitchFamily="34" charset="0"/>
              </a:rPr>
              <a:t> </a:t>
            </a:r>
            <a:r>
              <a:rPr lang="en-US" altLang="en-US" sz="2800" b="1" dirty="0">
                <a:latin typeface="Times New Roman" panose="02020603050405020304" pitchFamily="18" charset="0"/>
                <a:cs typeface="Times New Roman" panose="02020603050405020304" pitchFamily="18" charset="0"/>
              </a:rPr>
              <a:t>Chiếc cặp có mấy ngăn ? Vách ngăn được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bằng gì ? Trông như thế n</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o ? Em đựng gì ở mỗi ngăn  ?</a:t>
            </a:r>
            <a:endParaRPr lang="en-US" altLang="en-US" sz="2800" b="1" dirty="0">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1"/>
                                          </p:val>
                                        </p:tav>
                                        <p:tav tm="100000">
                                          <p:val>
                                            <p:strVal val="#ppt_x"/>
                                          </p:val>
                                        </p:tav>
                                      </p:tavLst>
                                    </p:anim>
                                    <p:anim calcmode="lin" valueType="num">
                                      <p:cBhvr>
                                        <p:cTn id="9" dur="10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wedge">
                                      <p:cBhvr>
                                        <p:cTn id="14" dur="2000"/>
                                        <p:tgtEl>
                                          <p:spTgt spid="819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anim calcmode="lin" valueType="num">
                                      <p:cBhvr additive="base">
                                        <p:cTn id="17" dur="500" fill="hold"/>
                                        <p:tgtEl>
                                          <p:spTgt spid="8199"/>
                                        </p:tgtEl>
                                        <p:attrNameLst>
                                          <p:attrName>ppt_x</p:attrName>
                                        </p:attrNameLst>
                                      </p:cBhvr>
                                      <p:tavLst>
                                        <p:tav tm="0">
                                          <p:val>
                                            <p:strVal val="#ppt_x"/>
                                          </p:val>
                                        </p:tav>
                                        <p:tav tm="100000">
                                          <p:val>
                                            <p:strVal val="#ppt_x"/>
                                          </p:val>
                                        </p:tav>
                                      </p:tavLst>
                                    </p:anim>
                                    <p:anim calcmode="lin" valueType="num">
                                      <p:cBhvr additive="base">
                                        <p:cTn id="1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2" name="Text Box 12"/>
          <p:cNvSpPr txBox="1"/>
          <p:nvPr/>
        </p:nvSpPr>
        <p:spPr>
          <a:xfrm>
            <a:off x="601663" y="2286000"/>
            <a:ext cx="11364912" cy="2417763"/>
          </a:xfrm>
          <a:prstGeom prst="rect">
            <a:avLst/>
          </a:prstGeom>
          <a:noFill/>
          <a:ln w="57150">
            <a:noFill/>
          </a:ln>
        </p:spPr>
        <p:txBody>
          <a:bodyPr lIns="108845" tIns="54423" rIns="108845" bIns="54423">
            <a:spAutoFit/>
          </a:bodyPr>
          <a:p>
            <a:pPr eaLnBrk="1" hangingPunct="1">
              <a:spcBef>
                <a:spcPct val="50000"/>
              </a:spcBef>
            </a:pPr>
            <a:r>
              <a:rPr lang="en-US" altLang="vi-VN" sz="3000" dirty="0">
                <a:latin typeface="Times New Roman" panose="02020603050405020304" pitchFamily="18" charset="0"/>
              </a:rPr>
              <a:t>                                </a:t>
            </a:r>
            <a:r>
              <a:rPr lang="en-US" altLang="vi-VN" sz="3000" u="sng" dirty="0">
                <a:solidFill>
                  <a:srgbClr val="FF0000"/>
                </a:solidFill>
                <a:latin typeface="Times New Roman" panose="02020603050405020304" pitchFamily="18" charset="0"/>
              </a:rPr>
              <a:t>Tiêu chí đánh giá</a:t>
            </a:r>
            <a:br>
              <a:rPr lang="en-US" altLang="vi-VN" sz="3000" dirty="0">
                <a:latin typeface="Times New Roman" panose="02020603050405020304" pitchFamily="18" charset="0"/>
              </a:rPr>
            </a:br>
            <a:r>
              <a:rPr lang="en-US" altLang="vi-VN" sz="3000" dirty="0">
                <a:latin typeface="Times New Roman" panose="02020603050405020304" pitchFamily="18" charset="0"/>
              </a:rPr>
              <a:t>1.  Đoạn văn đúng nội dung yêu cầu.</a:t>
            </a:r>
            <a:endParaRPr lang="en-US" altLang="vi-VN" sz="3000" dirty="0">
              <a:latin typeface="Times New Roman" panose="02020603050405020304" pitchFamily="18" charset="0"/>
            </a:endParaRPr>
          </a:p>
          <a:p>
            <a:pPr eaLnBrk="1" hangingPunct="1">
              <a:spcBef>
                <a:spcPct val="50000"/>
              </a:spcBef>
            </a:pPr>
            <a:r>
              <a:rPr lang="en-US" altLang="vi-VN" sz="3000" dirty="0">
                <a:latin typeface="Times New Roman" panose="02020603050405020304" pitchFamily="18" charset="0"/>
              </a:rPr>
              <a:t>2. Ý liên kết, diễn đạt mạch lạc.</a:t>
            </a:r>
            <a:endParaRPr lang="en-US" altLang="vi-VN" sz="3000" dirty="0">
              <a:latin typeface="Times New Roman" panose="02020603050405020304" pitchFamily="18" charset="0"/>
            </a:endParaRPr>
          </a:p>
          <a:p>
            <a:pPr eaLnBrk="1" hangingPunct="1">
              <a:spcBef>
                <a:spcPct val="50000"/>
              </a:spcBef>
            </a:pPr>
            <a:r>
              <a:rPr lang="en-US" altLang="vi-VN" sz="3000" dirty="0">
                <a:latin typeface="Times New Roman" panose="02020603050405020304" pitchFamily="18" charset="0"/>
              </a:rPr>
              <a:t>3. Câu văn có hình ảnh sinh động, bộc lộ được cảm xúc.</a:t>
            </a:r>
            <a:endParaRPr lang="en-US" altLang="vi-VN" sz="3000" dirty="0">
              <a:latin typeface="Times New Roman" panose="02020603050405020304" pitchFamily="18" charset="0"/>
            </a:endParaRPr>
          </a:p>
        </p:txBody>
      </p:sp>
      <p:sp>
        <p:nvSpPr>
          <p:cNvPr id="38915" name="Text Box 8"/>
          <p:cNvSpPr txBox="1"/>
          <p:nvPr/>
        </p:nvSpPr>
        <p:spPr>
          <a:xfrm>
            <a:off x="1093788" y="558800"/>
            <a:ext cx="7751762" cy="695325"/>
          </a:xfrm>
          <a:prstGeom prst="rect">
            <a:avLst/>
          </a:prstGeom>
          <a:noFill/>
          <a:ln w="57150">
            <a:noFill/>
          </a:ln>
        </p:spPr>
        <p:txBody>
          <a:bodyPr lIns="108845" tIns="54423" rIns="108845" bIns="54423">
            <a:spAutoFit/>
          </a:bodyPr>
          <a:p>
            <a:pPr eaLnBrk="1" hangingPunct="1">
              <a:spcBef>
                <a:spcPct val="50000"/>
              </a:spcBef>
            </a:pPr>
            <a:r>
              <a:rPr lang="en-US" altLang="vi-VN" sz="3800" dirty="0">
                <a:solidFill>
                  <a:srgbClr val="FF0000"/>
                </a:solidFill>
                <a:latin typeface="Times New Roman" panose="02020603050405020304" pitchFamily="18" charset="0"/>
              </a:rPr>
              <a:t>HS viết bài.</a:t>
            </a:r>
            <a:endParaRPr lang="en-US" altLang="vi-VN" sz="38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32">
                                            <p:txEl>
                                              <p:charRg st="0" end="86"/>
                                            </p:txEl>
                                          </p:spTgt>
                                        </p:tgtEl>
                                        <p:attrNameLst>
                                          <p:attrName>style.visibility</p:attrName>
                                        </p:attrNameLst>
                                      </p:cBhvr>
                                      <p:to>
                                        <p:strVal val="visible"/>
                                      </p:to>
                                    </p:set>
                                    <p:anim calcmode="discrete" valueType="clr">
                                      <p:cBhvr override="childStyle">
                                        <p:cTn id="7" dur="80"/>
                                        <p:tgtEl>
                                          <p:spTgt spid="5132">
                                            <p:txEl>
                                              <p:charRg st="0" end="8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2">
                                            <p:txEl>
                                              <p:charRg st="0" end="86"/>
                                            </p:txEl>
                                          </p:spTgt>
                                        </p:tgtEl>
                                        <p:attrNameLst>
                                          <p:attrName>fillcolor</p:attrName>
                                        </p:attrNameLst>
                                      </p:cBhvr>
                                      <p:tavLst>
                                        <p:tav tm="0">
                                          <p:val>
                                            <p:clrVal>
                                              <a:schemeClr val="accent2"/>
                                            </p:clrVal>
                                          </p:val>
                                        </p:tav>
                                        <p:tav tm="50000">
                                          <p:val>
                                            <p:clrVal>
                                              <a:schemeClr val="hlink"/>
                                            </p:clrVal>
                                          </p:val>
                                        </p:tav>
                                      </p:tavLst>
                                    </p:anim>
                                    <p:set>
                                      <p:cBhvr>
                                        <p:cTn id="9" dur="80"/>
                                        <p:tgtEl>
                                          <p:spTgt spid="5132">
                                            <p:txEl>
                                              <p:charRg st="0" end="86"/>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132">
                                            <p:txEl>
                                              <p:charRg st="86" end="120"/>
                                            </p:txEl>
                                          </p:spTgt>
                                        </p:tgtEl>
                                        <p:attrNameLst>
                                          <p:attrName>style.visibility</p:attrName>
                                        </p:attrNameLst>
                                      </p:cBhvr>
                                      <p:to>
                                        <p:strVal val="visible"/>
                                      </p:to>
                                    </p:set>
                                    <p:anim calcmode="discrete" valueType="clr">
                                      <p:cBhvr override="childStyle">
                                        <p:cTn id="14" dur="80"/>
                                        <p:tgtEl>
                                          <p:spTgt spid="5132">
                                            <p:txEl>
                                              <p:charRg st="86" end="12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32">
                                            <p:txEl>
                                              <p:charRg st="86" end="120"/>
                                            </p:txEl>
                                          </p:spTgt>
                                        </p:tgtEl>
                                        <p:attrNameLst>
                                          <p:attrName>fillcolor</p:attrName>
                                        </p:attrNameLst>
                                      </p:cBhvr>
                                      <p:tavLst>
                                        <p:tav tm="0">
                                          <p:val>
                                            <p:clrVal>
                                              <a:schemeClr val="accent2"/>
                                            </p:clrVal>
                                          </p:val>
                                        </p:tav>
                                        <p:tav tm="50000">
                                          <p:val>
                                            <p:clrVal>
                                              <a:schemeClr val="hlink"/>
                                            </p:clrVal>
                                          </p:val>
                                        </p:tav>
                                      </p:tavLst>
                                    </p:anim>
                                    <p:set>
                                      <p:cBhvr>
                                        <p:cTn id="16" dur="80"/>
                                        <p:tgtEl>
                                          <p:spTgt spid="5132">
                                            <p:txEl>
                                              <p:charRg st="86" end="12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132">
                                            <p:txEl>
                                              <p:charRg st="120" end="175"/>
                                            </p:txEl>
                                          </p:spTgt>
                                        </p:tgtEl>
                                        <p:attrNameLst>
                                          <p:attrName>style.visibility</p:attrName>
                                        </p:attrNameLst>
                                      </p:cBhvr>
                                      <p:to>
                                        <p:strVal val="visible"/>
                                      </p:to>
                                    </p:set>
                                    <p:anim calcmode="discrete" valueType="clr">
                                      <p:cBhvr override="childStyle">
                                        <p:cTn id="21" dur="80"/>
                                        <p:tgtEl>
                                          <p:spTgt spid="5132">
                                            <p:txEl>
                                              <p:charRg st="120" end="17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32">
                                            <p:txEl>
                                              <p:charRg st="120" end="175"/>
                                            </p:txEl>
                                          </p:spTgt>
                                        </p:tgtEl>
                                        <p:attrNameLst>
                                          <p:attrName>fillcolor</p:attrName>
                                        </p:attrNameLst>
                                      </p:cBhvr>
                                      <p:tavLst>
                                        <p:tav tm="0">
                                          <p:val>
                                            <p:clrVal>
                                              <a:schemeClr val="accent2"/>
                                            </p:clrVal>
                                          </p:val>
                                        </p:tav>
                                        <p:tav tm="50000">
                                          <p:val>
                                            <p:clrVal>
                                              <a:schemeClr val="hlink"/>
                                            </p:clrVal>
                                          </p:val>
                                        </p:tav>
                                      </p:tavLst>
                                    </p:anim>
                                    <p:set>
                                      <p:cBhvr>
                                        <p:cTn id="23" dur="80"/>
                                        <p:tgtEl>
                                          <p:spTgt spid="5132">
                                            <p:txEl>
                                              <p:charRg st="120" end="17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2" name="Text Box 12"/>
          <p:cNvSpPr txBox="1"/>
          <p:nvPr/>
        </p:nvSpPr>
        <p:spPr>
          <a:xfrm>
            <a:off x="601663" y="2286000"/>
            <a:ext cx="11364912" cy="2417763"/>
          </a:xfrm>
          <a:prstGeom prst="rect">
            <a:avLst/>
          </a:prstGeom>
          <a:noFill/>
          <a:ln w="57150">
            <a:noFill/>
          </a:ln>
        </p:spPr>
        <p:txBody>
          <a:bodyPr lIns="108845" tIns="54423" rIns="108845" bIns="54423">
            <a:spAutoFit/>
          </a:bodyPr>
          <a:p>
            <a:pPr eaLnBrk="1" hangingPunct="1">
              <a:spcBef>
                <a:spcPct val="50000"/>
              </a:spcBef>
            </a:pPr>
            <a:r>
              <a:rPr lang="en-US" altLang="vi-VN" sz="3000" dirty="0">
                <a:latin typeface="Times New Roman" panose="02020603050405020304" pitchFamily="18" charset="0"/>
              </a:rPr>
              <a:t>                                </a:t>
            </a:r>
            <a:r>
              <a:rPr lang="en-US" altLang="vi-VN" sz="3000" u="sng" dirty="0">
                <a:solidFill>
                  <a:srgbClr val="FF0000"/>
                </a:solidFill>
                <a:latin typeface="Times New Roman" panose="02020603050405020304" pitchFamily="18" charset="0"/>
              </a:rPr>
              <a:t>Tiêu chí đánh giá</a:t>
            </a:r>
            <a:br>
              <a:rPr lang="en-US" altLang="vi-VN" sz="3000" dirty="0">
                <a:latin typeface="Times New Roman" panose="02020603050405020304" pitchFamily="18" charset="0"/>
              </a:rPr>
            </a:br>
            <a:r>
              <a:rPr lang="en-US" altLang="vi-VN" sz="3000" dirty="0">
                <a:latin typeface="Times New Roman" panose="02020603050405020304" pitchFamily="18" charset="0"/>
              </a:rPr>
              <a:t>1.  Đoạn văn đúng nội dung yêu cầu.</a:t>
            </a:r>
            <a:endParaRPr lang="en-US" altLang="vi-VN" sz="3000" dirty="0">
              <a:latin typeface="Times New Roman" panose="02020603050405020304" pitchFamily="18" charset="0"/>
            </a:endParaRPr>
          </a:p>
          <a:p>
            <a:pPr eaLnBrk="1" hangingPunct="1">
              <a:spcBef>
                <a:spcPct val="50000"/>
              </a:spcBef>
            </a:pPr>
            <a:r>
              <a:rPr lang="en-US" altLang="vi-VN" sz="3000" dirty="0">
                <a:latin typeface="Times New Roman" panose="02020603050405020304" pitchFamily="18" charset="0"/>
              </a:rPr>
              <a:t>2. Ý liên kết, diễn đạt mạch lạc.</a:t>
            </a:r>
            <a:endParaRPr lang="en-US" altLang="vi-VN" sz="3000" dirty="0">
              <a:latin typeface="Times New Roman" panose="02020603050405020304" pitchFamily="18" charset="0"/>
            </a:endParaRPr>
          </a:p>
          <a:p>
            <a:pPr eaLnBrk="1" hangingPunct="1">
              <a:spcBef>
                <a:spcPct val="50000"/>
              </a:spcBef>
            </a:pPr>
            <a:r>
              <a:rPr lang="en-US" altLang="vi-VN" sz="3000" dirty="0">
                <a:latin typeface="Times New Roman" panose="02020603050405020304" pitchFamily="18" charset="0"/>
              </a:rPr>
              <a:t>3. Câu văn có hình ảnh sinh động, bộc lộ được cảm xúc.</a:t>
            </a:r>
            <a:endParaRPr lang="en-US" altLang="vi-VN" sz="3000" dirty="0">
              <a:latin typeface="Times New Roman" panose="02020603050405020304" pitchFamily="18" charset="0"/>
            </a:endParaRPr>
          </a:p>
        </p:txBody>
      </p:sp>
      <p:sp>
        <p:nvSpPr>
          <p:cNvPr id="39939" name="Text Box 8"/>
          <p:cNvSpPr txBox="1"/>
          <p:nvPr/>
        </p:nvSpPr>
        <p:spPr>
          <a:xfrm>
            <a:off x="1093788" y="558800"/>
            <a:ext cx="7751762" cy="695325"/>
          </a:xfrm>
          <a:prstGeom prst="rect">
            <a:avLst/>
          </a:prstGeom>
          <a:noFill/>
          <a:ln w="57150">
            <a:noFill/>
          </a:ln>
        </p:spPr>
        <p:txBody>
          <a:bodyPr lIns="108845" tIns="54423" rIns="108845" bIns="54423">
            <a:spAutoFit/>
          </a:bodyPr>
          <a:p>
            <a:pPr eaLnBrk="1" hangingPunct="1">
              <a:spcBef>
                <a:spcPct val="50000"/>
              </a:spcBef>
            </a:pPr>
            <a:r>
              <a:rPr lang="en-US" altLang="vi-VN" sz="3800" dirty="0">
                <a:solidFill>
                  <a:srgbClr val="FF0000"/>
                </a:solidFill>
                <a:latin typeface="Times New Roman" panose="02020603050405020304" pitchFamily="18" charset="0"/>
              </a:rPr>
              <a:t>Chữa bài.</a:t>
            </a:r>
            <a:endParaRPr lang="en-US" altLang="vi-VN" sz="3800"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132">
                                            <p:txEl>
                                              <p:charRg st="0" end="86"/>
                                            </p:txEl>
                                          </p:spTgt>
                                        </p:tgtEl>
                                        <p:attrNameLst>
                                          <p:attrName>style.visibility</p:attrName>
                                        </p:attrNameLst>
                                      </p:cBhvr>
                                      <p:to>
                                        <p:strVal val="visible"/>
                                      </p:to>
                                    </p:set>
                                    <p:anim calcmode="discrete" valueType="clr">
                                      <p:cBhvr override="childStyle">
                                        <p:cTn id="7" dur="80"/>
                                        <p:tgtEl>
                                          <p:spTgt spid="5132">
                                            <p:txEl>
                                              <p:charRg st="0" end="8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2">
                                            <p:txEl>
                                              <p:charRg st="0" end="86"/>
                                            </p:txEl>
                                          </p:spTgt>
                                        </p:tgtEl>
                                        <p:attrNameLst>
                                          <p:attrName>fillcolor</p:attrName>
                                        </p:attrNameLst>
                                      </p:cBhvr>
                                      <p:tavLst>
                                        <p:tav tm="0">
                                          <p:val>
                                            <p:clrVal>
                                              <a:schemeClr val="accent2"/>
                                            </p:clrVal>
                                          </p:val>
                                        </p:tav>
                                        <p:tav tm="50000">
                                          <p:val>
                                            <p:clrVal>
                                              <a:schemeClr val="hlink"/>
                                            </p:clrVal>
                                          </p:val>
                                        </p:tav>
                                      </p:tavLst>
                                    </p:anim>
                                    <p:set>
                                      <p:cBhvr>
                                        <p:cTn id="9" dur="80"/>
                                        <p:tgtEl>
                                          <p:spTgt spid="5132">
                                            <p:txEl>
                                              <p:charRg st="0" end="86"/>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132">
                                            <p:txEl>
                                              <p:charRg st="86" end="120"/>
                                            </p:txEl>
                                          </p:spTgt>
                                        </p:tgtEl>
                                        <p:attrNameLst>
                                          <p:attrName>style.visibility</p:attrName>
                                        </p:attrNameLst>
                                      </p:cBhvr>
                                      <p:to>
                                        <p:strVal val="visible"/>
                                      </p:to>
                                    </p:set>
                                    <p:anim calcmode="discrete" valueType="clr">
                                      <p:cBhvr override="childStyle">
                                        <p:cTn id="14" dur="80"/>
                                        <p:tgtEl>
                                          <p:spTgt spid="5132">
                                            <p:txEl>
                                              <p:charRg st="86" end="12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32">
                                            <p:txEl>
                                              <p:charRg st="86" end="120"/>
                                            </p:txEl>
                                          </p:spTgt>
                                        </p:tgtEl>
                                        <p:attrNameLst>
                                          <p:attrName>fillcolor</p:attrName>
                                        </p:attrNameLst>
                                      </p:cBhvr>
                                      <p:tavLst>
                                        <p:tav tm="0">
                                          <p:val>
                                            <p:clrVal>
                                              <a:schemeClr val="accent2"/>
                                            </p:clrVal>
                                          </p:val>
                                        </p:tav>
                                        <p:tav tm="50000">
                                          <p:val>
                                            <p:clrVal>
                                              <a:schemeClr val="hlink"/>
                                            </p:clrVal>
                                          </p:val>
                                        </p:tav>
                                      </p:tavLst>
                                    </p:anim>
                                    <p:set>
                                      <p:cBhvr>
                                        <p:cTn id="16" dur="80"/>
                                        <p:tgtEl>
                                          <p:spTgt spid="5132">
                                            <p:txEl>
                                              <p:charRg st="86" end="12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132">
                                            <p:txEl>
                                              <p:charRg st="120" end="175"/>
                                            </p:txEl>
                                          </p:spTgt>
                                        </p:tgtEl>
                                        <p:attrNameLst>
                                          <p:attrName>style.visibility</p:attrName>
                                        </p:attrNameLst>
                                      </p:cBhvr>
                                      <p:to>
                                        <p:strVal val="visible"/>
                                      </p:to>
                                    </p:set>
                                    <p:anim calcmode="discrete" valueType="clr">
                                      <p:cBhvr override="childStyle">
                                        <p:cTn id="21" dur="80"/>
                                        <p:tgtEl>
                                          <p:spTgt spid="5132">
                                            <p:txEl>
                                              <p:charRg st="120" end="17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32">
                                            <p:txEl>
                                              <p:charRg st="120" end="175"/>
                                            </p:txEl>
                                          </p:spTgt>
                                        </p:tgtEl>
                                        <p:attrNameLst>
                                          <p:attrName>fillcolor</p:attrName>
                                        </p:attrNameLst>
                                      </p:cBhvr>
                                      <p:tavLst>
                                        <p:tav tm="0">
                                          <p:val>
                                            <p:clrVal>
                                              <a:schemeClr val="accent2"/>
                                            </p:clrVal>
                                          </p:val>
                                        </p:tav>
                                        <p:tav tm="50000">
                                          <p:val>
                                            <p:clrVal>
                                              <a:schemeClr val="hlink"/>
                                            </p:clrVal>
                                          </p:val>
                                        </p:tav>
                                      </p:tavLst>
                                    </p:anim>
                                    <p:set>
                                      <p:cBhvr>
                                        <p:cTn id="23" dur="80"/>
                                        <p:tgtEl>
                                          <p:spTgt spid="5132">
                                            <p:txEl>
                                              <p:charRg st="120" end="17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08965" y="1160780"/>
            <a:ext cx="10897235" cy="2306955"/>
          </a:xfrm>
          <a:prstGeom prst="rect">
            <a:avLst/>
          </a:prstGeom>
          <a:noFill/>
        </p:spPr>
        <p:txBody>
          <a:bodyPr wrap="square" rtlCol="0">
            <a:spAutoFit/>
          </a:bodyPr>
          <a:p>
            <a:r>
              <a:rPr lang="vi-VN" altLang="en-US" sz="2400"/>
              <a:t>    </a:t>
            </a:r>
            <a:r>
              <a:rPr lang="en-US" sz="2400"/>
              <a:t>Chiếc cặp sách của em có hai ngăn được lót bằng thứ vải mỏng như vải dù màu nâu sẫm. Ngăn lớn em đựng sách giáo khoa và các quyển vở học trong ngày. Còn ngăn kia, em đựng các đồ dùng học tập và bọc giấy kiểm tra được in sẵn.</a:t>
            </a:r>
            <a:r>
              <a:rPr lang="vi-VN" altLang="en-US" sz="2400"/>
              <a:t> </a:t>
            </a:r>
            <a:r>
              <a:rPr sz="2400"/>
              <a:t>Em thấy chiếc cặp giống như một chiếc tủ nhỏ của em khi đến trường vậy. Em có thể đựng tất cả đồ dùng học tập của bản thân khi đến trường mà không bao giờ sợ rơi hay quên.</a:t>
            </a:r>
            <a:endParaRPr sz="240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0962" name="Picture 6" descr="Top 123+] Hình nền Powerpoint “ĐẸP NHỨC NÁCH”"/>
          <p:cNvPicPr>
            <a:picLocks noChangeAspect="1"/>
          </p:cNvPicPr>
          <p:nvPr/>
        </p:nvPicPr>
        <p:blipFill>
          <a:blip r:embed="rId1"/>
          <a:stretch>
            <a:fillRect/>
          </a:stretch>
        </p:blipFill>
        <p:spPr>
          <a:xfrm>
            <a:off x="0" y="0"/>
            <a:ext cx="12192000" cy="6858000"/>
          </a:xfrm>
          <a:prstGeom prst="rect">
            <a:avLst/>
          </a:prstGeom>
          <a:noFill/>
          <a:ln w="9525">
            <a:noFill/>
          </a:ln>
        </p:spPr>
      </p:pic>
      <p:pic>
        <p:nvPicPr>
          <p:cNvPr id="791560" name="Mot rung cay mot doi nguoi.wav">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9182100" y="6972300"/>
            <a:ext cx="228600" cy="228600"/>
          </a:xfrm>
          <a:prstGeom prst="rect">
            <a:avLst/>
          </a:prstGeom>
          <a:noFill/>
          <a:ln w="9525">
            <a:noFill/>
          </a:ln>
        </p:spPr>
      </p:pic>
      <p:sp>
        <p:nvSpPr>
          <p:cNvPr id="5" name="TextBox 4"/>
          <p:cNvSpPr txBox="1"/>
          <p:nvPr/>
        </p:nvSpPr>
        <p:spPr>
          <a:xfrm>
            <a:off x="2209800" y="2743200"/>
            <a:ext cx="7696200" cy="830263"/>
          </a:xfrm>
          <a:prstGeom prst="rect">
            <a:avLst/>
          </a:prstGeom>
          <a:noFill/>
          <a:ln w="9525">
            <a:noFill/>
          </a:ln>
        </p:spPr>
        <p:txBody>
          <a:bodyPr>
            <a:spAutoFit/>
          </a:bodyPr>
          <a:p>
            <a:r>
              <a:rPr lang="en-US" altLang="vi-VN" sz="4800" b="1" dirty="0">
                <a:solidFill>
                  <a:schemeClr val="bg1"/>
                </a:solidFill>
                <a:latin typeface="Times New Roman" panose="02020603050405020304" pitchFamily="18" charset="0"/>
                <a:cs typeface="Times New Roman" panose="02020603050405020304" pitchFamily="18" charset="0"/>
              </a:rPr>
              <a:t>CHÚC CÁC EM HỌC TỐT</a:t>
            </a:r>
            <a:endParaRPr lang="en-US" altLang="vi-VN"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91560"/>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91560"/>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2"/>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 name="TextBox 6"/>
          <p:cNvSpPr txBox="1"/>
          <p:nvPr/>
        </p:nvSpPr>
        <p:spPr>
          <a:xfrm>
            <a:off x="1690688" y="1447800"/>
            <a:ext cx="9067800" cy="584200"/>
          </a:xfrm>
          <a:prstGeom prst="rect">
            <a:avLst/>
          </a:prstGeom>
          <a:noFill/>
          <a:ln w="9525">
            <a:noFill/>
          </a:ln>
        </p:spPr>
        <p:txBody>
          <a:bodyPr>
            <a:spAutoFit/>
          </a:bodyPr>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Nêu cấu tạo cơ bản của b</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i văn miêu tả đồ vật?</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600200" y="2362200"/>
            <a:ext cx="10058400" cy="2554288"/>
          </a:xfrm>
          <a:prstGeom prst="rect">
            <a:avLst/>
          </a:prstGeom>
          <a:noFill/>
          <a:ln w="9525">
            <a:noFill/>
          </a:ln>
        </p:spPr>
        <p:txBody>
          <a:bodyPr>
            <a:spAutoFit/>
          </a:bodyPr>
          <a:p>
            <a:pPr marL="174625" lvl="3" indent="-86995" eaLnBrk="1" hangingPunct="1"/>
            <a:r>
              <a:rPr lang="en-US" altLang="en-US" sz="3200" dirty="0">
                <a:solidFill>
                  <a:srgbClr val="0066FF"/>
                </a:solidFill>
                <a:latin typeface="Times New Roman" panose="02020603050405020304" pitchFamily="18" charset="0"/>
                <a:cs typeface="Times New Roman" panose="02020603050405020304" pitchFamily="18" charset="0"/>
              </a:rPr>
              <a:t>    Mỗi đoạn văn miêu tả đồ vật có một nội dung nhất định, chẳng hạn : giới thiệu về đồ vật, tả bao quát đồ vật, tả từng bộ phận của đồ vật hoặc nêu lên tình cảm, thái độ của người viết về đồ vật</a:t>
            </a:r>
            <a:r>
              <a:rPr lang="en-US" altLang="en-US" sz="3200" dirty="0">
                <a:solidFill>
                  <a:srgbClr val="0066FF"/>
                </a:solidFill>
                <a:latin typeface="Times New Roman" panose="02020603050405020304" pitchFamily="18" charset="0"/>
                <a:ea typeface="Times New Roman" panose="02020603050405020304" pitchFamily="18" charset="0"/>
              </a:rPr>
              <a:t>…</a:t>
            </a:r>
            <a:endParaRPr lang="en-US" altLang="en-US" sz="3200" dirty="0">
              <a:solidFill>
                <a:srgbClr val="0066FF"/>
              </a:solidFill>
              <a:latin typeface="Times New Roman" panose="02020603050405020304" pitchFamily="18" charset="0"/>
              <a:cs typeface="Times New Roman" panose="02020603050405020304" pitchFamily="18" charset="0"/>
            </a:endParaRPr>
          </a:p>
          <a:p>
            <a:pPr marL="342900" indent="-342900" algn="ctr" eaLnBrk="1" hangingPunct="1"/>
            <a:r>
              <a:rPr lang="en-US" altLang="en-US" sz="3200" dirty="0">
                <a:solidFill>
                  <a:srgbClr val="0066FF"/>
                </a:solidFill>
                <a:latin typeface="Times New Roman" panose="02020603050405020304" pitchFamily="18" charset="0"/>
                <a:cs typeface="Times New Roman" panose="02020603050405020304" pitchFamily="18" charset="0"/>
              </a:rPr>
              <a:t>      Khi viết, hết mỗi đoạn cần xuống dòng.</a:t>
            </a:r>
            <a:endParaRPr lang="en-US" altLang="en-US" sz="3200" dirty="0">
              <a:solidFill>
                <a:srgbClr val="0066FF"/>
              </a:solidFill>
              <a:latin typeface="Times New Roman" panose="02020603050405020304" pitchFamily="18" charset="0"/>
              <a:ea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2"/>
          <p:cNvPicPr>
            <a:picLocks noChangeAspect="1"/>
          </p:cNvPicPr>
          <p:nvPr/>
        </p:nvPicPr>
        <p:blipFill>
          <a:blip r:embed="rId1"/>
          <a:stretch>
            <a:fillRect/>
          </a:stretch>
        </p:blipFill>
        <p:spPr>
          <a:xfrm>
            <a:off x="38100" y="0"/>
            <a:ext cx="12192000" cy="6858000"/>
          </a:xfrm>
          <a:prstGeom prst="rect">
            <a:avLst/>
          </a:prstGeom>
          <a:noFill/>
          <a:ln w="9525">
            <a:noFill/>
          </a:ln>
        </p:spPr>
      </p:pic>
      <p:sp>
        <p:nvSpPr>
          <p:cNvPr id="29699" name="WordArt 15"/>
          <p:cNvSpPr>
            <a:spLocks noTextEdit="1"/>
          </p:cNvSpPr>
          <p:nvPr/>
        </p:nvSpPr>
        <p:spPr>
          <a:xfrm>
            <a:off x="2032000" y="1371600"/>
            <a:ext cx="7823200" cy="733425"/>
          </a:xfrm>
          <a:prstGeom prst="rect">
            <a:avLst/>
          </a:prstGeom>
        </p:spPr>
        <p:txBody>
          <a:bodyPr wrap="none" fromWordArt="1">
            <a:prstTxWarp prst="textDoubleWave1">
              <a:avLst>
                <a:gd name="adj1" fmla="val 6500"/>
                <a:gd name="adj2" fmla="val 0"/>
              </a:avLst>
            </a:prstTxWarp>
            <a:normAutofit/>
          </a:bodyPr>
          <a:p>
            <a:pPr algn="l"/>
            <a:endParaRPr lang="en-US" sz="4400" spc="-440">
              <a:ln w="12700" cap="flat" cmpd="sng">
                <a:solidFill>
                  <a:srgbClr val="000099"/>
                </a:solidFill>
                <a:prstDash val="solid"/>
                <a:headEnd type="none" w="med" len="med"/>
                <a:tailEnd type="none" w="med" len="med"/>
              </a:ln>
              <a:solidFill>
                <a:srgbClr val="33CCFF"/>
              </a:solidFill>
              <a:effectLst>
                <a:outerShdw dist="125724" dir="18900000" algn="ctr" rotWithShape="0">
                  <a:srgbClr val="000099"/>
                </a:outerShdw>
              </a:effectLst>
              <a:latin typeface="Times New Roman" panose="02020603050405020304" pitchFamily="18" charset="0"/>
              <a:ea typeface="Times New Roman" panose="02020603050405020304" pitchFamily="18" charset="0"/>
            </a:endParaRPr>
          </a:p>
        </p:txBody>
      </p:sp>
      <p:sp>
        <p:nvSpPr>
          <p:cNvPr id="29700" name="AutoShape 26" descr="vbeAAAAAElFTkSuQmCC"/>
          <p:cNvSpPr>
            <a:spLocks noChangeAspect="1"/>
          </p:cNvSpPr>
          <p:nvPr/>
        </p:nvSpPr>
        <p:spPr>
          <a:xfrm>
            <a:off x="5892800" y="3276600"/>
            <a:ext cx="406400" cy="304800"/>
          </a:xfrm>
          <a:prstGeom prst="rect">
            <a:avLst/>
          </a:prstGeom>
          <a:noFill/>
          <a:ln w="9525">
            <a:noFill/>
          </a:ln>
        </p:spPr>
        <p:txBody>
          <a:bodyPr/>
          <a:p>
            <a:endParaRPr lang="vi-VN" altLang="vi-VN" dirty="0">
              <a:latin typeface="Arial" panose="020B0604020202020204" pitchFamily="34" charset="0"/>
            </a:endParaRPr>
          </a:p>
        </p:txBody>
      </p:sp>
      <p:sp>
        <p:nvSpPr>
          <p:cNvPr id="29701" name="AutoShape 28" descr="vbeAAAAAElFTkSuQmCC"/>
          <p:cNvSpPr>
            <a:spLocks noChangeAspect="1"/>
          </p:cNvSpPr>
          <p:nvPr/>
        </p:nvSpPr>
        <p:spPr>
          <a:xfrm>
            <a:off x="5892800" y="3276600"/>
            <a:ext cx="406400" cy="304800"/>
          </a:xfrm>
          <a:prstGeom prst="rect">
            <a:avLst/>
          </a:prstGeom>
          <a:noFill/>
          <a:ln w="9525">
            <a:noFill/>
          </a:ln>
        </p:spPr>
        <p:txBody>
          <a:bodyPr/>
          <a:p>
            <a:endParaRPr lang="vi-VN" altLang="vi-VN" dirty="0">
              <a:latin typeface="Arial" panose="020B0604020202020204" pitchFamily="34" charset="0"/>
            </a:endParaRPr>
          </a:p>
        </p:txBody>
      </p:sp>
      <p:sp>
        <p:nvSpPr>
          <p:cNvPr id="29702" name="TextBox 1"/>
          <p:cNvSpPr txBox="1"/>
          <p:nvPr/>
        </p:nvSpPr>
        <p:spPr>
          <a:xfrm>
            <a:off x="1828800" y="1143000"/>
            <a:ext cx="8938895" cy="1198880"/>
          </a:xfrm>
          <a:prstGeom prst="rect">
            <a:avLst/>
          </a:prstGeom>
          <a:noFill/>
          <a:ln w="9525">
            <a:noFill/>
          </a:ln>
        </p:spPr>
        <p:txBody>
          <a:bodyPr wrap="square">
            <a:spAutoFit/>
          </a:bodyPr>
          <a:p>
            <a:pPr algn="ctr">
              <a:buNone/>
            </a:pPr>
            <a:r>
              <a:rPr lang="vi-VN" altLang="en-US" sz="3600" dirty="0">
                <a:latin typeface="Times New Roman" panose="02020603050405020304" pitchFamily="18" charset="0"/>
                <a:cs typeface="Tahoma" panose="020B0604030504040204" pitchFamily="34" charset="0"/>
              </a:rPr>
              <a:t>Thứ bảy ngày 8 tháng 1 năm 2022</a:t>
            </a:r>
            <a:endParaRPr lang="en-US" altLang="vi-VN" sz="3600" dirty="0">
              <a:latin typeface="Times New Roman" panose="02020603050405020304" pitchFamily="18" charset="0"/>
              <a:cs typeface="Tahoma" panose="020B0604030504040204" pitchFamily="34" charset="0"/>
            </a:endParaRPr>
          </a:p>
          <a:p>
            <a:pPr algn="ctr">
              <a:buNone/>
            </a:pPr>
            <a:r>
              <a:rPr lang="en-US" altLang="vi-VN" sz="3600" dirty="0">
                <a:latin typeface="Times New Roman" panose="02020603050405020304" pitchFamily="18" charset="0"/>
                <a:cs typeface="Tahoma" panose="020B0604030504040204" pitchFamily="34" charset="0"/>
              </a:rPr>
              <a:t>Tập l</a:t>
            </a:r>
            <a:r>
              <a:rPr lang="en-US" altLang="vi-VN" sz="3600" dirty="0">
                <a:latin typeface="Times New Roman" panose="02020603050405020304" pitchFamily="18" charset="0"/>
                <a:ea typeface="Tahoma" panose="020B0604030504040204" pitchFamily="34" charset="0"/>
              </a:rPr>
              <a:t>à</a:t>
            </a:r>
            <a:r>
              <a:rPr lang="en-US" altLang="vi-VN" sz="3600" dirty="0">
                <a:latin typeface="Times New Roman" panose="02020603050405020304" pitchFamily="18" charset="0"/>
                <a:cs typeface="Tahoma" panose="020B0604030504040204" pitchFamily="34" charset="0"/>
              </a:rPr>
              <a:t>m văn</a:t>
            </a:r>
            <a:endParaRPr lang="en-US" altLang="vi-VN" sz="3600" dirty="0">
              <a:latin typeface="Times New Roman" panose="02020603050405020304" pitchFamily="18" charset="0"/>
              <a:ea typeface="Tahoma" panose="020B0604030504040204" pitchFamily="34" charset="0"/>
              <a:cs typeface="Tahoma" panose="020B0604030504040204" pitchFamily="34" charset="0"/>
            </a:endParaRPr>
          </a:p>
        </p:txBody>
      </p:sp>
      <p:sp>
        <p:nvSpPr>
          <p:cNvPr id="29703" name="TextBox 36"/>
          <p:cNvSpPr txBox="1"/>
          <p:nvPr/>
        </p:nvSpPr>
        <p:spPr>
          <a:xfrm>
            <a:off x="2032000" y="2209800"/>
            <a:ext cx="8151813" cy="1383665"/>
          </a:xfrm>
          <a:prstGeom prst="rect">
            <a:avLst/>
          </a:prstGeom>
          <a:noFill/>
          <a:ln w="9525">
            <a:noFill/>
          </a:ln>
        </p:spPr>
        <p:txBody>
          <a:bodyPr>
            <a:spAutoFit/>
          </a:bodyPr>
          <a:p>
            <a:pPr algn="ctr">
              <a:lnSpc>
                <a:spcPct val="150000"/>
              </a:lnSpc>
              <a:buNone/>
            </a:pPr>
            <a:r>
              <a:rPr lang="en-US" altLang="vi-VN" sz="2800" b="1" dirty="0">
                <a:solidFill>
                  <a:srgbClr val="FF0000"/>
                </a:solidFill>
                <a:latin typeface="Times New Roman" panose="02020603050405020304" pitchFamily="18" charset="0"/>
                <a:cs typeface="Tahoma" panose="020B0604030504040204" pitchFamily="34" charset="0"/>
              </a:rPr>
              <a:t>LUYỆN TẬP XÂY DỰNG ĐOẠN VĂN TRONG BÀI VĂN MIÊU TẢ ĐỒ VẬT</a:t>
            </a:r>
            <a:r>
              <a:rPr lang="vi-VN" altLang="en-US" sz="2800" b="1" dirty="0">
                <a:solidFill>
                  <a:srgbClr val="FF0000"/>
                </a:solidFill>
                <a:latin typeface="Times New Roman" panose="02020603050405020304" pitchFamily="18" charset="0"/>
                <a:cs typeface="Tahoma" panose="020B0604030504040204" pitchFamily="34" charset="0"/>
              </a:rPr>
              <a:t> (172)</a:t>
            </a:r>
            <a:endParaRPr lang="vi-VN" altLang="en-US" sz="2800" b="1" dirty="0">
              <a:solidFill>
                <a:srgbClr val="FF0000"/>
              </a:solidFill>
              <a:latin typeface="Times New Roman" panose="02020603050405020304" pitchFamily="18" charset="0"/>
              <a:ea typeface="Tahoma" panose="020B0604030504040204" pitchFamily="34" charset="0"/>
              <a:cs typeface="Tahoma" panose="020B0604030504040204" pitchFamily="34" charset="0"/>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Content Placeholder 1" descr="2pp"/>
          <p:cNvPicPr>
            <a:picLocks noChangeAspect="1"/>
          </p:cNvPicPr>
          <p:nvPr/>
        </p:nvPicPr>
        <p:blipFill>
          <a:blip r:embed="rId1">
            <a:clrChange>
              <a:clrFrom>
                <a:srgbClr val="FBFAF8"/>
              </a:clrFrom>
              <a:clrTo>
                <a:srgbClr val="FBFAF8">
                  <a:alpha val="0"/>
                </a:srgbClr>
              </a:clrTo>
            </a:clrChange>
          </a:blip>
          <a:srcRect l="19443" t="11601" r="23174" b="7117"/>
          <a:stretch>
            <a:fillRect/>
          </a:stretch>
        </p:blipFill>
        <p:spPr>
          <a:xfrm>
            <a:off x="619125" y="217488"/>
            <a:ext cx="10472738" cy="6367462"/>
          </a:xfrm>
          <a:prstGeom prst="rect">
            <a:avLst/>
          </a:prstGeom>
          <a:noFill/>
          <a:ln w="9525">
            <a:noFill/>
          </a:ln>
        </p:spPr>
      </p:pic>
      <p:sp>
        <p:nvSpPr>
          <p:cNvPr id="38915" name="Rectangle 3"/>
          <p:cNvSpPr>
            <a:spLocks noGrp="1"/>
          </p:cNvSpPr>
          <p:nvPr>
            <p:ph idx="1"/>
          </p:nvPr>
        </p:nvSpPr>
        <p:spPr>
          <a:xfrm>
            <a:off x="2133600" y="2303463"/>
            <a:ext cx="8218488" cy="2251075"/>
          </a:xfrm>
        </p:spPr>
        <p:txBody>
          <a:bodyPr vert="horz" wrap="square" lIns="91440" tIns="45720" rIns="91440" bIns="45720" anchor="t" anchorCtr="0"/>
          <a:p>
            <a:pPr eaLnBrk="1" hangingPunct="1">
              <a:buFontTx/>
              <a:buChar char="-"/>
            </a:pPr>
            <a:r>
              <a:rPr lang="en-US" altLang="vi-VN" dirty="0">
                <a:latin typeface="Times New Roman" panose="02020603050405020304" pitchFamily="18" charset="0"/>
              </a:rPr>
              <a:t>Nhận biết đoạn văn thuộc phần nào trong bài văn miêu tả, nội dung miêu tả từng đoạn, dấu hiệu mở đầu đoạn văn.</a:t>
            </a:r>
            <a:endParaRPr lang="en-US" altLang="vi-VN" dirty="0">
              <a:latin typeface="Times New Roman" panose="02020603050405020304" pitchFamily="18" charset="0"/>
            </a:endParaRPr>
          </a:p>
          <a:p>
            <a:pPr eaLnBrk="1" hangingPunct="1">
              <a:buFontTx/>
              <a:buChar char="-"/>
            </a:pPr>
            <a:r>
              <a:rPr lang="en-US" altLang="vi-VN" dirty="0">
                <a:latin typeface="Times New Roman" panose="02020603050405020304" pitchFamily="18" charset="0"/>
              </a:rPr>
              <a:t>Viết được đoạn văn tả hình dáng bên ngoài, đoạn văn tả đặc điểm bên trong của chiếc cặp sách.</a:t>
            </a:r>
            <a:endParaRPr lang="en-US" altLang="vi-VN" dirty="0">
              <a:latin typeface="Times New Roman" panose="02020603050405020304" pitchFamily="18" charset="0"/>
            </a:endParaRPr>
          </a:p>
        </p:txBody>
      </p:sp>
      <p:sp>
        <p:nvSpPr>
          <p:cNvPr id="2" name="Rectangle 1"/>
          <p:cNvSpPr/>
          <p:nvPr/>
        </p:nvSpPr>
        <p:spPr>
          <a:xfrm>
            <a:off x="4724400" y="1143000"/>
            <a:ext cx="3467100" cy="708025"/>
          </a:xfrm>
          <a:prstGeom prst="rect">
            <a:avLst/>
          </a:prstGeom>
        </p:spPr>
        <p:txBody>
          <a:bodyPr wrap="none">
            <a:spAutoFit/>
          </a:bodyPr>
          <a:p>
            <a:pPr algn="ctr">
              <a:buNone/>
            </a:pPr>
            <a:r>
              <a:rPr lang="en-US" altLang="zh-CN" sz="4000" dirty="0">
                <a:solidFill>
                  <a:srgbClr val="262626"/>
                </a:solidFill>
                <a:latin typeface="Paytone One" pitchFamily="2" charset="0"/>
                <a:ea typeface="印品黑体"/>
              </a:rPr>
              <a:t>Yêu cầu cần đạt</a:t>
            </a:r>
            <a:endParaRPr lang="zh-CN" altLang="en-US" sz="4000" dirty="0">
              <a:solidFill>
                <a:srgbClr val="262626"/>
              </a:solidFill>
              <a:latin typeface="Paytone One" pitchFamily="2" charset="0"/>
              <a:ea typeface="印品黑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linds(horizont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6"/>
          <p:cNvPicPr>
            <a:picLocks noChangeAspect="1"/>
          </p:cNvPicPr>
          <p:nvPr/>
        </p:nvPicPr>
        <p:blipFill>
          <a:blip r:embed="rId1"/>
          <a:stretch>
            <a:fillRect/>
          </a:stretch>
        </p:blipFill>
        <p:spPr>
          <a:xfrm>
            <a:off x="914400" y="279400"/>
            <a:ext cx="10591800" cy="6350000"/>
          </a:xfrm>
          <a:prstGeom prst="rect">
            <a:avLst/>
          </a:prstGeom>
          <a:noFill/>
          <a:ln w="9525">
            <a:noFill/>
          </a:ln>
        </p:spPr>
      </p:pic>
      <p:sp>
        <p:nvSpPr>
          <p:cNvPr id="31747" name="WordArt 11"/>
          <p:cNvSpPr>
            <a:spLocks noTextEdit="1"/>
          </p:cNvSpPr>
          <p:nvPr/>
        </p:nvSpPr>
        <p:spPr>
          <a:xfrm>
            <a:off x="4648200" y="3657600"/>
            <a:ext cx="4419600" cy="1295400"/>
          </a:xfrm>
          <a:prstGeom prst="rect">
            <a:avLst/>
          </a:prstGeom>
        </p:spPr>
        <p:txBody>
          <a:bodyPr wrap="none" fromWordArt="1">
            <a:prstTxWarp prst="textPlain">
              <a:avLst>
                <a:gd name="adj" fmla="val 50000"/>
              </a:avLst>
            </a:prstTxWarp>
            <a:normAutofit/>
          </a:bodyPr>
          <a:p>
            <a:pPr algn="l"/>
            <a:r>
              <a:rPr lang="en-US" sz="2800">
                <a:solidFill>
                  <a:schemeClr val="tx1"/>
                </a:solidFill>
                <a:effectLst>
                  <a:outerShdw dist="35921" dir="2699999" algn="ctr" rotWithShape="0">
                    <a:srgbClr val="C0C0C0">
                      <a:alpha val="79999"/>
                    </a:srgbClr>
                  </a:outerShdw>
                </a:effectLst>
                <a:latin typeface="Paytone One" pitchFamily="2" charset="0"/>
                <a:ea typeface="Paytone One" pitchFamily="2" charset="0"/>
              </a:rPr>
              <a:t>Thực hành</a:t>
            </a:r>
            <a:endParaRPr lang="en-US" sz="2800">
              <a:solidFill>
                <a:schemeClr val="tx1"/>
              </a:solidFill>
              <a:effectLst>
                <a:outerShdw dist="35921" dir="2699999" algn="ctr" rotWithShape="0">
                  <a:srgbClr val="C0C0C0">
                    <a:alpha val="79999"/>
                  </a:srgbClr>
                </a:outerShdw>
              </a:effectLst>
              <a:latin typeface="Paytone One" pitchFamily="2" charset="0"/>
              <a:ea typeface="Paytone One" pitchFamily="2"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additive="base">
                                        <p:cTn id="13" dur="3000" fill="hold"/>
                                        <p:tgtEl>
                                          <p:spTgt spid="31747"/>
                                        </p:tgtEl>
                                        <p:attrNameLst>
                                          <p:attrName>ppt_x</p:attrName>
                                        </p:attrNameLst>
                                      </p:cBhvr>
                                      <p:tavLst>
                                        <p:tav tm="0">
                                          <p:val>
                                            <p:strVal val="#ppt_x"/>
                                          </p:val>
                                        </p:tav>
                                        <p:tav tm="100000">
                                          <p:val>
                                            <p:strVal val="#ppt_x"/>
                                          </p:val>
                                        </p:tav>
                                      </p:tavLst>
                                    </p:anim>
                                    <p:anim calcmode="lin" valueType="num">
                                      <p:cBhvr additive="base">
                                        <p:cTn id="14" dur="30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7" name="TextBox 4"/>
          <p:cNvSpPr txBox="1"/>
          <p:nvPr/>
        </p:nvSpPr>
        <p:spPr>
          <a:xfrm>
            <a:off x="76200" y="350838"/>
            <a:ext cx="12039600" cy="6154420"/>
          </a:xfrm>
          <a:prstGeom prst="rect">
            <a:avLst/>
          </a:prstGeom>
          <a:noFill/>
          <a:ln w="9525">
            <a:noFill/>
          </a:ln>
        </p:spPr>
        <p:txBody>
          <a:bodyPr>
            <a:spAutoFit/>
          </a:bodyPr>
          <a:p>
            <a:pPr algn="just" eaLnBrk="1" hangingPunct="1"/>
            <a:r>
              <a:rPr lang="en-US" altLang="en-US" sz="3200" dirty="0">
                <a:solidFill>
                  <a:srgbClr val="FF0000"/>
                </a:solidFill>
                <a:latin typeface="Times New Roman" panose="02020603050405020304" pitchFamily="18" charset="0"/>
                <a:cs typeface="Times New Roman" panose="02020603050405020304" pitchFamily="18" charset="0"/>
              </a:rPr>
              <a:t>1.</a:t>
            </a:r>
            <a:r>
              <a:rPr lang="vi-VN"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Đọc đoạn văn sau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trả lời câu hỏi:</a:t>
            </a:r>
            <a:endParaRPr lang="en-US" altLang="en-US" sz="3200" dirty="0">
              <a:solidFill>
                <a:srgbClr val="FF0000"/>
              </a:solidFill>
              <a:latin typeface="Times New Roman" panose="02020603050405020304" pitchFamily="18" charset="0"/>
              <a:cs typeface="Times New Roman" panose="02020603050405020304" pitchFamily="18" charset="0"/>
            </a:endParaRPr>
          </a:p>
          <a:p>
            <a:pPr algn="just" eaLnBrk="1" hangingPunct="1"/>
            <a:endParaRPr lang="en-US" altLang="en-US" sz="32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Đó l</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 một chiếc cặp m</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u đỏ tươi, chỉ nhỉnh hơn chiếc bảng con một chút. Ở góc phải của cặp có hình chú gấu không to lắm nhưng trông rất ngộ nghĩnh. Cặp có hai mắt khóa mạ kền giống như hai con mắt sáng long lanh.</a:t>
            </a:r>
            <a:endParaRPr lang="en-US" altLang="en-US" sz="30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Quai cặp l</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m bằng sắt không gỉ trông rất chắc chắn. Hai dây đeo bằng vải sợi ni lông m</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u xanh da trời em có thể đeo cặp sau lưng trông như đeo chiếc ba lô.</a:t>
            </a:r>
            <a:endParaRPr lang="en-US" altLang="en-US" sz="30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 Mở cặp ra, em thấy trong cặp có tới ba ngăn được l</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m bằng vải ni lông hoa – hai ngăn rộng v</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 một ngăn hẹp. Sách giáo khoa em xếp v</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o một ngăn, vở viết em xếp v</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o ngăn bên cạnh. Còn ngăn hẹp thì em để các đồ dùng học tập như bảng đen, hộp đựng bút v</a:t>
            </a:r>
            <a:r>
              <a:rPr lang="en-US" altLang="en-US" sz="3000" dirty="0">
                <a:solidFill>
                  <a:srgbClr val="002060"/>
                </a:solidFill>
                <a:latin typeface="Times New Roman" panose="02020603050405020304" pitchFamily="18" charset="0"/>
                <a:ea typeface="Times New Roman" panose="02020603050405020304" pitchFamily="18" charset="0"/>
              </a:rPr>
              <a:t>à</a:t>
            </a:r>
            <a:r>
              <a:rPr lang="en-US" altLang="en-US" sz="3000" dirty="0">
                <a:solidFill>
                  <a:srgbClr val="002060"/>
                </a:solidFill>
                <a:latin typeface="Times New Roman" panose="02020603050405020304" pitchFamily="18" charset="0"/>
                <a:cs typeface="Times New Roman" panose="02020603050405020304" pitchFamily="18" charset="0"/>
              </a:rPr>
              <a:t> thước kẻ.</a:t>
            </a:r>
            <a:endParaRPr lang="en-US" altLang="en-US" sz="3000"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         </a:t>
            </a:r>
            <a:r>
              <a:rPr lang="vi-VN" altLang="en-US" sz="3000" dirty="0">
                <a:solidFill>
                  <a:srgbClr val="002060"/>
                </a:solidFill>
                <a:latin typeface="Times New Roman" panose="02020603050405020304" pitchFamily="18" charset="0"/>
                <a:cs typeface="Times New Roman" panose="02020603050405020304" pitchFamily="18" charset="0"/>
              </a:rPr>
              <a:t>     </a:t>
            </a:r>
            <a:r>
              <a:rPr lang="en-US" altLang="en-US" sz="3000" dirty="0">
                <a:solidFill>
                  <a:srgbClr val="002060"/>
                </a:solidFill>
                <a:latin typeface="Times New Roman" panose="02020603050405020304" pitchFamily="18" charset="0"/>
                <a:cs typeface="Times New Roman" panose="02020603050405020304" pitchFamily="18" charset="0"/>
              </a:rPr>
              <a:t>     </a:t>
            </a:r>
            <a:r>
              <a:rPr lang="en-US" altLang="en-US" sz="3000" i="1" dirty="0">
                <a:solidFill>
                  <a:srgbClr val="002060"/>
                </a:solidFill>
                <a:latin typeface="Times New Roman" panose="02020603050405020304" pitchFamily="18" charset="0"/>
                <a:cs typeface="Times New Roman" panose="02020603050405020304" pitchFamily="18" charset="0"/>
              </a:rPr>
              <a:t>Theo b</a:t>
            </a:r>
            <a:r>
              <a:rPr lang="en-US" altLang="en-US" sz="3000" i="1" dirty="0">
                <a:solidFill>
                  <a:srgbClr val="002060"/>
                </a:solidFill>
                <a:latin typeface="Times New Roman" panose="02020603050405020304" pitchFamily="18" charset="0"/>
                <a:ea typeface="Times New Roman" panose="02020603050405020304" pitchFamily="18" charset="0"/>
              </a:rPr>
              <a:t>à</a:t>
            </a:r>
            <a:r>
              <a:rPr lang="en-US" altLang="en-US" sz="3000" i="1" dirty="0">
                <a:solidFill>
                  <a:srgbClr val="002060"/>
                </a:solidFill>
                <a:latin typeface="Times New Roman" panose="02020603050405020304" pitchFamily="18" charset="0"/>
                <a:cs typeface="Times New Roman" panose="02020603050405020304" pitchFamily="18" charset="0"/>
              </a:rPr>
              <a:t>i l</a:t>
            </a:r>
            <a:r>
              <a:rPr lang="en-US" altLang="en-US" sz="3000" i="1" dirty="0">
                <a:solidFill>
                  <a:srgbClr val="002060"/>
                </a:solidFill>
                <a:latin typeface="Times New Roman" panose="02020603050405020304" pitchFamily="18" charset="0"/>
                <a:ea typeface="Times New Roman" panose="02020603050405020304" pitchFamily="18" charset="0"/>
              </a:rPr>
              <a:t>à</a:t>
            </a:r>
            <a:r>
              <a:rPr lang="en-US" altLang="en-US" sz="3000" i="1" dirty="0">
                <a:solidFill>
                  <a:srgbClr val="002060"/>
                </a:solidFill>
                <a:latin typeface="Times New Roman" panose="02020603050405020304" pitchFamily="18" charset="0"/>
                <a:cs typeface="Times New Roman" panose="02020603050405020304" pitchFamily="18" charset="0"/>
              </a:rPr>
              <a:t>m của </a:t>
            </a:r>
            <a:r>
              <a:rPr lang="en-US" altLang="en-US" sz="3000" dirty="0">
                <a:solidFill>
                  <a:srgbClr val="002060"/>
                </a:solidFill>
                <a:latin typeface="Times New Roman" panose="02020603050405020304" pitchFamily="18" charset="0"/>
                <a:cs typeface="Times New Roman" panose="02020603050405020304" pitchFamily="18" charset="0"/>
              </a:rPr>
              <a:t>Ngô Xuân Hương </a:t>
            </a:r>
            <a:endParaRPr lang="en-US" alt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edge">
                                      <p:cBhvr>
                                        <p:cTn id="7"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8"/>
          <p:cNvPicPr>
            <a:picLocks noChangeAspect="1"/>
          </p:cNvPicPr>
          <p:nvPr/>
        </p:nvPicPr>
        <p:blipFill>
          <a:blip r:embed="rId1"/>
          <a:stretch>
            <a:fillRect/>
          </a:stretch>
        </p:blipFill>
        <p:spPr>
          <a:xfrm>
            <a:off x="-11112" y="0"/>
            <a:ext cx="12192000" cy="6858000"/>
          </a:xfrm>
          <a:prstGeom prst="rect">
            <a:avLst/>
          </a:prstGeom>
          <a:noFill/>
          <a:ln w="9525">
            <a:noFill/>
          </a:ln>
        </p:spPr>
      </p:pic>
      <p:cxnSp>
        <p:nvCxnSpPr>
          <p:cNvPr id="6" name="Straight Connector 5"/>
          <p:cNvCxnSpPr/>
          <p:nvPr/>
        </p:nvCxnSpPr>
        <p:spPr>
          <a:xfrm>
            <a:off x="6038850" y="1443038"/>
            <a:ext cx="0" cy="4260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02" name="TextBox 11"/>
          <p:cNvSpPr txBox="1"/>
          <p:nvPr/>
        </p:nvSpPr>
        <p:spPr>
          <a:xfrm>
            <a:off x="819150" y="1674813"/>
            <a:ext cx="5334000" cy="954087"/>
          </a:xfrm>
          <a:prstGeom prst="rect">
            <a:avLst/>
          </a:prstGeom>
          <a:noFill/>
          <a:ln w="9525">
            <a:noFill/>
          </a:ln>
        </p:spPr>
        <p:txBody>
          <a:bodyPr>
            <a:spAutoFit/>
          </a:bodyPr>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a.Các đoạn văn trên thuộc phần n</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 trong b</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i văn miêu tả?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4103" name="TextBox 12"/>
          <p:cNvSpPr txBox="1"/>
          <p:nvPr/>
        </p:nvSpPr>
        <p:spPr>
          <a:xfrm>
            <a:off x="914400" y="3575050"/>
            <a:ext cx="5014913" cy="954088"/>
          </a:xfrm>
          <a:prstGeom prst="rect">
            <a:avLst/>
          </a:prstGeom>
          <a:noFill/>
          <a:ln w="9525">
            <a:noFill/>
          </a:ln>
        </p:spPr>
        <p:txBody>
          <a:bodyPr>
            <a:spAutoFit/>
          </a:bodyPr>
          <a:p>
            <a:pPr eaLnBrk="1" hangingPunct="1"/>
            <a:r>
              <a:rPr lang="en-US" altLang="en-US" sz="2800" b="1" dirty="0">
                <a:solidFill>
                  <a:srgbClr val="FF0000"/>
                </a:solidFill>
                <a:latin typeface="Times New Roman" panose="02020603050405020304" pitchFamily="18" charset="0"/>
                <a:cs typeface="Times New Roman" panose="02020603050405020304" pitchFamily="18" charset="0"/>
              </a:rPr>
              <a:t>b.Xác định nội dung miêu tả của từng đoạn văn. </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4106" name="TextBox 16"/>
          <p:cNvSpPr txBox="1"/>
          <p:nvPr/>
        </p:nvSpPr>
        <p:spPr>
          <a:xfrm>
            <a:off x="6038850" y="1608138"/>
            <a:ext cx="5543550" cy="954087"/>
          </a:xfrm>
          <a:prstGeom prst="rect">
            <a:avLst/>
          </a:prstGeom>
          <a:noFill/>
          <a:ln w="9525">
            <a:noFill/>
          </a:ln>
        </p:spPr>
        <p:txBody>
          <a:bodyPr>
            <a:spAutoFit/>
          </a:bodyPr>
          <a:p>
            <a:pPr eaLnBrk="1" hangingPunct="1"/>
            <a:r>
              <a:rPr lang="en-US" altLang="en-US" sz="2800" b="1" dirty="0">
                <a:solidFill>
                  <a:srgbClr val="0066FF"/>
                </a:solidFill>
                <a:latin typeface="Arial" panose="020B0604020202020204" pitchFamily="34" charset="0"/>
                <a:cs typeface="Arial" panose="020B0604020202020204" pitchFamily="34" charset="0"/>
              </a:rPr>
              <a:t>- </a:t>
            </a:r>
            <a:r>
              <a:rPr lang="en-US" altLang="en-US" sz="2800" b="1" dirty="0">
                <a:solidFill>
                  <a:srgbClr val="0066FF"/>
                </a:solidFill>
                <a:latin typeface="Times New Roman" panose="02020603050405020304" pitchFamily="18" charset="0"/>
                <a:cs typeface="Times New Roman" panose="02020603050405020304" pitchFamily="18" charset="0"/>
              </a:rPr>
              <a:t>Cả ba đoạn văn đều thuộc phần thân b</a:t>
            </a:r>
            <a:r>
              <a:rPr lang="en-US" altLang="en-US" sz="2800" b="1" dirty="0">
                <a:solidFill>
                  <a:srgbClr val="0066FF"/>
                </a:solidFill>
                <a:latin typeface="Times New Roman" panose="02020603050405020304" pitchFamily="18" charset="0"/>
                <a:ea typeface="Times New Roman" panose="02020603050405020304" pitchFamily="18" charset="0"/>
              </a:rPr>
              <a:t>à</a:t>
            </a:r>
            <a:r>
              <a:rPr lang="en-US" altLang="en-US" sz="2800" b="1" dirty="0">
                <a:solidFill>
                  <a:srgbClr val="0066FF"/>
                </a:solidFill>
                <a:latin typeface="Times New Roman" panose="02020603050405020304" pitchFamily="18" charset="0"/>
                <a:cs typeface="Times New Roman" panose="02020603050405020304" pitchFamily="18" charset="0"/>
              </a:rPr>
              <a:t>i.</a:t>
            </a:r>
            <a:endParaRPr lang="en-US" altLang="en-US" sz="2800" b="1" dirty="0">
              <a:solidFill>
                <a:srgbClr val="0066FF"/>
              </a:solidFill>
              <a:latin typeface="Times New Roman" panose="02020603050405020304" pitchFamily="18" charset="0"/>
              <a:ea typeface="Times New Roman" panose="02020603050405020304" pitchFamily="18" charset="0"/>
            </a:endParaRPr>
          </a:p>
        </p:txBody>
      </p:sp>
      <p:sp>
        <p:nvSpPr>
          <p:cNvPr id="4109" name="TextBox 29"/>
          <p:cNvSpPr txBox="1"/>
          <p:nvPr/>
        </p:nvSpPr>
        <p:spPr>
          <a:xfrm>
            <a:off x="6119813" y="4706938"/>
            <a:ext cx="5345112" cy="954087"/>
          </a:xfrm>
          <a:prstGeom prst="rect">
            <a:avLst/>
          </a:prstGeom>
          <a:noFill/>
          <a:ln w="9525">
            <a:noFill/>
          </a:ln>
        </p:spPr>
        <p:txBody>
          <a:bodyPr>
            <a:spAutoFit/>
          </a:bodyPr>
          <a:p>
            <a:pPr eaLnBrk="1" hangingPunct="1"/>
            <a:r>
              <a:rPr lang="en-US" altLang="en-US" sz="2800" b="1" dirty="0">
                <a:latin typeface="Arial" panose="020B0604020202020204" pitchFamily="34" charset="0"/>
                <a:cs typeface="Arial" panose="020B0604020202020204" pitchFamily="34" charset="0"/>
              </a:rPr>
              <a:t>* </a:t>
            </a:r>
            <a:r>
              <a:rPr lang="en-US" altLang="en-US" sz="2800" b="1" dirty="0">
                <a:solidFill>
                  <a:srgbClr val="0066FF"/>
                </a:solidFill>
                <a:latin typeface="Times New Roman" panose="02020603050405020304" pitchFamily="18" charset="0"/>
                <a:cs typeface="Times New Roman" panose="02020603050405020304" pitchFamily="18" charset="0"/>
              </a:rPr>
              <a:t>Đoạn 3:Tả cấu tạo bên trong của chiếc cặp. </a:t>
            </a:r>
            <a:endParaRPr lang="en-US" altLang="en-US" sz="2800" b="1" dirty="0">
              <a:solidFill>
                <a:srgbClr val="0066FF"/>
              </a:solidFill>
              <a:latin typeface="Times New Roman" panose="02020603050405020304" pitchFamily="18" charset="0"/>
              <a:ea typeface="Times New Roman" panose="02020603050405020304" pitchFamily="18" charset="0"/>
            </a:endParaRPr>
          </a:p>
        </p:txBody>
      </p:sp>
      <p:sp>
        <p:nvSpPr>
          <p:cNvPr id="4110" name="TextBox 30"/>
          <p:cNvSpPr txBox="1"/>
          <p:nvPr/>
        </p:nvSpPr>
        <p:spPr>
          <a:xfrm>
            <a:off x="6019800" y="4006850"/>
            <a:ext cx="5543550" cy="522288"/>
          </a:xfrm>
          <a:prstGeom prst="rect">
            <a:avLst/>
          </a:prstGeom>
          <a:noFill/>
          <a:ln w="9525">
            <a:noFill/>
          </a:ln>
        </p:spPr>
        <p:txBody>
          <a:bodyPr>
            <a:spAutoFit/>
          </a:bodyPr>
          <a:p>
            <a:pPr eaLnBrk="1" hangingPunct="1"/>
            <a:r>
              <a:rPr lang="en-US" altLang="en-US" sz="2800" b="1" dirty="0">
                <a:latin typeface="Arial" panose="020B0604020202020204" pitchFamily="34" charset="0"/>
                <a:cs typeface="Arial" panose="020B0604020202020204" pitchFamily="34" charset="0"/>
              </a:rPr>
              <a:t>* </a:t>
            </a:r>
            <a:r>
              <a:rPr lang="en-US" altLang="en-US" sz="2800" b="1" dirty="0">
                <a:solidFill>
                  <a:srgbClr val="0066FF"/>
                </a:solidFill>
                <a:latin typeface="Times New Roman" panose="02020603050405020304" pitchFamily="18" charset="0"/>
                <a:cs typeface="Times New Roman" panose="02020603050405020304" pitchFamily="18" charset="0"/>
              </a:rPr>
              <a:t>Đoạn 2:Tả quai cặp v</a:t>
            </a:r>
            <a:r>
              <a:rPr lang="en-US" altLang="en-US" sz="2800" b="1" dirty="0">
                <a:solidFill>
                  <a:srgbClr val="0066FF"/>
                </a:solidFill>
                <a:latin typeface="Times New Roman" panose="02020603050405020304" pitchFamily="18" charset="0"/>
                <a:ea typeface="Times New Roman" panose="02020603050405020304" pitchFamily="18" charset="0"/>
              </a:rPr>
              <a:t>à</a:t>
            </a:r>
            <a:r>
              <a:rPr lang="en-US" altLang="en-US" sz="2800" b="1" dirty="0">
                <a:solidFill>
                  <a:srgbClr val="0066FF"/>
                </a:solidFill>
                <a:latin typeface="Times New Roman" panose="02020603050405020304" pitchFamily="18" charset="0"/>
                <a:cs typeface="Times New Roman" panose="02020603050405020304" pitchFamily="18" charset="0"/>
              </a:rPr>
              <a:t> dây đeo. </a:t>
            </a:r>
            <a:endParaRPr lang="en-US" altLang="en-US" sz="2800" b="1" dirty="0">
              <a:solidFill>
                <a:srgbClr val="0066FF"/>
              </a:solidFill>
              <a:latin typeface="Times New Roman" panose="02020603050405020304" pitchFamily="18" charset="0"/>
              <a:ea typeface="Times New Roman" panose="02020603050405020304" pitchFamily="18" charset="0"/>
            </a:endParaRPr>
          </a:p>
        </p:txBody>
      </p:sp>
      <p:sp>
        <p:nvSpPr>
          <p:cNvPr id="4111" name="TextBox 31"/>
          <p:cNvSpPr txBox="1"/>
          <p:nvPr/>
        </p:nvSpPr>
        <p:spPr>
          <a:xfrm>
            <a:off x="6038850" y="2827338"/>
            <a:ext cx="5543550" cy="954087"/>
          </a:xfrm>
          <a:prstGeom prst="rect">
            <a:avLst/>
          </a:prstGeom>
          <a:noFill/>
          <a:ln w="9525">
            <a:noFill/>
          </a:ln>
        </p:spPr>
        <p:txBody>
          <a:bodyPr>
            <a:spAutoFit/>
          </a:bodyPr>
          <a:p>
            <a:pPr eaLnBrk="1" hangingPunct="1"/>
            <a:r>
              <a:rPr lang="en-US" altLang="en-US" sz="2800" b="1" dirty="0">
                <a:latin typeface="Arial" panose="020B0604020202020204" pitchFamily="34" charset="0"/>
                <a:cs typeface="Arial" panose="020B0604020202020204" pitchFamily="34" charset="0"/>
              </a:rPr>
              <a:t>* </a:t>
            </a:r>
            <a:r>
              <a:rPr lang="en-US" altLang="en-US" sz="2800" b="1" dirty="0">
                <a:solidFill>
                  <a:srgbClr val="0066FF"/>
                </a:solidFill>
                <a:latin typeface="Times New Roman" panose="02020603050405020304" pitchFamily="18" charset="0"/>
                <a:cs typeface="Times New Roman" panose="02020603050405020304" pitchFamily="18" charset="0"/>
              </a:rPr>
              <a:t>Đoạn 1:Tả hình dáng bên ngo</a:t>
            </a:r>
            <a:r>
              <a:rPr lang="en-US" altLang="en-US" sz="2800" b="1" dirty="0">
                <a:solidFill>
                  <a:srgbClr val="0066FF"/>
                </a:solidFill>
                <a:latin typeface="Times New Roman" panose="02020603050405020304" pitchFamily="18" charset="0"/>
                <a:ea typeface="Times New Roman" panose="02020603050405020304" pitchFamily="18" charset="0"/>
              </a:rPr>
              <a:t>à</a:t>
            </a:r>
            <a:r>
              <a:rPr lang="en-US" altLang="en-US" sz="2800" b="1" dirty="0">
                <a:solidFill>
                  <a:srgbClr val="0066FF"/>
                </a:solidFill>
                <a:latin typeface="Times New Roman" panose="02020603050405020304" pitchFamily="18" charset="0"/>
                <a:cs typeface="Times New Roman" panose="02020603050405020304" pitchFamily="18" charset="0"/>
              </a:rPr>
              <a:t>i của chiếc cặp( tả bao quát).</a:t>
            </a:r>
            <a:endParaRPr lang="en-US" altLang="en-US" sz="2800" b="1" dirty="0">
              <a:solidFill>
                <a:srgbClr val="0066FF"/>
              </a:solidFill>
              <a:latin typeface="Times New Roman" panose="02020603050405020304" pitchFamily="18" charset="0"/>
              <a:ea typeface="Times New Roman" panose="02020603050405020304"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ppt_x</p:attrName>
                                        </p:attrNameLst>
                                      </p:cBhvr>
                                      <p:tavLst>
                                        <p:tav tm="0">
                                          <p:val>
                                            <p:strVal val="#ppt_x-.2"/>
                                          </p:val>
                                        </p:tav>
                                        <p:tav tm="100000">
                                          <p:val>
                                            <p:strVal val="#ppt_x"/>
                                          </p:val>
                                        </p:tav>
                                      </p:tavLst>
                                    </p:anim>
                                    <p:anim calcmode="lin" valueType="num">
                                      <p:cBhvr>
                                        <p:cTn id="8"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106"/>
                                        </p:tgtEl>
                                        <p:attrNameLst>
                                          <p:attrName>style.visibility</p:attrName>
                                        </p:attrNameLst>
                                      </p:cBhvr>
                                      <p:to>
                                        <p:strVal val="visible"/>
                                      </p:to>
                                    </p:set>
                                    <p:anim calcmode="lin" valueType="num">
                                      <p:cBhvr additive="base">
                                        <p:cTn id="14" dur="500" fill="hold"/>
                                        <p:tgtEl>
                                          <p:spTgt spid="4106"/>
                                        </p:tgtEl>
                                        <p:attrNameLst>
                                          <p:attrName>ppt_x</p:attrName>
                                        </p:attrNameLst>
                                      </p:cBhvr>
                                      <p:tavLst>
                                        <p:tav tm="0">
                                          <p:val>
                                            <p:strVal val="#ppt_x"/>
                                          </p:val>
                                        </p:tav>
                                        <p:tav tm="100000">
                                          <p:val>
                                            <p:strVal val="#ppt_x"/>
                                          </p:val>
                                        </p:tav>
                                      </p:tavLst>
                                    </p:anim>
                                    <p:anim calcmode="lin" valueType="num">
                                      <p:cBhvr additive="base">
                                        <p:cTn id="15"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103"/>
                                        </p:tgtEl>
                                        <p:attrNameLst>
                                          <p:attrName>style.visibility</p:attrName>
                                        </p:attrNameLst>
                                      </p:cBhvr>
                                      <p:to>
                                        <p:strVal val="visible"/>
                                      </p:to>
                                    </p:set>
                                    <p:anim calcmode="lin" valueType="num">
                                      <p:cBhvr>
                                        <p:cTn id="20" dur="1000" fill="hold"/>
                                        <p:tgtEl>
                                          <p:spTgt spid="4103"/>
                                        </p:tgtEl>
                                        <p:attrNameLst>
                                          <p:attrName>ppt_x</p:attrName>
                                        </p:attrNameLst>
                                      </p:cBhvr>
                                      <p:tavLst>
                                        <p:tav tm="0">
                                          <p:val>
                                            <p:strVal val="#ppt_x-.2"/>
                                          </p:val>
                                        </p:tav>
                                        <p:tav tm="100000">
                                          <p:val>
                                            <p:strVal val="#ppt_x"/>
                                          </p:val>
                                        </p:tav>
                                      </p:tavLst>
                                    </p:anim>
                                    <p:anim calcmode="lin" valueType="num">
                                      <p:cBhvr>
                                        <p:cTn id="21"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10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11"/>
                                        </p:tgtEl>
                                        <p:attrNameLst>
                                          <p:attrName>style.visibility</p:attrName>
                                        </p:attrNameLst>
                                      </p:cBhvr>
                                      <p:to>
                                        <p:strVal val="visible"/>
                                      </p:to>
                                    </p:set>
                                    <p:anim calcmode="lin" valueType="num">
                                      <p:cBhvr additive="base">
                                        <p:cTn id="27" dur="500" fill="hold"/>
                                        <p:tgtEl>
                                          <p:spTgt spid="4111"/>
                                        </p:tgtEl>
                                        <p:attrNameLst>
                                          <p:attrName>ppt_x</p:attrName>
                                        </p:attrNameLst>
                                      </p:cBhvr>
                                      <p:tavLst>
                                        <p:tav tm="0">
                                          <p:val>
                                            <p:strVal val="#ppt_x"/>
                                          </p:val>
                                        </p:tav>
                                        <p:tav tm="100000">
                                          <p:val>
                                            <p:strVal val="#ppt_x"/>
                                          </p:val>
                                        </p:tav>
                                      </p:tavLst>
                                    </p:anim>
                                    <p:anim calcmode="lin" valueType="num">
                                      <p:cBhvr additive="base">
                                        <p:cTn id="28" dur="500" fill="hold"/>
                                        <p:tgtEl>
                                          <p:spTgt spid="41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10"/>
                                        </p:tgtEl>
                                        <p:attrNameLst>
                                          <p:attrName>style.visibility</p:attrName>
                                        </p:attrNameLst>
                                      </p:cBhvr>
                                      <p:to>
                                        <p:strVal val="visible"/>
                                      </p:to>
                                    </p:set>
                                    <p:anim calcmode="lin" valueType="num">
                                      <p:cBhvr additive="base">
                                        <p:cTn id="33" dur="500" fill="hold"/>
                                        <p:tgtEl>
                                          <p:spTgt spid="4110"/>
                                        </p:tgtEl>
                                        <p:attrNameLst>
                                          <p:attrName>ppt_x</p:attrName>
                                        </p:attrNameLst>
                                      </p:cBhvr>
                                      <p:tavLst>
                                        <p:tav tm="0">
                                          <p:val>
                                            <p:strVal val="#ppt_x"/>
                                          </p:val>
                                        </p:tav>
                                        <p:tav tm="100000">
                                          <p:val>
                                            <p:strVal val="#ppt_x"/>
                                          </p:val>
                                        </p:tav>
                                      </p:tavLst>
                                    </p:anim>
                                    <p:anim calcmode="lin" valueType="num">
                                      <p:cBhvr additive="base">
                                        <p:cTn id="34"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109"/>
                                        </p:tgtEl>
                                        <p:attrNameLst>
                                          <p:attrName>style.visibility</p:attrName>
                                        </p:attrNameLst>
                                      </p:cBhvr>
                                      <p:to>
                                        <p:strVal val="visible"/>
                                      </p:to>
                                    </p:set>
                                    <p:anim calcmode="lin" valueType="num">
                                      <p:cBhvr additive="base">
                                        <p:cTn id="39" dur="500" fill="hold"/>
                                        <p:tgtEl>
                                          <p:spTgt spid="4109"/>
                                        </p:tgtEl>
                                        <p:attrNameLst>
                                          <p:attrName>ppt_x</p:attrName>
                                        </p:attrNameLst>
                                      </p:cBhvr>
                                      <p:tavLst>
                                        <p:tav tm="0">
                                          <p:val>
                                            <p:strVal val="#ppt_x"/>
                                          </p:val>
                                        </p:tav>
                                        <p:tav tm="100000">
                                          <p:val>
                                            <p:strVal val="#ppt_x"/>
                                          </p:val>
                                        </p:tav>
                                      </p:tavLst>
                                    </p:anim>
                                    <p:anim calcmode="lin" valueType="num">
                                      <p:cBhvr additive="base">
                                        <p:cTn id="40"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P spid="4106" grpId="0"/>
      <p:bldP spid="4109" grpId="0"/>
      <p:bldP spid="4110" grpId="0"/>
      <p:bldP spid="4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1"/>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5125" name="TextBox 4"/>
          <p:cNvSpPr txBox="1"/>
          <p:nvPr/>
        </p:nvSpPr>
        <p:spPr>
          <a:xfrm>
            <a:off x="1524000" y="1066800"/>
            <a:ext cx="8915400" cy="892175"/>
          </a:xfrm>
          <a:prstGeom prst="rect">
            <a:avLst/>
          </a:prstGeom>
          <a:noFill/>
          <a:ln w="9525">
            <a:noFill/>
          </a:ln>
        </p:spPr>
        <p:txBody>
          <a:bodyPr>
            <a:spAutoFit/>
          </a:bodyPr>
          <a:p>
            <a:pPr eaLnBrk="1" hangingPunct="1"/>
            <a:r>
              <a:rPr lang="en-US" altLang="en-US" sz="2600" b="1" dirty="0">
                <a:solidFill>
                  <a:srgbClr val="0066FF"/>
                </a:solidFill>
                <a:latin typeface="Times New Roman" panose="02020603050405020304" pitchFamily="18" charset="0"/>
                <a:cs typeface="Times New Roman" panose="02020603050405020304" pitchFamily="18" charset="0"/>
              </a:rPr>
              <a:t>2</a:t>
            </a:r>
            <a:r>
              <a:rPr lang="en-US" altLang="en-US" sz="2600" b="1" dirty="0">
                <a:latin typeface="Times New Roman" panose="02020603050405020304" pitchFamily="18" charset="0"/>
                <a:cs typeface="Times New Roman" panose="02020603050405020304" pitchFamily="18" charset="0"/>
              </a:rPr>
              <a:t>. </a:t>
            </a:r>
            <a:r>
              <a:rPr lang="en-US" altLang="en-US" sz="2600" b="1" dirty="0">
                <a:solidFill>
                  <a:srgbClr val="0066FF"/>
                </a:solidFill>
                <a:latin typeface="Times New Roman" panose="02020603050405020304" pitchFamily="18" charset="0"/>
                <a:cs typeface="Times New Roman" panose="02020603050405020304" pitchFamily="18" charset="0"/>
              </a:rPr>
              <a:t>Hãy quan sát kĩ chiếc cặp của em hoặc của bạn em v</a:t>
            </a:r>
            <a:r>
              <a:rPr lang="en-US" altLang="en-US" sz="2600" b="1" dirty="0">
                <a:solidFill>
                  <a:srgbClr val="0066FF"/>
                </a:solidFill>
                <a:latin typeface="Times New Roman" panose="02020603050405020304" pitchFamily="18" charset="0"/>
                <a:ea typeface="Times New Roman" panose="02020603050405020304" pitchFamily="18" charset="0"/>
              </a:rPr>
              <a:t>à</a:t>
            </a:r>
            <a:r>
              <a:rPr lang="en-US" altLang="en-US" sz="2600" b="1" dirty="0">
                <a:solidFill>
                  <a:srgbClr val="0066FF"/>
                </a:solidFill>
                <a:latin typeface="Times New Roman" panose="02020603050405020304" pitchFamily="18" charset="0"/>
                <a:cs typeface="Times New Roman" panose="02020603050405020304" pitchFamily="18" charset="0"/>
              </a:rPr>
              <a:t> viết một đoạn văn miêu tả đặc điểm bên ngo</a:t>
            </a:r>
            <a:r>
              <a:rPr lang="en-US" altLang="en-US" sz="2600" b="1" dirty="0">
                <a:solidFill>
                  <a:srgbClr val="0066FF"/>
                </a:solidFill>
                <a:latin typeface="Times New Roman" panose="02020603050405020304" pitchFamily="18" charset="0"/>
                <a:ea typeface="Times New Roman" panose="02020603050405020304" pitchFamily="18" charset="0"/>
              </a:rPr>
              <a:t>à</a:t>
            </a:r>
            <a:r>
              <a:rPr lang="en-US" altLang="en-US" sz="2600" b="1" dirty="0">
                <a:solidFill>
                  <a:srgbClr val="0066FF"/>
                </a:solidFill>
                <a:latin typeface="Times New Roman" panose="02020603050405020304" pitchFamily="18" charset="0"/>
                <a:cs typeface="Times New Roman" panose="02020603050405020304" pitchFamily="18" charset="0"/>
              </a:rPr>
              <a:t>i của chiếc cặp đó.</a:t>
            </a:r>
            <a:endParaRPr lang="en-US" altLang="en-US" sz="2600" b="1" dirty="0">
              <a:solidFill>
                <a:srgbClr val="0066FF"/>
              </a:solidFill>
              <a:latin typeface="Times New Roman" panose="02020603050405020304" pitchFamily="18" charset="0"/>
              <a:ea typeface="Times New Roman" panose="02020603050405020304" pitchFamily="18" charset="0"/>
            </a:endParaRPr>
          </a:p>
        </p:txBody>
      </p:sp>
      <p:pic>
        <p:nvPicPr>
          <p:cNvPr id="5126" name="Picture 2" descr="Cặp học sinh tiểu học Tany _ CH1">
            <a:hlinkClick r:id="rId2"/>
          </p:cNvPr>
          <p:cNvPicPr>
            <a:picLocks noChangeAspect="1"/>
          </p:cNvPicPr>
          <p:nvPr/>
        </p:nvPicPr>
        <p:blipFill>
          <a:blip r:embed="rId3"/>
          <a:stretch>
            <a:fillRect/>
          </a:stretch>
        </p:blipFill>
        <p:spPr>
          <a:xfrm>
            <a:off x="5867400" y="2286000"/>
            <a:ext cx="4038600" cy="3348038"/>
          </a:xfrm>
          <a:prstGeom prst="rect">
            <a:avLst/>
          </a:prstGeom>
          <a:solidFill>
            <a:srgbClr val="0066FF"/>
          </a:solidFill>
          <a:ln w="9525" cap="flat" cmpd="sng">
            <a:solidFill>
              <a:srgbClr val="C00000"/>
            </a:solidFill>
            <a:prstDash val="solid"/>
            <a:miter/>
            <a:headEnd type="none" w="med" len="med"/>
            <a:tailEnd type="none" w="med" len="med"/>
          </a:ln>
        </p:spPr>
      </p:pic>
      <p:pic>
        <p:nvPicPr>
          <p:cNvPr id="5127" name="Picture 6" descr="Cặp học sinh tiểu học CH xanh">
            <a:hlinkClick r:id="rId4"/>
          </p:cNvPr>
          <p:cNvPicPr>
            <a:picLocks noChangeAspect="1"/>
          </p:cNvPicPr>
          <p:nvPr/>
        </p:nvPicPr>
        <p:blipFill>
          <a:blip r:embed="rId5"/>
          <a:stretch>
            <a:fillRect/>
          </a:stretch>
        </p:blipFill>
        <p:spPr>
          <a:xfrm>
            <a:off x="1676400" y="2286000"/>
            <a:ext cx="3886200" cy="3352800"/>
          </a:xfrm>
          <a:prstGeom prst="rect">
            <a:avLst/>
          </a:prstGeom>
          <a:noFill/>
          <a:ln w="9525" cap="flat" cmpd="sng">
            <a:solidFill>
              <a:srgbClr val="C00000"/>
            </a:solidFill>
            <a:prstDash val="solid"/>
            <a:miter/>
            <a:headEnd type="none" w="med" len="med"/>
            <a:tailEnd type="none" w="med" len="me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from="(-#ppt_w/2)" to="(#ppt_x)" calcmode="lin" valueType="num">
                                      <p:cBhvr>
                                        <p:cTn id="7" dur="600" fill="hold">
                                          <p:stCondLst>
                                            <p:cond delay="0"/>
                                          </p:stCondLst>
                                        </p:cTn>
                                        <p:tgtEl>
                                          <p:spTgt spid="5125"/>
                                        </p:tgtEl>
                                        <p:attrNameLst>
                                          <p:attrName>ppt_x</p:attrName>
                                        </p:attrNameLst>
                                      </p:cBhvr>
                                    </p:anim>
                                    <p:anim from="0" to="-1.0" calcmode="lin" valueType="num">
                                      <p:cBhvr>
                                        <p:cTn id="8" dur="200" decel="50000" autoRev="1" fill="hold">
                                          <p:stCondLst>
                                            <p:cond delay="600"/>
                                          </p:stCondLst>
                                        </p:cTn>
                                        <p:tgtEl>
                                          <p:spTgt spid="5125"/>
                                        </p:tgtEl>
                                        <p:attrNameLst>
                                          <p:attrName>xshear</p:attrName>
                                        </p:attrNameLst>
                                      </p:cBhvr>
                                    </p:anim>
                                    <p:animScale>
                                      <p:cBhvr>
                                        <p:cTn id="9" dur="200" decel="100000" autoRev="1" fill="hold">
                                          <p:stCondLst>
                                            <p:cond delay="600"/>
                                          </p:stCondLst>
                                        </p:cTn>
                                        <p:tgtEl>
                                          <p:spTgt spid="5125"/>
                                        </p:tgtEl>
                                      </p:cBhvr>
                                      <p:from x="100000" y="100000"/>
                                      <p:to x="80000" y="100000"/>
                                    </p:animScale>
                                    <p:anim by="(#ppt_h/3+#ppt_w*0.1)" calcmode="lin" valueType="num">
                                      <p:cBhvr additive="sum">
                                        <p:cTn id="10" dur="200" decel="100000" autoRev="1" fill="hold">
                                          <p:stCondLst>
                                            <p:cond delay="600"/>
                                          </p:stCondLst>
                                        </p:cTn>
                                        <p:tgtEl>
                                          <p:spTgt spid="512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wedge">
                                      <p:cBhvr>
                                        <p:cTn id="15" dur="2000"/>
                                        <p:tgtEl>
                                          <p:spTgt spid="5127"/>
                                        </p:tgtEl>
                                      </p:cBhvr>
                                    </p:animEffect>
                                  </p:childTnLst>
                                </p:cTn>
                              </p:par>
                              <p:par>
                                <p:cTn id="16" presetID="20"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wedge">
                                      <p:cBhvr>
                                        <p:cTn id="18"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4"/>
          <p:cNvSpPr txBox="1"/>
          <p:nvPr/>
        </p:nvSpPr>
        <p:spPr>
          <a:xfrm>
            <a:off x="200025" y="304800"/>
            <a:ext cx="11963400" cy="1016000"/>
          </a:xfrm>
          <a:prstGeom prst="rect">
            <a:avLst/>
          </a:prstGeom>
          <a:noFill/>
          <a:ln w="9525">
            <a:noFill/>
          </a:ln>
        </p:spPr>
        <p:txBody>
          <a:bodyPr>
            <a:spAutoFit/>
          </a:bodyPr>
          <a:p>
            <a:pPr eaLnBrk="1" hangingPunct="1"/>
            <a:r>
              <a:rPr lang="en-US" altLang="en-US" sz="3000" b="1" dirty="0">
                <a:solidFill>
                  <a:srgbClr val="0066FF"/>
                </a:solidFill>
                <a:latin typeface="Times New Roman" panose="02020603050405020304" pitchFamily="18" charset="0"/>
                <a:cs typeface="Times New Roman" panose="02020603050405020304" pitchFamily="18" charset="0"/>
              </a:rPr>
              <a:t>2</a:t>
            </a:r>
            <a:r>
              <a:rPr lang="en-US" altLang="en-US" sz="3000" b="1" dirty="0">
                <a:latin typeface="Times New Roman" panose="02020603050405020304" pitchFamily="18" charset="0"/>
                <a:cs typeface="Times New Roman" panose="02020603050405020304" pitchFamily="18" charset="0"/>
              </a:rPr>
              <a:t>. </a:t>
            </a:r>
            <a:r>
              <a:rPr lang="en-US" altLang="en-US" sz="3000" b="1" dirty="0">
                <a:solidFill>
                  <a:srgbClr val="0066FF"/>
                </a:solidFill>
                <a:latin typeface="Times New Roman" panose="02020603050405020304" pitchFamily="18" charset="0"/>
                <a:cs typeface="Times New Roman" panose="02020603050405020304" pitchFamily="18" charset="0"/>
              </a:rPr>
              <a:t>Hãy quan sát kĩ chiếc cặp của em hoặc của bạn em v</a:t>
            </a:r>
            <a:r>
              <a:rPr lang="en-US" altLang="en-US" sz="3000" b="1" dirty="0">
                <a:solidFill>
                  <a:srgbClr val="0066FF"/>
                </a:solidFill>
                <a:latin typeface="Times New Roman" panose="02020603050405020304" pitchFamily="18" charset="0"/>
                <a:ea typeface="Times New Roman" panose="02020603050405020304" pitchFamily="18" charset="0"/>
              </a:rPr>
              <a:t>à</a:t>
            </a:r>
            <a:r>
              <a:rPr lang="en-US" altLang="en-US" sz="3000" b="1" dirty="0">
                <a:solidFill>
                  <a:srgbClr val="0066FF"/>
                </a:solidFill>
                <a:latin typeface="Times New Roman" panose="02020603050405020304" pitchFamily="18" charset="0"/>
                <a:cs typeface="Times New Roman" panose="02020603050405020304" pitchFamily="18" charset="0"/>
              </a:rPr>
              <a:t> viết một đoạn văn miêu tả hình dáng bên ngo</a:t>
            </a:r>
            <a:r>
              <a:rPr lang="en-US" altLang="en-US" sz="3000" b="1" dirty="0">
                <a:solidFill>
                  <a:srgbClr val="0066FF"/>
                </a:solidFill>
                <a:latin typeface="Times New Roman" panose="02020603050405020304" pitchFamily="18" charset="0"/>
                <a:ea typeface="Times New Roman" panose="02020603050405020304" pitchFamily="18" charset="0"/>
              </a:rPr>
              <a:t>à</a:t>
            </a:r>
            <a:r>
              <a:rPr lang="en-US" altLang="en-US" sz="3000" b="1" dirty="0">
                <a:solidFill>
                  <a:srgbClr val="0066FF"/>
                </a:solidFill>
                <a:latin typeface="Times New Roman" panose="02020603050405020304" pitchFamily="18" charset="0"/>
                <a:cs typeface="Times New Roman" panose="02020603050405020304" pitchFamily="18" charset="0"/>
              </a:rPr>
              <a:t>i chiếc cặp đó.</a:t>
            </a:r>
            <a:endParaRPr lang="en-US" altLang="en-US" sz="3000" b="1" dirty="0">
              <a:solidFill>
                <a:srgbClr val="0066FF"/>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381000" y="1535113"/>
            <a:ext cx="11049000" cy="3787775"/>
          </a:xfrm>
          <a:prstGeom prst="rect">
            <a:avLst/>
          </a:prstGeom>
          <a:noFill/>
        </p:spPr>
        <p:txBody>
          <a:bodyPr>
            <a:spAutoFit/>
          </a:bodyPr>
          <a:p>
            <a:pPr eaLnBrk="1" hangingPunct="1">
              <a:buNone/>
            </a:pPr>
            <a:r>
              <a:rPr sz="3000" dirty="0">
                <a:latin typeface="Arial" panose="020B0604020202020204" pitchFamily="34" charset="0"/>
                <a:cs typeface="Arial" panose="020B0604020202020204" pitchFamily="34" charset="0"/>
              </a:rPr>
              <a:t>     </a:t>
            </a:r>
            <a:r>
              <a:rPr sz="3000" dirty="0">
                <a:latin typeface="Times New Roman" panose="02020603050405020304" pitchFamily="18" charset="0"/>
                <a:cs typeface="Times New Roman" panose="02020603050405020304" pitchFamily="18" charset="0"/>
              </a:rPr>
              <a:t>Gợi ý</a:t>
            </a:r>
            <a:endParaRPr sz="3000" dirty="0">
              <a:latin typeface="Times New Roman" panose="02020603050405020304" pitchFamily="18" charset="0"/>
              <a:cs typeface="Times New Roman" panose="02020603050405020304" pitchFamily="18" charset="0"/>
            </a:endParaRPr>
          </a:p>
          <a:p>
            <a:pPr eaLnBrk="1" hangingPunct="1">
              <a:buNone/>
            </a:pPr>
            <a:r>
              <a:rPr sz="3000" dirty="0">
                <a:latin typeface="Times New Roman" panose="02020603050405020304" pitchFamily="18" charset="0"/>
                <a:cs typeface="Times New Roman" panose="02020603050405020304" pitchFamily="18" charset="0"/>
              </a:rPr>
              <a:t>     a. Tả bao quát: Chiếc cặp l</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m bằng gì? Kích cỡ như thế n</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o? Cặp m</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u gì ? Trang trí như thế n</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o ?</a:t>
            </a:r>
            <a:endParaRPr sz="3000" dirty="0">
              <a:latin typeface="Times New Roman" panose="02020603050405020304" pitchFamily="18" charset="0"/>
              <a:cs typeface="Times New Roman" panose="02020603050405020304" pitchFamily="18" charset="0"/>
            </a:endParaRPr>
          </a:p>
          <a:p>
            <a:pPr eaLnBrk="1" hangingPunct="1">
              <a:buNone/>
            </a:pPr>
            <a:r>
              <a:rPr sz="3000" dirty="0">
                <a:latin typeface="Times New Roman" panose="02020603050405020304" pitchFamily="18" charset="0"/>
                <a:cs typeface="Times New Roman" panose="02020603050405020304" pitchFamily="18" charset="0"/>
              </a:rPr>
              <a:t>     b. Tả chi tiết quai xách hoặc dây đeo : Quai xách (dây đeo) l</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m bằng gì? Trông như thế n</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o? Đường khâu xung quanh mép ra sao?</a:t>
            </a:r>
            <a:endParaRPr sz="3000" dirty="0">
              <a:latin typeface="Times New Roman" panose="02020603050405020304" pitchFamily="18" charset="0"/>
              <a:cs typeface="Times New Roman" panose="02020603050405020304" pitchFamily="18" charset="0"/>
            </a:endParaRPr>
          </a:p>
          <a:p>
            <a:pPr eaLnBrk="1" hangingPunct="1">
              <a:buNone/>
            </a:pPr>
            <a:r>
              <a:rPr sz="3000" dirty="0">
                <a:latin typeface="Times New Roman" panose="02020603050405020304" pitchFamily="18" charset="0"/>
                <a:cs typeface="Times New Roman" panose="02020603050405020304" pitchFamily="18" charset="0"/>
              </a:rPr>
              <a:t>     c. Tả chi tiết khóa cặp : Khóa cặp l</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m bằng gì? Trông như thế n</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o? Đóng mở khóa như thế n</a:t>
            </a:r>
            <a:r>
              <a:rPr sz="3000" dirty="0">
                <a:latin typeface="Times New Roman" panose="02020603050405020304" pitchFamily="18" charset="0"/>
                <a:ea typeface="Times New Roman" panose="02020603050405020304" pitchFamily="18" charset="0"/>
              </a:rPr>
              <a:t>à</a:t>
            </a:r>
            <a:r>
              <a:rPr sz="3000" dirty="0">
                <a:latin typeface="Times New Roman" panose="02020603050405020304" pitchFamily="18" charset="0"/>
                <a:cs typeface="Times New Roman" panose="02020603050405020304" pitchFamily="18" charset="0"/>
              </a:rPr>
              <a:t>o?</a:t>
            </a:r>
            <a:endParaRPr sz="3000" dirty="0">
              <a:latin typeface="Times New Roman" panose="02020603050405020304" pitchFamily="18" charset="0"/>
              <a:cs typeface="Times New Roman" panose="02020603050405020304" pitchFamily="18" charset="0"/>
            </a:endParaRPr>
          </a:p>
          <a:p>
            <a:pPr eaLnBrk="1" hangingPunct="1">
              <a:buNone/>
            </a:pPr>
            <a:endParaRPr sz="3000" dirty="0">
              <a:latin typeface="Arial" panose="020B0604020202020204" pitchFamily="34" charset="0"/>
              <a:ea typeface="Arial" panose="020B0604020202020204" pitchFamily="34" charset="0"/>
            </a:endParaRPr>
          </a:p>
        </p:txBody>
      </p:sp>
      <p:pic>
        <p:nvPicPr>
          <p:cNvPr id="5127" name="Picture 6" descr="Cặp học sinh tiểu học CH xanh">
            <a:hlinkClick r:id="rId1"/>
          </p:cNvPr>
          <p:cNvPicPr>
            <a:picLocks noChangeAspect="1"/>
          </p:cNvPicPr>
          <p:nvPr/>
        </p:nvPicPr>
        <p:blipFill>
          <a:blip r:embed="rId2"/>
          <a:stretch>
            <a:fillRect/>
          </a:stretch>
        </p:blipFill>
        <p:spPr>
          <a:xfrm>
            <a:off x="2590800" y="4876800"/>
            <a:ext cx="2759075" cy="1984375"/>
          </a:xfrm>
          <a:prstGeom prst="rect">
            <a:avLst/>
          </a:prstGeom>
          <a:noFill/>
          <a:ln w="9525" cap="flat" cmpd="sng">
            <a:solidFill>
              <a:srgbClr val="C00000"/>
            </a:solidFill>
            <a:prstDash val="solid"/>
            <a:miter/>
            <a:headEnd type="none" w="med" len="med"/>
            <a:tailEnd type="none" w="med" len="med"/>
          </a:ln>
        </p:spPr>
      </p:pic>
      <p:pic>
        <p:nvPicPr>
          <p:cNvPr id="5126" name="Picture 2" descr="Cặp học sinh tiểu học Tany _ CH1">
            <a:hlinkClick r:id="rId3"/>
          </p:cNvPr>
          <p:cNvPicPr>
            <a:picLocks noChangeAspect="1"/>
          </p:cNvPicPr>
          <p:nvPr/>
        </p:nvPicPr>
        <p:blipFill>
          <a:blip r:embed="rId4"/>
          <a:stretch>
            <a:fillRect/>
          </a:stretch>
        </p:blipFill>
        <p:spPr>
          <a:xfrm>
            <a:off x="5715000" y="4876800"/>
            <a:ext cx="2896235" cy="1976755"/>
          </a:xfrm>
          <a:prstGeom prst="rect">
            <a:avLst/>
          </a:prstGeom>
          <a:solidFill>
            <a:srgbClr val="0066FF"/>
          </a:solidFill>
          <a:ln w="9525" cap="flat" cmpd="sng">
            <a:solidFill>
              <a:srgbClr val="C00000"/>
            </a:solidFill>
            <a:prstDash val="solid"/>
            <a:miter/>
            <a:headEnd type="none" w="med" len="med"/>
            <a:tailEnd type="none" w="med" len="me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xEl>
                                              <p:charRg st="0" end="11"/>
                                            </p:txEl>
                                          </p:spTgt>
                                        </p:tgtEl>
                                        <p:attrNameLst>
                                          <p:attrName>style.visibility</p:attrName>
                                        </p:attrNameLst>
                                      </p:cBhvr>
                                      <p:to>
                                        <p:strVal val="visible"/>
                                      </p:to>
                                    </p:set>
                                    <p:animEffect transition="in" filter="wedge">
                                      <p:cBhvr>
                                        <p:cTn id="7" dur="2000"/>
                                        <p:tgtEl>
                                          <p:spTgt spid="6">
                                            <p:txEl>
                                              <p:charRg st="0" end="11"/>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6">
                                            <p:txEl>
                                              <p:charRg st="11" end="113"/>
                                            </p:txEl>
                                          </p:spTgt>
                                        </p:tgtEl>
                                        <p:attrNameLst>
                                          <p:attrName>style.visibility</p:attrName>
                                        </p:attrNameLst>
                                      </p:cBhvr>
                                      <p:to>
                                        <p:strVal val="visible"/>
                                      </p:to>
                                    </p:set>
                                    <p:animEffect transition="in" filter="wedge">
                                      <p:cBhvr>
                                        <p:cTn id="11" dur="2000"/>
                                        <p:tgtEl>
                                          <p:spTgt spid="6">
                                            <p:txEl>
                                              <p:charRg st="11" end="113"/>
                                            </p:txEl>
                                          </p:spTgt>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6">
                                            <p:txEl>
                                              <p:charRg st="113" end="244"/>
                                            </p:txEl>
                                          </p:spTgt>
                                        </p:tgtEl>
                                        <p:attrNameLst>
                                          <p:attrName>style.visibility</p:attrName>
                                        </p:attrNameLst>
                                      </p:cBhvr>
                                      <p:to>
                                        <p:strVal val="visible"/>
                                      </p:to>
                                    </p:set>
                                    <p:animEffect transition="in" filter="wedge">
                                      <p:cBhvr>
                                        <p:cTn id="15" dur="2000"/>
                                        <p:tgtEl>
                                          <p:spTgt spid="6">
                                            <p:txEl>
                                              <p:charRg st="113" end="244"/>
                                            </p:txEl>
                                          </p:spTgt>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6">
                                            <p:txEl>
                                              <p:charRg st="244" end="342"/>
                                            </p:txEl>
                                          </p:spTgt>
                                        </p:tgtEl>
                                        <p:attrNameLst>
                                          <p:attrName>style.visibility</p:attrName>
                                        </p:attrNameLst>
                                      </p:cBhvr>
                                      <p:to>
                                        <p:strVal val="visible"/>
                                      </p:to>
                                    </p:set>
                                    <p:animEffect transition="in" filter="wedge">
                                      <p:cBhvr>
                                        <p:cTn id="19" dur="2000"/>
                                        <p:tgtEl>
                                          <p:spTgt spid="6">
                                            <p:txEl>
                                              <p:charRg st="244" end="34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wedge">
                                      <p:cBhvr>
                                        <p:cTn id="24" dur="2000"/>
                                        <p:tgtEl>
                                          <p:spTgt spid="5127"/>
                                        </p:tgtEl>
                                      </p:cBhvr>
                                    </p:animEffect>
                                  </p:childTnLst>
                                </p:cTn>
                              </p:par>
                              <p:par>
                                <p:cTn id="25" presetID="20" presetClass="entr" presetSubtype="0"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edge">
                                      <p:cBhvr>
                                        <p:cTn id="2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4625</Words>
  <Application>WPS Presentation</Application>
  <PresentationFormat/>
  <Paragraphs>85</Paragraphs>
  <Slides>16</Slides>
  <Notes>1</Notes>
  <HiddenSlides>0</HiddenSlides>
  <MMClips>1</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16</vt:i4>
      </vt:variant>
    </vt:vector>
  </HeadingPairs>
  <TitlesOfParts>
    <vt:vector size="31" baseType="lpstr">
      <vt:lpstr>Arial</vt:lpstr>
      <vt:lpstr>SimSun</vt:lpstr>
      <vt:lpstr>Wingdings</vt:lpstr>
      <vt:lpstr>Calibri</vt:lpstr>
      <vt:lpstr>Calibri Light</vt:lpstr>
      <vt:lpstr>Paytone One</vt:lpstr>
      <vt:lpstr>Segoe Print</vt:lpstr>
      <vt:lpstr>印品黑体</vt:lpstr>
      <vt:lpstr>Times New Roman</vt:lpstr>
      <vt:lpstr>Tahoma</vt:lpstr>
      <vt:lpstr>Microsoft YaHei</vt:lpstr>
      <vt:lpstr>Arial Unicode MS</vt:lpstr>
      <vt:lpstr>Office Theme</vt:lpstr>
      <vt:lpstr>2_Office Theme</vt:lpstr>
      <vt:lpstr>2_Default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asus</cp:lastModifiedBy>
  <cp:revision>85</cp:revision>
  <dcterms:created xsi:type="dcterms:W3CDTF">2011-12-12T15:47:00Z</dcterms:created>
  <dcterms:modified xsi:type="dcterms:W3CDTF">2022-01-07T16:39:14Z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81366AF9C7F3422C9415CAB213DBA940</vt:lpwstr>
  </property>
  <property fmtid="{D5CDD505-2E9C-101B-9397-08002B2CF9AE}" pid="3" name="KSOProductBuildVer">
    <vt:lpwstr>1033-11.2.0.10426</vt:lpwstr>
  </property>
</Properties>
</file>