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50" r:id="rId3"/>
    <p:sldId id="330" r:id="rId4"/>
    <p:sldId id="353" r:id="rId5"/>
    <p:sldId id="351" r:id="rId6"/>
    <p:sldId id="360" r:id="rId7"/>
    <p:sldId id="355" r:id="rId8"/>
    <p:sldId id="352" r:id="rId9"/>
    <p:sldId id="354" r:id="rId10"/>
    <p:sldId id="337" r:id="rId11"/>
    <p:sldId id="338" r:id="rId12"/>
    <p:sldId id="339" r:id="rId13"/>
    <p:sldId id="357" r:id="rId14"/>
    <p:sldId id="358" r:id="rId15"/>
    <p:sldId id="326" r:id="rId16"/>
    <p:sldId id="374" r:id="rId17"/>
    <p:sldId id="341" r:id="rId18"/>
    <p:sldId id="340" r:id="rId19"/>
    <p:sldId id="380" r:id="rId20"/>
    <p:sldId id="359" r:id="rId21"/>
    <p:sldId id="313" r:id="rId2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152400"/>
            <a:ext cx="102616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678EE9E-33CD-4BF6-94B5-CB2DBE20BEE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0BE20-89C1-428F-B1E0-E670B09D0EF4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79106-642B-451A-9AA9-31AC88AC0DDE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jpe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0.jpe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1.png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9.jpeg"/><Relationship Id="rId6" Type="http://schemas.openxmlformats.org/officeDocument/2006/relationships/image" Target="../media/image6.jpeg"/><Relationship Id="rId5" Type="http://schemas.openxmlformats.org/officeDocument/2006/relationships/image" Target="../media/image4.png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12.jpeg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81383" y="2286158"/>
            <a:ext cx="5306060" cy="132207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1" i="0" u="none" strike="noStrike" kern="1200" cap="none" spc="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Khởi</a:t>
            </a:r>
            <a:r>
              <a:rPr kumimoji="0" lang="en-US" sz="80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8000" b="1" i="0" u="none" strike="noStrike" kern="1200" cap="none" spc="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động</a:t>
            </a:r>
            <a:endParaRPr kumimoji="0" lang="en-US" sz="8000" b="1" i="0" u="none" strike="noStrike" kern="1200" cap="none" spc="0" normalizeH="0" baseline="0" noProof="0" dirty="0">
              <a:ln w="11430"/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/>
          <p:cNvSpPr/>
          <p:nvPr/>
        </p:nvSpPr>
        <p:spPr>
          <a:xfrm>
            <a:off x="91440" y="160655"/>
            <a:ext cx="12008485" cy="6536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15155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228600"/>
            <a:ext cx="3511550" cy="30168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1562" name="Text Box 10"/>
          <p:cNvSpPr txBox="1"/>
          <p:nvPr/>
        </p:nvSpPr>
        <p:spPr>
          <a:xfrm>
            <a:off x="1" y="990388"/>
            <a:ext cx="74168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b="1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Chong chóng giấy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: Có bốn cánh,</a:t>
            </a:r>
            <a:endParaRPr lang="en-US" altLang="en-US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 ở giữa là trục quay, đằng sau có cán để cầm. Để trước gió cánh sẽ quay tít</a:t>
            </a:r>
            <a:endParaRPr lang="en-US" altLang="en-US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51563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3200400"/>
            <a:ext cx="4277784" cy="347556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1564" name="Text Box 12"/>
          <p:cNvSpPr txBox="1"/>
          <p:nvPr/>
        </p:nvSpPr>
        <p:spPr>
          <a:xfrm>
            <a:off x="152400" y="3729355"/>
            <a:ext cx="648716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b="1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Rô bốt bằng nhựa</a:t>
            </a:r>
            <a:r>
              <a:rPr lang="en-US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: </a:t>
            </a:r>
            <a:endParaRPr lang="en-US" altLang="en-US" dirty="0">
              <a:solidFill>
                <a:srgbClr val="3E35F7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Cấu tạo các khối hình chữ nhật. </a:t>
            </a:r>
            <a:endParaRPr lang="en-US" altLang="en-US" dirty="0">
              <a:solidFill>
                <a:srgbClr val="3E35F7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Mắt to miệng rộng, hoạt động</a:t>
            </a:r>
            <a:r>
              <a:rPr lang="vi-VN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bằng </a:t>
            </a:r>
            <a:r>
              <a:rPr lang="vi-VN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dây</a:t>
            </a:r>
            <a:r>
              <a:rPr lang="en-US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 cót hoặc pin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.</a:t>
            </a:r>
            <a:endParaRPr lang="en-US" altLang="en-US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2" grpId="0"/>
      <p:bldP spid="151562" grpId="1"/>
      <p:bldP spid="151564" grpId="0"/>
      <p:bldP spid="15156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30" name="Text Box 10"/>
          <p:cNvSpPr txBox="1"/>
          <p:nvPr/>
        </p:nvSpPr>
        <p:spPr>
          <a:xfrm>
            <a:off x="305012" y="685800"/>
            <a:ext cx="11628967" cy="1753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Ngôi nhà đồ chơi</a:t>
            </a:r>
            <a:r>
              <a:rPr lang="en-US" altLang="en-US" sz="3600" dirty="0">
                <a:solidFill>
                  <a:srgbClr val="3E35F7"/>
                </a:solidFill>
                <a:latin typeface="Times New Roman" panose="02020603050405020304" pitchFamily="18" charset="0"/>
              </a:rPr>
              <a:t>: Được xếp bằng những miếng gỗ có </a:t>
            </a:r>
            <a:endParaRPr lang="en-US" altLang="en-US" sz="3600" dirty="0">
              <a:solidFill>
                <a:srgbClr val="3E35F7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3E35F7"/>
                </a:solidFill>
                <a:latin typeface="Times New Roman" panose="02020603050405020304" pitchFamily="18" charset="0"/>
              </a:rPr>
              <a:t>hình vuông , hình chữ nhật hoặc miếng gỗ vát thành hình cong. Ngôi nhà có nhiều tầng, dưới rộng, trên thu nhỏ.</a:t>
            </a:r>
            <a:endParaRPr lang="en-US" altLang="en-US" sz="3600" dirty="0">
              <a:solidFill>
                <a:srgbClr val="3E35F7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0" name="Content Placeholder 99"/>
          <p:cNvPicPr>
            <a:picLocks noGrp="1"/>
          </p:cNvPicPr>
          <p:nvPr>
            <p:ph idx="4294967295"/>
          </p:nvPr>
        </p:nvPicPr>
        <p:blipFill>
          <a:blip r:embed="rId2"/>
          <a:srcRect t="10101"/>
          <a:stretch>
            <a:fillRect/>
          </a:stretch>
        </p:blipFill>
        <p:spPr>
          <a:xfrm>
            <a:off x="3231515" y="2590800"/>
            <a:ext cx="5775960" cy="40690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1001396"/>
            <a:ext cx="3564467" cy="517524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 4"/>
          <p:cNvSpPr/>
          <p:nvPr/>
        </p:nvSpPr>
        <p:spPr>
          <a:xfrm>
            <a:off x="8076883" y="609600"/>
            <a:ext cx="1925955" cy="6661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735" dirty="0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 tròn</a:t>
            </a:r>
            <a:endParaRPr lang="en-US" altLang="en-US" sz="3735" dirty="0">
              <a:solidFill>
                <a:schemeClr val="tx2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791884" y="990389"/>
            <a:ext cx="4980516" cy="666749"/>
          </a:xfrm>
          <a:prstGeom prst="straightConnector1">
            <a:avLst/>
          </a:prstGeom>
          <a:ln w="38100" cap="flat" cmpd="sng">
            <a:solidFill>
              <a:srgbClr val="FF0000"/>
            </a:solidFill>
            <a:prstDash val="solid"/>
            <a:headEnd type="triangle" w="med" len="med"/>
            <a:tailEnd type="triangle" w="med" len="med"/>
          </a:ln>
        </p:spPr>
      </p:cxnSp>
      <p:sp>
        <p:nvSpPr>
          <p:cNvPr id="24" name="Rectangle 23"/>
          <p:cNvSpPr/>
          <p:nvPr/>
        </p:nvSpPr>
        <p:spPr>
          <a:xfrm>
            <a:off x="7772612" y="2209800"/>
            <a:ext cx="1925320" cy="6661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735" dirty="0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mặt tròn</a:t>
            </a:r>
            <a:endParaRPr lang="en-US" altLang="en-US" sz="3735" dirty="0">
              <a:solidFill>
                <a:schemeClr val="tx2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2971800" y="1905000"/>
            <a:ext cx="4038600" cy="228600"/>
          </a:xfrm>
          <a:prstGeom prst="straightConnector1">
            <a:avLst/>
          </a:prstGeom>
          <a:ln w="38100" cap="flat" cmpd="sng">
            <a:solidFill>
              <a:srgbClr val="FF0000"/>
            </a:solidFill>
            <a:prstDash val="solid"/>
            <a:headEnd type="triangle" w="med" len="med"/>
            <a:tailEnd type="triangle" w="med" len="med"/>
          </a:ln>
        </p:spPr>
      </p:cxnSp>
      <p:sp>
        <p:nvSpPr>
          <p:cNvPr id="28" name="Rectangle 27"/>
          <p:cNvSpPr/>
          <p:nvPr/>
        </p:nvSpPr>
        <p:spPr>
          <a:xfrm>
            <a:off x="7239212" y="1346200"/>
            <a:ext cx="1925320" cy="6661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735" dirty="0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mắt tròn</a:t>
            </a:r>
            <a:endParaRPr lang="en-US" altLang="en-US" sz="3735" dirty="0">
              <a:solidFill>
                <a:schemeClr val="tx2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30" name="Straight Arrow Connector 29"/>
          <p:cNvCxnSpPr>
            <a:endCxn id="24" idx="1"/>
          </p:cNvCxnSpPr>
          <p:nvPr/>
        </p:nvCxnSpPr>
        <p:spPr>
          <a:xfrm>
            <a:off x="3149600" y="2273300"/>
            <a:ext cx="4622800" cy="269875"/>
          </a:xfrm>
          <a:prstGeom prst="straightConnector1">
            <a:avLst/>
          </a:prstGeom>
          <a:ln w="38100" cap="flat" cmpd="sng">
            <a:solidFill>
              <a:srgbClr val="FF0000"/>
            </a:solidFill>
            <a:prstDash val="solid"/>
            <a:headEnd type="triangle" w="med" len="med"/>
            <a:tailEnd type="triangle" w="med" len="med"/>
          </a:ln>
        </p:spPr>
      </p:cxnSp>
      <p:sp>
        <p:nvSpPr>
          <p:cNvPr id="32" name="Rectangle 31"/>
          <p:cNvSpPr/>
          <p:nvPr/>
        </p:nvSpPr>
        <p:spPr>
          <a:xfrm>
            <a:off x="7620000" y="4191000"/>
            <a:ext cx="24434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tay tròn</a:t>
            </a:r>
            <a:endParaRPr lang="en-US" altLang="en-US" sz="3600" dirty="0">
              <a:solidFill>
                <a:srgbClr val="3E35F7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270000" y="3681730"/>
            <a:ext cx="6350000" cy="831850"/>
            <a:chOff x="2566721" y="4168100"/>
            <a:chExt cx="4648200" cy="300881"/>
          </a:xfrm>
        </p:grpSpPr>
        <p:cxnSp>
          <p:nvCxnSpPr>
            <p:cNvPr id="20499" name="Straight Arrow Connector 32"/>
            <p:cNvCxnSpPr>
              <a:endCxn id="32" idx="1"/>
            </p:cNvCxnSpPr>
            <p:nvPr/>
          </p:nvCxnSpPr>
          <p:spPr>
            <a:xfrm>
              <a:off x="4471721" y="4168100"/>
              <a:ext cx="2743200" cy="300881"/>
            </a:xfrm>
            <a:prstGeom prst="straightConnector1">
              <a:avLst/>
            </a:prstGeom>
            <a:ln w="38100" cap="flat" cmpd="sng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</p:spPr>
        </p:cxnSp>
        <p:cxnSp>
          <p:nvCxnSpPr>
            <p:cNvPr id="20500" name="Straight Arrow Connector 34"/>
            <p:cNvCxnSpPr>
              <a:endCxn id="32" idx="1"/>
            </p:cNvCxnSpPr>
            <p:nvPr/>
          </p:nvCxnSpPr>
          <p:spPr>
            <a:xfrm>
              <a:off x="2566721" y="4186330"/>
              <a:ext cx="4648200" cy="282651"/>
            </a:xfrm>
            <a:prstGeom prst="straightConnector1">
              <a:avLst/>
            </a:prstGeom>
            <a:ln w="38100" cap="flat" cmpd="sng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</p:spPr>
        </p:cxnSp>
      </p:grpSp>
      <p:sp>
        <p:nvSpPr>
          <p:cNvPr id="39" name="Rectangle 38"/>
          <p:cNvSpPr/>
          <p:nvPr/>
        </p:nvSpPr>
        <p:spPr>
          <a:xfrm>
            <a:off x="7010400" y="3238500"/>
            <a:ext cx="4572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 nhoẻn cười</a:t>
            </a:r>
            <a:endParaRPr lang="en-US" altLang="en-US" sz="3600" dirty="0">
              <a:solidFill>
                <a:schemeClr val="tx2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0" name="Straight Arrow Connector 39"/>
          <p:cNvCxnSpPr>
            <a:endCxn id="39" idx="1"/>
          </p:cNvCxnSpPr>
          <p:nvPr/>
        </p:nvCxnSpPr>
        <p:spPr>
          <a:xfrm>
            <a:off x="2438400" y="2527935"/>
            <a:ext cx="4572000" cy="1033145"/>
          </a:xfrm>
          <a:prstGeom prst="straightConnector1">
            <a:avLst/>
          </a:prstGeom>
          <a:ln w="38100" cap="flat" cmpd="sng">
            <a:solidFill>
              <a:srgbClr val="FF0000"/>
            </a:solidFill>
            <a:prstDash val="solid"/>
            <a:headEnd type="triangle" w="med" len="med"/>
            <a:tailEnd type="triangle" w="med" len="med"/>
          </a:ln>
        </p:spPr>
      </p:cxnSp>
      <p:sp>
        <p:nvSpPr>
          <p:cNvPr id="43" name="Rectangle 42"/>
          <p:cNvSpPr/>
          <p:nvPr/>
        </p:nvSpPr>
        <p:spPr>
          <a:xfrm>
            <a:off x="7109883" y="5028989"/>
            <a:ext cx="4673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 err="1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altLang="en-US" sz="3600" dirty="0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hình </a:t>
            </a:r>
            <a:r>
              <a:rPr lang="en-US" altLang="en-US" sz="3600" dirty="0" err="1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mũm</a:t>
            </a:r>
            <a:r>
              <a:rPr lang="en-US" altLang="en-US" sz="3600" dirty="0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mĩm</a:t>
            </a:r>
            <a:endParaRPr lang="en-US" altLang="en-US" sz="3600" dirty="0">
              <a:solidFill>
                <a:srgbClr val="3E35F7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590800" y="3810000"/>
            <a:ext cx="4419600" cy="1524000"/>
          </a:xfrm>
          <a:prstGeom prst="straightConnector1">
            <a:avLst/>
          </a:prstGeom>
          <a:ln w="38100" cap="flat" cmpd="sng">
            <a:solidFill>
              <a:srgbClr val="FF0000"/>
            </a:solidFill>
            <a:prstDash val="solid"/>
            <a:headEnd type="triangle" w="med" len="med"/>
            <a:tailEnd type="triangle" w="med" len="med"/>
          </a:ln>
        </p:spPr>
      </p:cxnSp>
      <p:sp>
        <p:nvSpPr>
          <p:cNvPr id="52" name="Rectangle 51"/>
          <p:cNvSpPr/>
          <p:nvPr/>
        </p:nvSpPr>
        <p:spPr>
          <a:xfrm>
            <a:off x="7772400" y="5811520"/>
            <a:ext cx="28244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3E35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chân tròn</a:t>
            </a:r>
            <a:endParaRPr lang="en-US" altLang="en-US" sz="3600" dirty="0">
              <a:solidFill>
                <a:srgbClr val="3E35F7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1371600" y="5741036"/>
            <a:ext cx="6400800" cy="393065"/>
            <a:chOff x="2779679" y="4529968"/>
            <a:chExt cx="5245960" cy="333353"/>
          </a:xfrm>
        </p:grpSpPr>
        <p:cxnSp>
          <p:nvCxnSpPr>
            <p:cNvPr id="20497" name="Straight Arrow Connector 53"/>
            <p:cNvCxnSpPr>
              <a:endCxn id="52" idx="1"/>
            </p:cNvCxnSpPr>
            <p:nvPr/>
          </p:nvCxnSpPr>
          <p:spPr>
            <a:xfrm>
              <a:off x="4836351" y="4529968"/>
              <a:ext cx="3189288" cy="333353"/>
            </a:xfrm>
            <a:prstGeom prst="straightConnector1">
              <a:avLst/>
            </a:prstGeom>
            <a:ln w="38100" cap="flat" cmpd="sng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</p:spPr>
        </p:cxnSp>
        <p:cxnSp>
          <p:nvCxnSpPr>
            <p:cNvPr id="20498" name="Straight Arrow Connector 54"/>
            <p:cNvCxnSpPr>
              <a:endCxn id="52" idx="1"/>
            </p:cNvCxnSpPr>
            <p:nvPr/>
          </p:nvCxnSpPr>
          <p:spPr>
            <a:xfrm>
              <a:off x="2779679" y="4701760"/>
              <a:ext cx="5245960" cy="161560"/>
            </a:xfrm>
            <a:prstGeom prst="straightConnector1">
              <a:avLst/>
            </a:prstGeom>
            <a:ln w="38100" cap="flat" cmpd="sng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24" grpId="0"/>
      <p:bldP spid="24" grpId="1"/>
      <p:bldP spid="28" grpId="0"/>
      <p:bldP spid="28" grpId="1"/>
      <p:bldP spid="32" grpId="0"/>
      <p:bldP spid="32" grpId="1"/>
      <p:bldP spid="39" grpId="0"/>
      <p:bldP spid="39" grpId="1"/>
      <p:bldP spid="43" grpId="0"/>
      <p:bldP spid="43" grpId="1"/>
      <p:bldP spid="52" grpId="0"/>
      <p:bldP spid="5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s 10"/>
          <p:cNvSpPr/>
          <p:nvPr/>
        </p:nvSpPr>
        <p:spPr>
          <a:xfrm>
            <a:off x="457200" y="5204460"/>
            <a:ext cx="11582400" cy="1143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" name="Rectangles 3"/>
          <p:cNvSpPr/>
          <p:nvPr/>
        </p:nvSpPr>
        <p:spPr>
          <a:xfrm>
            <a:off x="457200" y="2743200"/>
            <a:ext cx="11582400" cy="22891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381000" y="1505585"/>
            <a:ext cx="11582400" cy="1143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362200" y="234950"/>
            <a:ext cx="8636000" cy="1188085"/>
          </a:xfrm>
          <a:prstGeom prst="cloudCallout">
            <a:avLst>
              <a:gd name="adj1" fmla="val -43345"/>
              <a:gd name="adj2" fmla="val 13121"/>
            </a:avLst>
          </a:prstGeom>
          <a:solidFill>
            <a:schemeClr val="accent1">
              <a:lumMod val="20000"/>
              <a:lumOff val="80000"/>
            </a:schemeClr>
          </a:solidFill>
          <a:ln w="19050" cap="flat" cmpd="sng">
            <a:solidFill>
              <a:srgbClr val="00206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em khi quan sát đồ vật cần chú ý những gì?</a:t>
            </a:r>
            <a:endParaRPr lang="en-US" altLang="en-US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77645"/>
            <a:ext cx="1157986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Phải quan sát theo một trình tự hợp lý- từ bao quát đến từng bộ phận.</a:t>
            </a:r>
            <a:endParaRPr lang="en-US" altLang="en-US" sz="3600" dirty="0">
              <a:solidFill>
                <a:schemeClr val="tx1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6400" y="3200400"/>
            <a:ext cx="421640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457200" lvl="0" indent="-457200" eaLnBrk="1" hangingPunct="1">
              <a:spcBef>
                <a:spcPct val="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nhiều giác quan:</a:t>
            </a:r>
            <a:endParaRPr lang="en-US" altLang="en-US" sz="3600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07200" y="2730500"/>
            <a:ext cx="313193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altLang="en-US" sz="3600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07199" y="3543300"/>
            <a:ext cx="256208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Thính</a:t>
            </a: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(tai)</a:t>
            </a:r>
            <a:endParaRPr lang="en-US" altLang="en-US" sz="3600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07199" y="4457700"/>
            <a:ext cx="3131929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3600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/>
          <p:cNvCxnSpPr>
            <a:stCxn id="7" idx="3"/>
            <a:endCxn id="8" idx="1"/>
          </p:cNvCxnSpPr>
          <p:nvPr/>
        </p:nvCxnSpPr>
        <p:spPr>
          <a:xfrm flipV="1">
            <a:off x="4622800" y="3053666"/>
            <a:ext cx="2184400" cy="746174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13" name="Straight Arrow Connector 12"/>
          <p:cNvCxnSpPr>
            <a:stCxn id="7" idx="3"/>
            <a:endCxn id="9" idx="1"/>
          </p:cNvCxnSpPr>
          <p:nvPr/>
        </p:nvCxnSpPr>
        <p:spPr>
          <a:xfrm>
            <a:off x="4622800" y="3799840"/>
            <a:ext cx="2184399" cy="66626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16" name="Straight Arrow Connector 15"/>
          <p:cNvCxnSpPr>
            <a:stCxn id="7" idx="3"/>
            <a:endCxn id="10" idx="1"/>
          </p:cNvCxnSpPr>
          <p:nvPr/>
        </p:nvCxnSpPr>
        <p:spPr>
          <a:xfrm>
            <a:off x="4622800" y="3799840"/>
            <a:ext cx="2184399" cy="981026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19" name="Rectangle 18"/>
          <p:cNvSpPr/>
          <p:nvPr/>
        </p:nvSpPr>
        <p:spPr>
          <a:xfrm>
            <a:off x="457200" y="5372100"/>
            <a:ext cx="1094041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ra đặc điểm riêng, phân biệt đồ vật cùng loại</a:t>
            </a:r>
            <a:endParaRPr lang="en-US" altLang="en-US" sz="36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bldLvl="0" animBg="1"/>
      <p:bldP spid="4" grpId="1" animBg="1"/>
      <p:bldP spid="2" grpId="0" animBg="1"/>
      <p:bldP spid="2" grpId="1" animBg="1"/>
      <p:bldP spid="5" grpId="0" animBg="1"/>
      <p:bldP spid="5" grpId="1" animBg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5"/>
          <p:cNvSpPr/>
          <p:nvPr/>
        </p:nvSpPr>
        <p:spPr>
          <a:xfrm>
            <a:off x="0" y="1701800"/>
            <a:ext cx="9347200" cy="609600"/>
          </a:xfrm>
          <a:prstGeom prst="line">
            <a:avLst/>
          </a:prstGeom>
          <a:ln w="9525">
            <a:noFill/>
          </a:ln>
        </p:spPr>
      </p:sp>
      <p:sp>
        <p:nvSpPr>
          <p:cNvPr id="22531" name="Line 6"/>
          <p:cNvSpPr/>
          <p:nvPr/>
        </p:nvSpPr>
        <p:spPr>
          <a:xfrm flipH="1">
            <a:off x="4064000" y="1905000"/>
            <a:ext cx="8128000" cy="304800"/>
          </a:xfrm>
          <a:prstGeom prst="line">
            <a:avLst/>
          </a:prstGeom>
          <a:ln w="9525">
            <a:noFill/>
          </a:ln>
        </p:spPr>
      </p:sp>
      <p:sp>
        <p:nvSpPr>
          <p:cNvPr id="22532" name="Line 9"/>
          <p:cNvSpPr/>
          <p:nvPr/>
        </p:nvSpPr>
        <p:spPr>
          <a:xfrm>
            <a:off x="0" y="2311400"/>
            <a:ext cx="12192000" cy="0"/>
          </a:xfrm>
          <a:prstGeom prst="line">
            <a:avLst/>
          </a:prstGeom>
          <a:ln w="9525">
            <a:noFill/>
          </a:ln>
        </p:spPr>
      </p:sp>
      <p:sp>
        <p:nvSpPr>
          <p:cNvPr id="22533" name="Line 10"/>
          <p:cNvSpPr/>
          <p:nvPr/>
        </p:nvSpPr>
        <p:spPr>
          <a:xfrm>
            <a:off x="0" y="2413000"/>
            <a:ext cx="12192000" cy="0"/>
          </a:xfrm>
          <a:prstGeom prst="line">
            <a:avLst/>
          </a:prstGeom>
          <a:ln w="9525">
            <a:noFill/>
          </a:ln>
        </p:spPr>
      </p:sp>
      <p:sp>
        <p:nvSpPr>
          <p:cNvPr id="22534" name="Line 11"/>
          <p:cNvSpPr/>
          <p:nvPr/>
        </p:nvSpPr>
        <p:spPr>
          <a:xfrm flipV="1">
            <a:off x="203200" y="2209800"/>
            <a:ext cx="9448800" cy="101600"/>
          </a:xfrm>
          <a:prstGeom prst="line">
            <a:avLst/>
          </a:prstGeom>
          <a:ln w="9525">
            <a:noFill/>
          </a:ln>
        </p:spPr>
      </p:sp>
      <p:sp>
        <p:nvSpPr>
          <p:cNvPr id="22535" name="Line 12"/>
          <p:cNvSpPr/>
          <p:nvPr/>
        </p:nvSpPr>
        <p:spPr>
          <a:xfrm>
            <a:off x="0" y="2311400"/>
            <a:ext cx="12192000" cy="0"/>
          </a:xfrm>
          <a:prstGeom prst="line">
            <a:avLst/>
          </a:prstGeom>
          <a:ln w="9525">
            <a:noFill/>
          </a:ln>
        </p:spPr>
      </p:sp>
      <p:sp>
        <p:nvSpPr>
          <p:cNvPr id="22536" name="Text Box 39"/>
          <p:cNvSpPr txBox="1"/>
          <p:nvPr/>
        </p:nvSpPr>
        <p:spPr>
          <a:xfrm>
            <a:off x="1470660" y="1181100"/>
            <a:ext cx="309880" cy="6661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3735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560" name="AutoShape 40"/>
          <p:cNvSpPr/>
          <p:nvPr/>
        </p:nvSpPr>
        <p:spPr>
          <a:xfrm>
            <a:off x="1422400" y="1092200"/>
            <a:ext cx="9042400" cy="3251200"/>
          </a:xfrm>
          <a:prstGeom prst="cloudCallout">
            <a:avLst>
              <a:gd name="adj1" fmla="val 28931"/>
              <a:gd name="adj2" fmla="val 90625"/>
            </a:avLst>
          </a:prstGeom>
          <a:solidFill>
            <a:schemeClr val="accent5">
              <a:lumMod val="90000"/>
            </a:schemeClr>
          </a:solidFill>
          <a:ln w="12700" cap="flat" cmpd="sng">
            <a:solidFill>
              <a:schemeClr val="accent1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endParaRPr lang="en-US" altLang="en-US" sz="3735" b="1" dirty="0">
              <a:solidFill>
                <a:srgbClr val="3333CC"/>
              </a:solidFill>
              <a:latin typeface=".VnHelvetInsH" pitchFamily="34" charset="0"/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735" b="1" dirty="0">
                <a:solidFill>
                  <a:srgbClr val="3333CC"/>
                </a:solidFill>
                <a:latin typeface="Times New Roman" panose="02020603050405020304" pitchFamily="18" charset="0"/>
              </a:rPr>
              <a:t>Muốn miêu tả đồ vật cần chú ý những gì?</a:t>
            </a:r>
            <a:endParaRPr lang="en-US" altLang="en-US" sz="3735" b="1" dirty="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561" name="AutoShape 41"/>
          <p:cNvSpPr/>
          <p:nvPr/>
        </p:nvSpPr>
        <p:spPr>
          <a:xfrm>
            <a:off x="685800" y="609600"/>
            <a:ext cx="11176000" cy="5199380"/>
          </a:xfrm>
          <a:prstGeom prst="horizontalScroll">
            <a:avLst>
              <a:gd name="adj" fmla="val 12500"/>
            </a:avLst>
          </a:prstGeom>
          <a:solidFill>
            <a:srgbClr val="FFCCCC"/>
          </a:solidFill>
          <a:ln w="9525" cap="flat" cmpd="sng">
            <a:solidFill>
              <a:srgbClr val="FFCCCC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609600" lvl="0" indent="-609600" eaLnBrk="1" hangingPunct="1"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altLang="en-US" sz="2800" b="1" u="sng" dirty="0">
                <a:solidFill>
                  <a:schemeClr val="tx1"/>
                </a:solidFill>
                <a:cs typeface="Arial" panose="020B0604020202020204" pitchFamily="34" charset="0"/>
              </a:rPr>
              <a:t>II. Ghi nhớ:</a:t>
            </a:r>
            <a:endParaRPr lang="en-US" altLang="en-US" sz="2800" b="1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609600" lvl="0" indent="-609600" eaLnBrk="1" hangingPunct="1">
              <a:lnSpc>
                <a:spcPct val="90000"/>
              </a:lnSpc>
              <a:spcBef>
                <a:spcPct val="50000"/>
              </a:spcBef>
              <a:buAutoNum type="arabicPeriod"/>
            </a:pPr>
            <a:r>
              <a:rPr lang="en-US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Muốn miêu tả đồ vật, trước hết phải quan sát đồ vật đó.</a:t>
            </a:r>
            <a:endParaRPr lang="en-US" altLang="en-US" sz="2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609600" lvl="0" indent="-609600" eaLnBrk="1" hangingPunct="1">
              <a:lnSpc>
                <a:spcPct val="90000"/>
              </a:lnSpc>
              <a:spcBef>
                <a:spcPct val="50000"/>
              </a:spcBef>
              <a:buAutoNum type="arabicPeriod"/>
            </a:pPr>
            <a:r>
              <a:rPr lang="en-US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Quan sát đồ vật cần theo một trình tự hợp lý, bằng nhiều cách khác nhau</a:t>
            </a:r>
            <a:endParaRPr lang="en-US" altLang="en-US" sz="2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609600" lvl="0" indent="-609600" eaLnBrk="1" hangingPunct="1"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    (mắt nhìn, tai nghe, tay sờ…)</a:t>
            </a:r>
            <a:endParaRPr lang="en-US" altLang="en-US" sz="2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609600" lvl="0" indent="-609600" eaLnBrk="1" hangingPunct="1"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altLang="en-US" sz="2800" dirty="0">
                <a:solidFill>
                  <a:schemeClr val="tx1"/>
                </a:solidFill>
                <a:cs typeface="Arial" panose="020B0604020202020204" pitchFamily="34" charset="0"/>
              </a:rPr>
              <a:t>3.Cần chú ý phát hiện những đặc điểm riêng, phân biệt đồ vật này với đồ vật khác.</a:t>
            </a:r>
            <a:endParaRPr lang="en-US" altLang="en-US" sz="2800" dirty="0">
              <a:solidFill>
                <a:schemeClr val="tx1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" dur="500"/>
                                        <p:tgtEl>
                                          <p:spTgt spid="107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0" grpId="0" bldLvl="0" animBg="1"/>
      <p:bldP spid="107560" grpId="1" bldLvl="0" animBg="1"/>
      <p:bldP spid="107561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nip Diagonal Corner Rectangle 4"/>
          <p:cNvSpPr/>
          <p:nvPr/>
        </p:nvSpPr>
        <p:spPr bwMode="auto">
          <a:xfrm>
            <a:off x="5029200" y="457200"/>
            <a:ext cx="2844800" cy="608330"/>
          </a:xfrm>
          <a:prstGeom prst="snip2DiagRect">
            <a:avLst>
              <a:gd name="adj1" fmla="val 0"/>
              <a:gd name="adj2" fmla="val 41358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buNone/>
            </a:pPr>
            <a:r>
              <a:rPr sz="3200" b="1" dirty="0">
                <a:latin typeface="Arial" panose="020B0604020202020204" pitchFamily="34" charset="0"/>
                <a:cs typeface="Arial" panose="020B0604020202020204" pitchFamily="34" charset="0"/>
              </a:rPr>
              <a:t>Mục tiêu</a:t>
            </a:r>
            <a:endParaRPr sz="32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35200" y="1676400"/>
            <a:ext cx="9347200" cy="744855"/>
          </a:xfrm>
          <a:prstGeom prst="roundRect">
            <a:avLst>
              <a:gd name="adj" fmla="val 45958"/>
            </a:avLst>
          </a:prstGeom>
          <a:solidFill>
            <a:srgbClr val="CDF2FF"/>
          </a:soli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Biết quan sát đồ vật theo trình tự hợp lí.</a:t>
            </a:r>
            <a:endParaRPr lang="en-US" altLang="en-US" sz="2800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 Diagonal Corner Rectangle 7"/>
          <p:cNvSpPr/>
          <p:nvPr/>
        </p:nvSpPr>
        <p:spPr bwMode="auto">
          <a:xfrm>
            <a:off x="198783" y="2743200"/>
            <a:ext cx="10012017" cy="879475"/>
          </a:xfrm>
          <a:prstGeom prst="round2DiagRect">
            <a:avLst>
              <a:gd name="adj1" fmla="val 50000"/>
              <a:gd name="adj2" fmla="val 20370"/>
            </a:avLst>
          </a:prstGeom>
          <a:solidFill>
            <a:srgbClr val="FFFFB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Phát hiện được đặc điểm riêng, độc đáo của từng đồ vật.</a:t>
            </a:r>
            <a:endParaRPr sz="28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Hexagon 8"/>
          <p:cNvSpPr/>
          <p:nvPr/>
        </p:nvSpPr>
        <p:spPr>
          <a:xfrm>
            <a:off x="1484243" y="3944620"/>
            <a:ext cx="9437757" cy="879475"/>
          </a:xfrm>
          <a:prstGeom prst="hexagon">
            <a:avLst>
              <a:gd name="adj" fmla="val 43799"/>
              <a:gd name="vf" fmla="val 115470"/>
            </a:avLst>
          </a:prstGeom>
          <a:solidFill>
            <a:srgbClr val="FFCCCC"/>
          </a:soli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Phân biệt được với những đồ vật khác cùng loại.</a:t>
            </a:r>
            <a:endParaRPr lang="en-US" altLang="en-US" sz="2800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5105400"/>
            <a:ext cx="6273800" cy="676910"/>
          </a:xfrm>
          <a:prstGeom prst="rect">
            <a:avLst/>
          </a:prstGeom>
          <a:solidFill>
            <a:srgbClr val="C1FFC1"/>
          </a:soli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Lập được dàn ý tả đồ chơi. </a:t>
            </a:r>
            <a:endParaRPr lang="en-US" altLang="en-US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Content Placeholder 1" descr="Capture"/>
          <p:cNvPicPr>
            <a:picLocks noGrp="1" noChangeAspect="1"/>
          </p:cNvPicPr>
          <p:nvPr>
            <p:ph sz="half" idx="1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10800" y="3611880"/>
            <a:ext cx="1127760" cy="1493520"/>
          </a:xfrm>
          <a:prstGeom prst="rect">
            <a:avLst/>
          </a:prstGeom>
        </p:spPr>
      </p:pic>
      <p:pic>
        <p:nvPicPr>
          <p:cNvPr id="4" name="Content Placeholder 1" descr="Capture"/>
          <p:cNvPicPr>
            <a:picLocks noGrp="1" noChangeAspect="1"/>
          </p:cNvPicPr>
          <p:nvPr>
            <p:ph sz="half" idx="2"/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29800" y="2362200"/>
            <a:ext cx="1127760" cy="14935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Content Placeholder 1" descr="Capture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44200" y="1219200"/>
            <a:ext cx="1127760" cy="14935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/>
          <p:nvPr/>
        </p:nvSpPr>
        <p:spPr>
          <a:xfrm>
            <a:off x="692150" y="1371600"/>
            <a:ext cx="1089025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3E35F7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rgbClr val="3E35F7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>
                <a:solidFill>
                  <a:srgbClr val="3E35F7"/>
                </a:solidFill>
                <a:latin typeface="Times New Roman" panose="02020603050405020304" pitchFamily="18" charset="0"/>
              </a:rPr>
              <a:t>Dựa vào kết quả quan sát của em, hãy</a:t>
            </a:r>
            <a:r>
              <a:rPr lang="vi-VN" altLang="en-US" sz="3600" b="1" dirty="0">
                <a:solidFill>
                  <a:srgbClr val="3E35F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3E35F7"/>
                </a:solidFill>
                <a:latin typeface="Times New Roman" panose="02020603050405020304" pitchFamily="18" charset="0"/>
              </a:rPr>
              <a:t>lập dàn ý cho bài văn tả đồ chơi mà em đã chọn?</a:t>
            </a:r>
            <a:endParaRPr lang="en-US" altLang="en-US" sz="3600" b="1" dirty="0">
              <a:solidFill>
                <a:srgbClr val="3E35F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7" name="TextBox 1"/>
          <p:cNvSpPr txBox="1"/>
          <p:nvPr/>
        </p:nvSpPr>
        <p:spPr>
          <a:xfrm>
            <a:off x="3200400" y="304800"/>
            <a:ext cx="64008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THỰC HÀNH</a:t>
            </a:r>
            <a:endParaRPr lang="vi-VN" altLang="x-none" sz="48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9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997200" cy="3473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9754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7135" y="3429000"/>
            <a:ext cx="3657600" cy="3454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9755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3747135" cy="342963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9756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3155" y="0"/>
            <a:ext cx="4728845" cy="35699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9758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0" y="0"/>
            <a:ext cx="4382135" cy="3409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0" name="Content Placeholder 99"/>
          <p:cNvPicPr>
            <a:picLocks noGrp="1"/>
          </p:cNvPicPr>
          <p:nvPr>
            <p:ph idx="4294967295"/>
          </p:nvPr>
        </p:nvPicPr>
        <p:blipFill>
          <a:blip r:embed="rId7"/>
          <a:srcRect t="10101"/>
          <a:stretch>
            <a:fillRect/>
          </a:stretch>
        </p:blipFill>
        <p:spPr>
          <a:xfrm>
            <a:off x="7473315" y="3565525"/>
            <a:ext cx="4718685" cy="339915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17170" y="2999105"/>
            <a:ext cx="1392555" cy="65278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Bố cục</a:t>
            </a:r>
            <a:endParaRPr lang="en-US" altLang="vi-VN" sz="2400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/>
          <p:cNvCxnSpPr>
            <a:stCxn id="15" idx="3"/>
            <a:endCxn id="18" idx="1"/>
          </p:cNvCxnSpPr>
          <p:nvPr/>
        </p:nvCxnSpPr>
        <p:spPr>
          <a:xfrm flipV="1">
            <a:off x="1609725" y="1099820"/>
            <a:ext cx="865505" cy="2225675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18" name="Rounded Rectangle 17"/>
          <p:cNvSpPr/>
          <p:nvPr/>
        </p:nvSpPr>
        <p:spPr>
          <a:xfrm>
            <a:off x="2475230" y="746125"/>
            <a:ext cx="1454150" cy="706755"/>
          </a:xfrm>
          <a:prstGeom prst="roundRect">
            <a:avLst>
              <a:gd name="adj" fmla="val 50000"/>
            </a:avLst>
          </a:prstGeom>
          <a:solidFill>
            <a:srgbClr val="FFF5D5"/>
          </a:soli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Mở bài </a:t>
            </a:r>
            <a:endParaRPr lang="en-US" altLang="vi-VN" sz="2800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698115" y="2974975"/>
            <a:ext cx="1586865" cy="835660"/>
          </a:xfrm>
          <a:prstGeom prst="roundRect">
            <a:avLst>
              <a:gd name="adj" fmla="val 50000"/>
            </a:avLst>
          </a:prstGeom>
          <a:solidFill>
            <a:srgbClr val="F0F9E7"/>
          </a:soli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Thân bài</a:t>
            </a:r>
            <a:endParaRPr lang="en-US" altLang="vi-VN" sz="2800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233930" y="5482590"/>
            <a:ext cx="1508125" cy="798195"/>
          </a:xfrm>
          <a:prstGeom prst="roundRect">
            <a:avLst>
              <a:gd name="adj" fmla="val 50000"/>
            </a:avLst>
          </a:prstGeom>
          <a:solidFill>
            <a:srgbClr val="FFCDE6"/>
          </a:soli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Kết bài</a:t>
            </a:r>
            <a:endParaRPr lang="en-US" altLang="vi-VN" sz="2800" b="1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Arrow Connector 23"/>
          <p:cNvCxnSpPr>
            <a:stCxn id="15" idx="3"/>
          </p:cNvCxnSpPr>
          <p:nvPr/>
        </p:nvCxnSpPr>
        <p:spPr>
          <a:xfrm flipV="1">
            <a:off x="1609725" y="3284220"/>
            <a:ext cx="1154430" cy="41275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27" name="Straight Arrow Connector 26"/>
          <p:cNvCxnSpPr/>
          <p:nvPr/>
        </p:nvCxnSpPr>
        <p:spPr>
          <a:xfrm>
            <a:off x="1609725" y="3325495"/>
            <a:ext cx="706120" cy="2162810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40" name="TextBox 39"/>
          <p:cNvSpPr txBox="1"/>
          <p:nvPr/>
        </p:nvSpPr>
        <p:spPr>
          <a:xfrm>
            <a:off x="4436110" y="746125"/>
            <a:ext cx="219964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Giới thiệu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gấu bông</a:t>
            </a:r>
            <a:endParaRPr lang="vi-VN" altLang="en-US" sz="28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581900" y="1522730"/>
            <a:ext cx="18510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vi-VN" alt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dáng</a:t>
            </a:r>
            <a:endParaRPr lang="vi-VN" altLang="en-US" sz="2800" dirty="0" err="1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908290" y="2328545"/>
            <a:ext cx="14281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altLang="en-US" sz="2800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Bộ lông</a:t>
            </a:r>
            <a:endParaRPr lang="vi-VN" altLang="en-US" sz="2800" dirty="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168900" y="2453005"/>
            <a:ext cx="20389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tả bao quát</a:t>
            </a:r>
            <a:endParaRPr lang="en-US" altLang="vi-VN" sz="28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0" name="Straight Arrow Connector 59"/>
          <p:cNvCxnSpPr>
            <a:stCxn id="22" idx="3"/>
          </p:cNvCxnSpPr>
          <p:nvPr/>
        </p:nvCxnSpPr>
        <p:spPr>
          <a:xfrm flipV="1">
            <a:off x="4284980" y="2772410"/>
            <a:ext cx="883920" cy="620395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62" name="Straight Arrow Connector 61"/>
          <p:cNvCxnSpPr/>
          <p:nvPr/>
        </p:nvCxnSpPr>
        <p:spPr>
          <a:xfrm flipV="1">
            <a:off x="6974840" y="2000885"/>
            <a:ext cx="607060" cy="688975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64" name="Straight Arrow Connector 63"/>
          <p:cNvCxnSpPr/>
          <p:nvPr/>
        </p:nvCxnSpPr>
        <p:spPr>
          <a:xfrm flipV="1">
            <a:off x="6984365" y="2609215"/>
            <a:ext cx="899160" cy="90170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67" name="TextBox 66"/>
          <p:cNvSpPr txBox="1"/>
          <p:nvPr/>
        </p:nvSpPr>
        <p:spPr>
          <a:xfrm>
            <a:off x="5197475" y="3802380"/>
            <a:ext cx="20389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tả bộ ph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ậ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vi-VN" sz="28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9" name="Straight Arrow Connector 68"/>
          <p:cNvCxnSpPr>
            <a:stCxn id="22" idx="3"/>
            <a:endCxn id="67" idx="1"/>
          </p:cNvCxnSpPr>
          <p:nvPr/>
        </p:nvCxnSpPr>
        <p:spPr>
          <a:xfrm>
            <a:off x="4284980" y="3392805"/>
            <a:ext cx="912495" cy="670560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72" name="Straight Arrow Connector 71"/>
          <p:cNvCxnSpPr/>
          <p:nvPr/>
        </p:nvCxnSpPr>
        <p:spPr>
          <a:xfrm>
            <a:off x="3882390" y="1007745"/>
            <a:ext cx="801370" cy="15875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73" name="TextBox 72"/>
          <p:cNvSpPr txBox="1"/>
          <p:nvPr/>
        </p:nvSpPr>
        <p:spPr>
          <a:xfrm>
            <a:off x="8153400" y="3404235"/>
            <a:ext cx="10439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vi-VN" altLang="en-US" sz="28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endParaRPr lang="vi-VN" altLang="en-US" sz="2800" dirty="0">
              <a:solidFill>
                <a:srgbClr val="003399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336915" y="3926205"/>
            <a:ext cx="12242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altLang="en-US" sz="28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endParaRPr lang="vi-VN" altLang="en-US" sz="2800" dirty="0">
              <a:solidFill>
                <a:srgbClr val="003399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715885" y="4466590"/>
            <a:ext cx="6210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altLang="en-US" sz="2800" dirty="0">
                <a:solidFill>
                  <a:srgbClr val="003399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cổ</a:t>
            </a:r>
            <a:endParaRPr lang="vi-VN" altLang="en-US" sz="2800" dirty="0">
              <a:solidFill>
                <a:srgbClr val="003399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6873240" y="4168775"/>
            <a:ext cx="924560" cy="588010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80" name="Straight Arrow Connector 79"/>
          <p:cNvCxnSpPr>
            <a:endCxn id="73" idx="1"/>
          </p:cNvCxnSpPr>
          <p:nvPr/>
        </p:nvCxnSpPr>
        <p:spPr>
          <a:xfrm flipV="1">
            <a:off x="6951980" y="3665220"/>
            <a:ext cx="1201420" cy="487680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82" name="Straight Arrow Connector 81"/>
          <p:cNvCxnSpPr/>
          <p:nvPr/>
        </p:nvCxnSpPr>
        <p:spPr>
          <a:xfrm>
            <a:off x="6851015" y="4152900"/>
            <a:ext cx="1411605" cy="82550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85" name="TextBox 84"/>
          <p:cNvSpPr txBox="1"/>
          <p:nvPr/>
        </p:nvSpPr>
        <p:spPr>
          <a:xfrm>
            <a:off x="4436110" y="5482590"/>
            <a:ext cx="257873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Tình cảm của em với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gấu bông</a:t>
            </a:r>
            <a:endParaRPr lang="vi-VN" altLang="en-US" sz="28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9" name="Straight Arrow Connector 88"/>
          <p:cNvCxnSpPr/>
          <p:nvPr/>
        </p:nvCxnSpPr>
        <p:spPr>
          <a:xfrm flipV="1">
            <a:off x="3742055" y="5960745"/>
            <a:ext cx="694055" cy="5715"/>
          </a:xfrm>
          <a:prstGeom prst="straightConnector1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2" name="Text Box 7"/>
          <p:cNvSpPr txBox="1"/>
          <p:nvPr/>
        </p:nvSpPr>
        <p:spPr>
          <a:xfrm>
            <a:off x="0" y="-212"/>
            <a:ext cx="1490980" cy="645160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</a:rPr>
              <a:t>Dàn ý: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336405" y="1788160"/>
            <a:ext cx="660400" cy="1524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 Box 3"/>
          <p:cNvSpPr txBox="1"/>
          <p:nvPr/>
        </p:nvSpPr>
        <p:spPr>
          <a:xfrm>
            <a:off x="10084435" y="1306830"/>
            <a:ext cx="17653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dáng người tròn</a:t>
            </a:r>
            <a:endParaRPr lang="vi-V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9831070" y="2396490"/>
            <a:ext cx="25507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2800" dirty="0">
                <a:latin typeface="Times New Roman" panose="02020603050405020304" pitchFamily="18" charset="0"/>
                <a:sym typeface="+mn-ea"/>
              </a:rPr>
              <a:t>màu nâu sáng</a:t>
            </a:r>
            <a:endParaRPr lang="vi-V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170670" y="2708910"/>
            <a:ext cx="660400" cy="1524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 Box 9"/>
          <p:cNvSpPr txBox="1"/>
          <p:nvPr/>
        </p:nvSpPr>
        <p:spPr>
          <a:xfrm>
            <a:off x="9692005" y="3388360"/>
            <a:ext cx="25507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altLang="en-US" sz="2800" dirty="0">
                <a:latin typeface="Times New Roman" panose="02020603050405020304" pitchFamily="18" charset="0"/>
                <a:sym typeface="+mn-ea"/>
              </a:rPr>
              <a:t>2 mắt đen láy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9031605" y="3700780"/>
            <a:ext cx="660400" cy="1524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 Box 12"/>
          <p:cNvSpPr txBox="1"/>
          <p:nvPr/>
        </p:nvSpPr>
        <p:spPr>
          <a:xfrm>
            <a:off x="9813925" y="3926205"/>
            <a:ext cx="25507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2800" dirty="0">
                <a:latin typeface="Times New Roman" panose="02020603050405020304" pitchFamily="18" charset="0"/>
                <a:sym typeface="+mn-ea"/>
              </a:rPr>
              <a:t>màu nâu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9153525" y="4238625"/>
            <a:ext cx="660400" cy="1524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 Box 15"/>
          <p:cNvSpPr txBox="1"/>
          <p:nvPr/>
        </p:nvSpPr>
        <p:spPr>
          <a:xfrm>
            <a:off x="9692005" y="4257040"/>
            <a:ext cx="25507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altLang="en-US" sz="2800" dirty="0">
                <a:latin typeface="Times New Roman" panose="02020603050405020304" pitchFamily="18" charset="0"/>
                <a:sym typeface="+mn-ea"/>
              </a:rPr>
              <a:t>nhỏ trông như 2 chiếc cúc áo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9177020" y="4258310"/>
            <a:ext cx="514985" cy="32639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8153400" y="4967605"/>
            <a:ext cx="514985" cy="32639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Box 20"/>
          <p:cNvSpPr txBox="1"/>
          <p:nvPr/>
        </p:nvSpPr>
        <p:spPr>
          <a:xfrm>
            <a:off x="8439785" y="5210175"/>
            <a:ext cx="39249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altLang="en-US" sz="2800" dirty="0">
                <a:latin typeface="Times New Roman" panose="02020603050405020304" pitchFamily="18" charset="0"/>
                <a:sym typeface="+mn-ea"/>
              </a:rPr>
              <a:t>trên cổ thắt 1 chiếc nơ đỏ</a:t>
            </a:r>
            <a:endParaRPr lang="vi-VN" alt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15" grpId="1" animBg="1"/>
      <p:bldP spid="18" grpId="0" bldLvl="0" animBg="1"/>
      <p:bldP spid="18" grpId="1" animBg="1"/>
      <p:bldP spid="22" grpId="0" bldLvl="0" animBg="1"/>
      <p:bldP spid="22" grpId="1" animBg="1"/>
      <p:bldP spid="23" grpId="0" bldLvl="0" animBg="1"/>
      <p:bldP spid="23" grpId="1" animBg="1"/>
      <p:bldP spid="40" grpId="0"/>
      <p:bldP spid="40" grpId="1"/>
      <p:bldP spid="51" grpId="0"/>
      <p:bldP spid="51" grpId="1"/>
      <p:bldP spid="54" grpId="0"/>
      <p:bldP spid="54" grpId="1"/>
      <p:bldP spid="56" grpId="0"/>
      <p:bldP spid="56" grpId="1"/>
      <p:bldP spid="67" grpId="0"/>
      <p:bldP spid="73" grpId="0"/>
      <p:bldP spid="73" grpId="1"/>
      <p:bldP spid="74" grpId="0"/>
      <p:bldP spid="74" grpId="1"/>
      <p:bldP spid="75" grpId="0"/>
      <p:bldP spid="75" grpId="1"/>
      <p:bldP spid="4" grpId="0"/>
      <p:bldP spid="4" grpId="1"/>
      <p:bldP spid="6" grpId="0"/>
      <p:bldP spid="6" grpId="1"/>
      <p:bldP spid="10" grpId="0"/>
      <p:bldP spid="10" grpId="1"/>
      <p:bldP spid="13" grpId="0"/>
      <p:bldP spid="16" grpId="0"/>
      <p:bldP spid="13" grpId="1"/>
      <p:bldP spid="16" grpId="1"/>
      <p:bldP spid="21" grpId="0"/>
      <p:bldP spid="21" grpId="1"/>
      <p:bldP spid="85" grpId="0"/>
      <p:bldP spid="8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7"/>
          <p:cNvSpPr txBox="1"/>
          <p:nvPr/>
        </p:nvSpPr>
        <p:spPr>
          <a:xfrm>
            <a:off x="5638800" y="-212"/>
            <a:ext cx="1490980" cy="645160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</a:rPr>
              <a:t>Dàn ý: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139177" y="459796"/>
            <a:ext cx="11933555" cy="61239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1.Mở bài: 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</a:rPr>
              <a:t>Giới thiệu gấu bông đồ chơi em thích nhất.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2. Thân bài: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</a:rPr>
              <a:t>Hình dáng: Gấu bông không to, là gấu ngồi, dáng người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latin typeface="Times New Roman" panose="02020603050405020304" pitchFamily="18" charset="0"/>
              </a:rPr>
              <a:t> tay chắp thu lu trước bụng.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</a:rPr>
              <a:t>Bộ lông: màu nâu sáng pha mấy mảng hông nhạt ở tai mõm,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gan</a:t>
            </a:r>
            <a:r>
              <a:rPr lang="en-US" altLang="en-US" sz="2800" dirty="0">
                <a:latin typeface="Times New Roman" panose="02020603050405020304" pitchFamily="18" charset="0"/>
              </a:rPr>
              <a:t> bàn chân làm nó có vẻ rất khác những con gấu khác.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</a:rPr>
              <a:t>Hai mắt:Đen láy,trông như mắt thật, rất nghịch và thông minh.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</a:rPr>
              <a:t>Mũi: Màu nâu, nhỏ, trông như một chiếc cúc áo, gắn trên mõm.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</a:rPr>
              <a:t>Trên cổ: Thắt một chiếc nơ đỏ chói làm nó thật bảnh.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2800" dirty="0">
                <a:latin typeface="Times New Roman" panose="02020603050405020304" pitchFamily="18" charset="0"/>
              </a:rPr>
              <a:t>Trên đôi tay chắp lại trước bụng gấu: có một bông hoa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giấy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dirty="0">
                <a:latin typeface="Times New Roman" panose="02020603050405020304" pitchFamily="18" charset="0"/>
              </a:rPr>
              <a:t> trắng làm nó càng đáng yêu.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3. Kết luận : Em </a:t>
            </a:r>
            <a:r>
              <a:rPr lang="vi-VN" altLang="en-US" sz="2800" dirty="0">
                <a:latin typeface="Times New Roman" panose="02020603050405020304" pitchFamily="18" charset="0"/>
              </a:rPr>
              <a:t>r</a:t>
            </a:r>
            <a:r>
              <a:rPr lang="en-US" altLang="en-US" sz="2800" dirty="0">
                <a:latin typeface="Times New Roman" panose="02020603050405020304" pitchFamily="18" charset="0"/>
              </a:rPr>
              <a:t>ất yêu gấu bông. Ôm chú  mềm mại ấm </a:t>
            </a:r>
            <a:r>
              <a:rPr lang="en-US" altLang="en-US" sz="2800" dirty="0" err="1">
                <a:latin typeface="Times New Roman" panose="02020603050405020304" pitchFamily="18" charset="0"/>
              </a:rPr>
              <a:t>áp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</a:rPr>
              <a:t> lòng, em  thấy rất dễ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chịu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thích</a:t>
            </a:r>
            <a:r>
              <a:rPr lang="en-US" altLang="en-US" sz="2800" dirty="0">
                <a:latin typeface="Times New Roman" panose="02020603050405020304" pitchFamily="18" charset="0"/>
              </a:rPr>
              <a:t> thú.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2" name="Text Box 7"/>
          <p:cNvSpPr txBox="1"/>
          <p:nvPr/>
        </p:nvSpPr>
        <p:spPr>
          <a:xfrm>
            <a:off x="5647690" y="-212"/>
            <a:ext cx="1490980" cy="645160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</a:rPr>
              <a:t>Dàn ý:</a:t>
            </a:r>
            <a:endParaRPr lang="en-US" altLang="en-US" sz="36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/>
          <p:nvPr/>
        </p:nvSpPr>
        <p:spPr>
          <a:xfrm>
            <a:off x="3355129" y="2661708"/>
            <a:ext cx="547370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endParaRPr lang="en-US" altLang="en-US" sz="2400" b="1" dirty="0">
              <a:solidFill>
                <a:srgbClr val="FF0066"/>
              </a:solidFill>
              <a:ea typeface="Arial" panose="020B0604020202020204" pitchFamily="34" charset="0"/>
            </a:endParaRPr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355600" y="1173480"/>
            <a:ext cx="11480800" cy="4511675"/>
          </a:xfrm>
          <a:prstGeom prst="horizontalScroll">
            <a:avLst>
              <a:gd name="adj" fmla="val 12500"/>
            </a:avLst>
          </a:prstGeom>
          <a:solidFill>
            <a:srgbClr val="FFCCCC"/>
          </a:solidFill>
          <a:ln w="12700" cmpd="sng">
            <a:solidFill>
              <a:schemeClr val="accent1">
                <a:shade val="50000"/>
              </a:schemeClr>
            </a:solidFill>
            <a:prstDash val="solid"/>
            <a:round/>
          </a:ln>
          <a:effectLst/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văn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miêu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tả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đồ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vật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ba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phần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mở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thân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và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kết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2.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thể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mở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theo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kiểu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trực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tiếp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hay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gián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tiếp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và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kết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theo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kiểu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mở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rộng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hoặc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không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mở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rộng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3.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Trong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phần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thân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trước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nên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tả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bao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quát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toàn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bộ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đồ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vật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rồi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tả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những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bộ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phân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đặc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điểm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nổi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bật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4699" name="AutoShape 11"/>
          <p:cNvSpPr/>
          <p:nvPr/>
        </p:nvSpPr>
        <p:spPr>
          <a:xfrm>
            <a:off x="2667000" y="2002155"/>
            <a:ext cx="7010400" cy="1779905"/>
          </a:xfrm>
          <a:prstGeom prst="cloudCallout">
            <a:avLst>
              <a:gd name="adj1" fmla="val 31523"/>
              <a:gd name="adj2" fmla="val 128125"/>
            </a:avLst>
          </a:prstGeom>
          <a:solidFill>
            <a:srgbClr val="FFCCFF"/>
          </a:solidFill>
          <a:ln w="95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Tiết trước chúng ta học bài gì?</a:t>
            </a:r>
            <a:endParaRPr lang="en-US" altLang="en-US" sz="3600" b="1" dirty="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700" name="AutoShape 12"/>
          <p:cNvSpPr/>
          <p:nvPr/>
        </p:nvSpPr>
        <p:spPr>
          <a:xfrm>
            <a:off x="3158490" y="1837055"/>
            <a:ext cx="5486400" cy="2109470"/>
          </a:xfrm>
          <a:prstGeom prst="cloudCallout">
            <a:avLst>
              <a:gd name="adj1" fmla="val 96181"/>
              <a:gd name="adj2" fmla="val 60611"/>
            </a:avLst>
          </a:prstGeom>
          <a:solidFill>
            <a:schemeClr val="accent1"/>
          </a:solidFill>
          <a:ln w="9525" cap="flat" cmpd="sng">
            <a:solidFill>
              <a:srgbClr val="FFFF99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735" b="1" dirty="0">
                <a:solidFill>
                  <a:srgbClr val="3333CC"/>
                </a:solidFill>
                <a:latin typeface="Times New Roman" panose="02020603050405020304" pitchFamily="18" charset="0"/>
              </a:rPr>
              <a:t>Luyện tập miêu tả đồ vật</a:t>
            </a:r>
            <a:endParaRPr lang="en-US" altLang="en-US" sz="3735" b="1" dirty="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4702" name="AutoShape 14"/>
          <p:cNvSpPr/>
          <p:nvPr/>
        </p:nvSpPr>
        <p:spPr>
          <a:xfrm>
            <a:off x="2667000" y="1652270"/>
            <a:ext cx="6705600" cy="2638425"/>
          </a:xfrm>
          <a:prstGeom prst="cloudCallout">
            <a:avLst>
              <a:gd name="adj1" fmla="val -42171"/>
              <a:gd name="adj2" fmla="val 90954"/>
            </a:avLst>
          </a:prstGeom>
          <a:gradFill rotWithShape="1">
            <a:gsLst>
              <a:gs pos="0">
                <a:srgbClr val="FFFF99"/>
              </a:gs>
              <a:gs pos="100000">
                <a:srgbClr val="CACA79"/>
              </a:gs>
            </a:gsLst>
            <a:lin ang="5400000" scaled="1"/>
            <a:tileRect/>
          </a:gradFill>
          <a:ln w="95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Em hãy nêu cấu tạo của bài văn miêu tả đồ vật?</a:t>
            </a:r>
            <a:endParaRPr lang="en-US" altLang="en-US" sz="3600" b="1" dirty="0">
              <a:solidFill>
                <a:srgbClr val="3333CC"/>
              </a:solidFill>
              <a:latin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 </a:t>
            </a:r>
            <a:endParaRPr lang="en-US" altLang="en-US" sz="3600" b="1" dirty="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7" name="Text Box 16"/>
          <p:cNvSpPr txBox="1"/>
          <p:nvPr/>
        </p:nvSpPr>
        <p:spPr>
          <a:xfrm>
            <a:off x="4010660" y="6972300"/>
            <a:ext cx="309880" cy="6661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3735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1" dur="2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8" grpId="0" bldLvl="0" animBg="1"/>
      <p:bldP spid="114699" grpId="0" bldLvl="0" animBg="1"/>
      <p:bldP spid="114699" grpId="1" bldLvl="0" animBg="1"/>
      <p:bldP spid="114700" grpId="0" bldLvl="0" animBg="1"/>
      <p:bldP spid="114700" grpId="1" bldLvl="0" animBg="1"/>
      <p:bldP spid="114702" grpId="0" bldLvl="0" animBg="1"/>
      <p:bldP spid="114702" grpId="1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5" name="AutoShape 11"/>
          <p:cNvSpPr/>
          <p:nvPr/>
        </p:nvSpPr>
        <p:spPr>
          <a:xfrm>
            <a:off x="609600" y="1752601"/>
            <a:ext cx="10972800" cy="1974849"/>
          </a:xfrm>
          <a:prstGeom prst="horizontalScroll">
            <a:avLst>
              <a:gd name="adj" fmla="val 12500"/>
            </a:avLst>
          </a:prstGeom>
          <a:solidFill>
            <a:schemeClr val="accent4">
              <a:lumMod val="40000"/>
              <a:lumOff val="60000"/>
            </a:scheme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  <a:buNone/>
            </a:pPr>
            <a:r>
              <a:rPr lang="en-US" altLang="en-US" sz="4265" dirty="0">
                <a:solidFill>
                  <a:schemeClr val="tx1"/>
                </a:solidFill>
                <a:latin typeface="Times New Roman" panose="02020603050405020304" pitchFamily="18" charset="0"/>
              </a:rPr>
              <a:t>Muốn miêu tả đồ vật ta phải làm như thế nào ? </a:t>
            </a:r>
            <a:endParaRPr lang="en-US" altLang="en-US" sz="4265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197" name="AutoShape 13"/>
          <p:cNvSpPr/>
          <p:nvPr/>
        </p:nvSpPr>
        <p:spPr>
          <a:xfrm>
            <a:off x="609600" y="890270"/>
            <a:ext cx="11478260" cy="5757545"/>
          </a:xfrm>
          <a:prstGeom prst="horizontalScroll">
            <a:avLst>
              <a:gd name="adj" fmla="val 12500"/>
            </a:avLst>
          </a:prstGeom>
          <a:solidFill>
            <a:srgbClr val="FFFFB3"/>
          </a:solidFill>
          <a:ln w="9525" cap="flat" cmpd="sng">
            <a:solidFill>
              <a:srgbClr val="FFCCCC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609600" lvl="0" indent="-60960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</a:rPr>
              <a:t>- Muốn miêu tả đồ vật, trước hết phải quan sát đồ vật đó.</a:t>
            </a:r>
            <a:endParaRPr lang="en-US" altLang="en-US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marL="609600" lvl="0" indent="-609600"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</a:rPr>
              <a:t>  -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</a:rPr>
              <a:t>Quan sát đồ vật cần theo một trình tự hợp lý, bằng nhiều cách khác nhau (mắt nhìn, tai nghe, sờ…). Cần chú ý phát hiện những đặc điểm riêng, phân biệt đồ vật này với đồ vật khác.</a:t>
            </a:r>
            <a:endParaRPr lang="en-US" altLang="en-US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193" name="AutoShape 9"/>
          <p:cNvSpPr/>
          <p:nvPr/>
        </p:nvSpPr>
        <p:spPr>
          <a:xfrm>
            <a:off x="2994449" y="234738"/>
            <a:ext cx="6400800" cy="11176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5335" b="1" dirty="0">
                <a:solidFill>
                  <a:srgbClr val="FF0000"/>
                </a:solidFill>
                <a:latin typeface="Times New Roman" panose="02020603050405020304" pitchFamily="18" charset="0"/>
              </a:rPr>
              <a:t>Vận dụng</a:t>
            </a:r>
            <a:endParaRPr lang="en-US" altLang="en-US" sz="5335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Text Box 10"/>
          <p:cNvSpPr txBox="1"/>
          <p:nvPr/>
        </p:nvSpPr>
        <p:spPr>
          <a:xfrm>
            <a:off x="4112260" y="2806700"/>
            <a:ext cx="309880" cy="6661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3735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9" name="Text Box 12"/>
          <p:cNvSpPr txBox="1"/>
          <p:nvPr/>
        </p:nvSpPr>
        <p:spPr>
          <a:xfrm>
            <a:off x="2994660" y="4127500"/>
            <a:ext cx="309880" cy="6661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3735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6" dur="1"/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3" grpId="0" bldLvl="0" animBg="1"/>
      <p:bldP spid="93193" grpId="1" bldLvl="0" animBg="1"/>
      <p:bldP spid="93195" grpId="0" bldLvl="0" animBg="1"/>
      <p:bldP spid="93195" grpId="1" bldLvl="0" animBg="1"/>
      <p:bldP spid="9319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503" y="2286000"/>
            <a:ext cx="8404860" cy="10763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64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Quan </a:t>
            </a:r>
            <a:r>
              <a:rPr kumimoji="0" lang="en-US" sz="6400" b="1" i="0" u="none" strike="noStrike" kern="1200" cap="none" spc="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sát</a:t>
            </a:r>
            <a:r>
              <a:rPr kumimoji="0" lang="en-US" sz="64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6400" b="1" i="0" u="none" strike="noStrike" kern="1200" cap="none" spc="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đồ</a:t>
            </a:r>
            <a:r>
              <a:rPr kumimoji="0" lang="en-US" sz="64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6400" b="1" i="0" u="none" strike="noStrike" kern="1200" cap="none" spc="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vật</a:t>
            </a:r>
            <a:r>
              <a:rPr kumimoji="0" lang="vi-VN" altLang="en-US" sz="6400" b="1" i="0" u="none" strike="noStrike" kern="1200" cap="none" spc="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(153)</a:t>
            </a:r>
            <a:endParaRPr kumimoji="0" lang="vi-VN" altLang="en-US" sz="6400" b="1" i="0" u="none" strike="noStrike" kern="1200" cap="none" spc="0" normalizeH="0" baseline="0" noProof="0" dirty="0" err="1">
              <a:ln w="11430"/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67" name="TextBox 2"/>
          <p:cNvSpPr txBox="1"/>
          <p:nvPr/>
        </p:nvSpPr>
        <p:spPr>
          <a:xfrm>
            <a:off x="457200" y="228600"/>
            <a:ext cx="11366500" cy="2122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eaLnBrk="1" hangingPunct="1"/>
            <a:endParaRPr sz="4400" dirty="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vi-VN" sz="4400" dirty="0">
                <a:latin typeface="Times New Roman" panose="02020603050405020304" pitchFamily="18" charset="0"/>
              </a:rPr>
              <a:t>Thứ bảy ngày 18 tháng 12 năm 2021</a:t>
            </a:r>
            <a:endParaRPr lang="vi-VN" sz="4400" dirty="0">
              <a:latin typeface="Times New Roman" panose="02020603050405020304" pitchFamily="18" charset="0"/>
            </a:endParaRPr>
          </a:p>
          <a:p>
            <a:pPr algn="ctr" eaLnBrk="1" hangingPunct="1"/>
            <a:r>
              <a:rPr sz="4400" dirty="0">
                <a:latin typeface="Times New Roman" panose="02020603050405020304" pitchFamily="18" charset="0"/>
              </a:rPr>
              <a:t>Tập làm văn</a:t>
            </a:r>
            <a:endParaRPr lang="vi-VN" altLang="x-none" sz="4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Diagonal Corner Rectangle 4"/>
          <p:cNvSpPr/>
          <p:nvPr/>
        </p:nvSpPr>
        <p:spPr bwMode="auto">
          <a:xfrm>
            <a:off x="5029200" y="457200"/>
            <a:ext cx="2844800" cy="608330"/>
          </a:xfrm>
          <a:prstGeom prst="snip2DiagRect">
            <a:avLst>
              <a:gd name="adj1" fmla="val 0"/>
              <a:gd name="adj2" fmla="val 41358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buNone/>
            </a:pPr>
            <a:r>
              <a:rPr sz="3200" b="1" dirty="0">
                <a:latin typeface="Arial" panose="020B0604020202020204" pitchFamily="34" charset="0"/>
                <a:cs typeface="Arial" panose="020B0604020202020204" pitchFamily="34" charset="0"/>
              </a:rPr>
              <a:t>Mục tiêu</a:t>
            </a:r>
            <a:endParaRPr sz="32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35200" y="1676400"/>
            <a:ext cx="9347200" cy="744855"/>
          </a:xfrm>
          <a:prstGeom prst="roundRect">
            <a:avLst>
              <a:gd name="adj" fmla="val 45958"/>
            </a:avLst>
          </a:prstGeom>
          <a:solidFill>
            <a:srgbClr val="CDF2FF"/>
          </a:soli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Biết quan sát đồ vật theo trình tự hợp lí.</a:t>
            </a:r>
            <a:endParaRPr lang="en-US" altLang="en-US" sz="2800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 Diagonal Corner Rectangle 7"/>
          <p:cNvSpPr/>
          <p:nvPr/>
        </p:nvSpPr>
        <p:spPr bwMode="auto">
          <a:xfrm>
            <a:off x="457200" y="2743200"/>
            <a:ext cx="9753600" cy="879475"/>
          </a:xfrm>
          <a:prstGeom prst="round2DiagRect">
            <a:avLst>
              <a:gd name="adj1" fmla="val 50000"/>
              <a:gd name="adj2" fmla="val 20370"/>
            </a:avLst>
          </a:prstGeom>
          <a:solidFill>
            <a:srgbClr val="FFFFB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Phát hiện được đặc điểm riêng, độc đáo của từng đồ vật.</a:t>
            </a:r>
            <a:endParaRPr sz="28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Hexagon 8"/>
          <p:cNvSpPr/>
          <p:nvPr/>
        </p:nvSpPr>
        <p:spPr>
          <a:xfrm>
            <a:off x="3048000" y="3944620"/>
            <a:ext cx="7874000" cy="879475"/>
          </a:xfrm>
          <a:prstGeom prst="hexagon">
            <a:avLst>
              <a:gd name="adj" fmla="val 43799"/>
              <a:gd name="vf" fmla="val 115470"/>
            </a:avLst>
          </a:prstGeom>
          <a:solidFill>
            <a:srgbClr val="FFCCCC"/>
          </a:soli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Phân biệt được với những đồ vật khác cùng loại.</a:t>
            </a:r>
            <a:endParaRPr lang="en-US" altLang="en-US" sz="2800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5105400"/>
            <a:ext cx="6273800" cy="676910"/>
          </a:xfrm>
          <a:prstGeom prst="rect">
            <a:avLst/>
          </a:prstGeom>
          <a:solidFill>
            <a:srgbClr val="C1FFC1"/>
          </a:solidFill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Lập được dàn ý tả đồ chơi. </a:t>
            </a:r>
            <a:endParaRPr lang="en-US" altLang="en-US" sz="2800" dirty="0">
              <a:solidFill>
                <a:schemeClr val="tx2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2209800"/>
            <a:ext cx="7620000" cy="1337945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100" b="1" i="0" u="none" strike="noStrike" kern="1200" cap="none" spc="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Khám</a:t>
            </a:r>
            <a:r>
              <a:rPr kumimoji="0" lang="en-US" sz="81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8100" b="1" i="0" u="none" strike="noStrike" kern="1200" cap="none" spc="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phá</a:t>
            </a:r>
            <a:endParaRPr kumimoji="0" lang="en-US" sz="8100" b="1" i="0" u="none" strike="noStrike" kern="1200" cap="none" spc="0" normalizeH="0" baseline="0" noProof="0" dirty="0" err="1">
              <a:ln w="11430"/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s 1"/>
          <p:cNvSpPr/>
          <p:nvPr/>
        </p:nvSpPr>
        <p:spPr>
          <a:xfrm>
            <a:off x="228600" y="228600"/>
            <a:ext cx="11734800" cy="640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" name="Text Box 6"/>
          <p:cNvSpPr txBox="1"/>
          <p:nvPr/>
        </p:nvSpPr>
        <p:spPr>
          <a:xfrm>
            <a:off x="228600" y="609600"/>
            <a:ext cx="11773535" cy="60007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342900" lvl="0" indent="-342900" eaLnBrk="1" hangingPunct="1">
              <a:spcBef>
                <a:spcPct val="0"/>
              </a:spcBef>
              <a:buNone/>
            </a:pPr>
            <a:r>
              <a:rPr lang="en-US" altLang="en-US" sz="2400" u="sng" dirty="0">
                <a:solidFill>
                  <a:srgbClr val="FF0066"/>
                </a:solidFill>
                <a:cs typeface="Arial" panose="020B0604020202020204" pitchFamily="34" charset="0"/>
              </a:rPr>
              <a:t>Gợi ý :</a:t>
            </a:r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AutoNum type="alphaLcParenR"/>
            </a:pPr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Các đồ chơi được đem đến lớp để  quan sát có thể là:</a:t>
            </a:r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Búp bê, gấu bông, bộ xếp hình, chong chóng…</a:t>
            </a:r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b ) Nên quan sát theo một trình tự nhất định:</a:t>
            </a:r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FF0066"/>
                </a:solidFill>
                <a:cs typeface="Arial" panose="020B0604020202020204" pitchFamily="34" charset="0"/>
              </a:rPr>
              <a:t>M </a:t>
            </a:r>
            <a:r>
              <a:rPr lang="en-US" altLang="en-US" sz="2400" dirty="0">
                <a:cs typeface="Arial" panose="020B0604020202020204" pitchFamily="34" charset="0"/>
              </a:rPr>
              <a:t>: Nhìn bao quát: </a:t>
            </a:r>
            <a:endParaRPr lang="en-US" altLang="en-US" sz="2400" dirty="0"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Char char="-"/>
            </a:pPr>
            <a:r>
              <a:rPr lang="en-US" altLang="en-US" sz="2400" dirty="0">
                <a:cs typeface="Arial" panose="020B0604020202020204" pitchFamily="34" charset="0"/>
              </a:rPr>
              <a:t>Quan sát từng bộ phận( bên ngoài/ bên trong, bên trên/ bên dưới, đầu, mình/ chân tay….)</a:t>
            </a:r>
            <a:endParaRPr lang="en-US" altLang="en-US" sz="2400" dirty="0"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None/>
            </a:pPr>
            <a:r>
              <a:rPr lang="en-US" altLang="en-US" sz="2400" dirty="0">
                <a:cs typeface="Arial" panose="020B0604020202020204" pitchFamily="34" charset="0"/>
              </a:rPr>
              <a:t>c) Nên quan sát bằng nhiều giác quan:</a:t>
            </a:r>
            <a:endParaRPr lang="en-US" altLang="en-US" sz="2400" dirty="0"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FF0066"/>
                </a:solidFill>
                <a:cs typeface="Arial" panose="020B0604020202020204" pitchFamily="34" charset="0"/>
              </a:rPr>
              <a:t>M</a:t>
            </a:r>
            <a:r>
              <a:rPr lang="en-US" altLang="en-US" sz="2400" dirty="0">
                <a:cs typeface="Arial" panose="020B0604020202020204" pitchFamily="34" charset="0"/>
              </a:rPr>
              <a:t>: Dùng mắt để xem hình dáng, kích thước, màu sắc,…. của đồ vật như thế</a:t>
            </a:r>
            <a:r>
              <a:rPr lang="vi-VN" altLang="en-US" sz="2400" dirty="0">
                <a:cs typeface="Arial" panose="020B0604020202020204" pitchFamily="34" charset="0"/>
              </a:rPr>
              <a:t> </a:t>
            </a:r>
            <a:r>
              <a:rPr lang="en-US" altLang="en-US" sz="2400" dirty="0">
                <a:cs typeface="Arial" panose="020B0604020202020204" pitchFamily="34" charset="0"/>
              </a:rPr>
              <a:t>nào?</a:t>
            </a:r>
            <a:endParaRPr lang="en-US" altLang="en-US" sz="2400" dirty="0"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Char char="-"/>
            </a:pPr>
            <a:r>
              <a:rPr lang="en-US" altLang="en-US" sz="2400" dirty="0">
                <a:cs typeface="Arial" panose="020B0604020202020204" pitchFamily="34" charset="0"/>
              </a:rPr>
              <a:t>Dùng tay để biết đồ vật mềm hay rắn, nhẵn nhụi hay thô ráp</a:t>
            </a:r>
            <a:r>
              <a:rPr lang="vi-VN" altLang="en-US" sz="2400" dirty="0">
                <a:cs typeface="Arial" panose="020B0604020202020204" pitchFamily="34" charset="0"/>
              </a:rPr>
              <a:t>, </a:t>
            </a:r>
            <a:r>
              <a:rPr lang="en-US" altLang="en-US" sz="2400" dirty="0">
                <a:cs typeface="Arial" panose="020B0604020202020204" pitchFamily="34" charset="0"/>
              </a:rPr>
              <a:t>nặng hay nhẹ,…</a:t>
            </a:r>
            <a:endParaRPr lang="en-US" altLang="en-US" sz="2400" dirty="0"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Char char="-"/>
            </a:pPr>
            <a:r>
              <a:rPr lang="en-US" altLang="en-US" sz="2400" dirty="0">
                <a:cs typeface="Arial" panose="020B0604020202020204" pitchFamily="34" charset="0"/>
              </a:rPr>
              <a:t>Dùng tai để nghe đồ  vật khi được sử dụng, có phát ra tiếng</a:t>
            </a:r>
            <a:r>
              <a:rPr lang="vi-VN" altLang="en-US" sz="2400" dirty="0">
                <a:cs typeface="Arial" panose="020B0604020202020204" pitchFamily="34" charset="0"/>
              </a:rPr>
              <a:t> </a:t>
            </a:r>
            <a:r>
              <a:rPr lang="en-US" altLang="en-US" sz="2400" dirty="0">
                <a:cs typeface="Arial" panose="020B0604020202020204" pitchFamily="34" charset="0"/>
              </a:rPr>
              <a:t>động không, tiếng động ấy như thế nào?</a:t>
            </a:r>
            <a:endParaRPr lang="en-US" altLang="en-US" sz="2400" dirty="0"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None/>
            </a:pPr>
            <a:r>
              <a:rPr lang="en-US" altLang="en-US" sz="2400" dirty="0">
                <a:cs typeface="Arial" panose="020B0604020202020204" pitchFamily="34" charset="0"/>
              </a:rPr>
              <a:t>d) Cố gắng tìm ra những đặc điểm riêng của đồ vật, phân biệt nó</a:t>
            </a:r>
            <a:r>
              <a:rPr lang="vi-VN" altLang="en-US" sz="2400" dirty="0">
                <a:cs typeface="Arial" panose="020B0604020202020204" pitchFamily="34" charset="0"/>
              </a:rPr>
              <a:t> </a:t>
            </a:r>
            <a:r>
              <a:rPr lang="en-US" altLang="en-US" sz="2400" dirty="0">
                <a:cs typeface="Arial" panose="020B0604020202020204" pitchFamily="34" charset="0"/>
              </a:rPr>
              <a:t>với những đồ vật khác, nhất là những đồ vật cùng loại.</a:t>
            </a:r>
            <a:endParaRPr lang="en-US" altLang="en-US" sz="2400" dirty="0"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FF0066"/>
                </a:solidFill>
                <a:cs typeface="Arial" panose="020B0604020202020204" pitchFamily="34" charset="0"/>
              </a:rPr>
              <a:t>M</a:t>
            </a:r>
            <a:r>
              <a:rPr lang="en-US" altLang="en-US" sz="2400" dirty="0">
                <a:cs typeface="Arial" panose="020B0604020202020204" pitchFamily="34" charset="0"/>
              </a:rPr>
              <a:t>: Búp bê hay gấu bông của em có thể có một dáng vẻ riêng, </a:t>
            </a:r>
            <a:endParaRPr lang="en-US" altLang="en-US" sz="2400" dirty="0">
              <a:cs typeface="Arial" panose="020B0604020202020204" pitchFamily="34" charset="0"/>
            </a:endParaRPr>
          </a:p>
          <a:p>
            <a:pPr marL="342900" lvl="0" indent="-342900" eaLnBrk="1" hangingPunct="1">
              <a:spcBef>
                <a:spcPct val="0"/>
              </a:spcBef>
              <a:buNone/>
            </a:pPr>
            <a:r>
              <a:rPr lang="en-US" altLang="en-US" sz="2400" dirty="0">
                <a:cs typeface="Arial" panose="020B0604020202020204" pitchFamily="34" charset="0"/>
              </a:rPr>
              <a:t>không giống của các bạn khác</a:t>
            </a:r>
            <a:endParaRPr lang="en-US" altLang="en-US" sz="2400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3"/>
          <p:cNvSpPr/>
          <p:nvPr/>
        </p:nvSpPr>
        <p:spPr>
          <a:xfrm>
            <a:off x="228812" y="162561"/>
            <a:ext cx="2133600" cy="592667"/>
          </a:xfrm>
          <a:prstGeom prst="roundRect">
            <a:avLst>
              <a:gd name="adj" fmla="val 31944"/>
            </a:avLst>
          </a:prstGeom>
          <a:solidFill>
            <a:srgbClr val="FFCCCC"/>
          </a:soli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1" indent="0" algn="ctr" eaLnBrk="1" hangingPunct="1">
              <a:spcBef>
                <a:spcPct val="0"/>
              </a:spcBef>
              <a:buNone/>
            </a:pPr>
            <a:r>
              <a:rPr lang="en-US" altLang="en-US" sz="3200" dirty="0">
                <a:cs typeface="Arial" panose="020B0604020202020204" pitchFamily="34" charset="0"/>
              </a:rPr>
              <a:t>Nhận xét </a:t>
            </a:r>
            <a:endParaRPr lang="en-US" altLang="en-US" sz="3200" dirty="0">
              <a:ea typeface="Arial" panose="020B0604020202020204" pitchFamily="34" charset="0"/>
            </a:endParaRPr>
          </a:p>
        </p:txBody>
      </p:sp>
      <p:sp>
        <p:nvSpPr>
          <p:cNvPr id="5" name="Text Box 8"/>
          <p:cNvSpPr txBox="1"/>
          <p:nvPr/>
        </p:nvSpPr>
        <p:spPr>
          <a:xfrm>
            <a:off x="370840" y="228600"/>
            <a:ext cx="1144968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-45720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cs typeface="Arial" panose="020B0604020202020204" pitchFamily="34" charset="0"/>
              </a:rPr>
              <a:t>1. Quan sát một đồ chơi mà em thích và ghi lại những điều quan sát được.</a:t>
            </a:r>
            <a:endParaRPr lang="en-US" altLang="en-US" sz="2400" b="1" dirty="0">
              <a:solidFill>
                <a:srgbClr val="FF0000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ldLvl="0" animBg="1"/>
      <p:bldP spid="3" grpId="1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30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2400" y="4145915"/>
            <a:ext cx="2712085" cy="27120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Cloud Callout 4"/>
          <p:cNvSpPr/>
          <p:nvPr/>
        </p:nvSpPr>
        <p:spPr>
          <a:xfrm>
            <a:off x="1600200" y="533400"/>
            <a:ext cx="8229600" cy="1524000"/>
          </a:xfrm>
          <a:prstGeom prst="cloudCallout">
            <a:avLst>
              <a:gd name="adj1" fmla="val -56481"/>
              <a:gd name="adj2" fmla="val 217208"/>
            </a:avLst>
          </a:prstGeom>
          <a:solidFill>
            <a:srgbClr val="FFCCCC"/>
          </a:solidFill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465" dirty="0">
                <a:solidFill>
                  <a:schemeClr val="tx2"/>
                </a:solidFill>
                <a:cs typeface="Arial" panose="020B0604020202020204" pitchFamily="34" charset="0"/>
              </a:rPr>
              <a:t>Giới thiệu và miêu tả đồ chơi của em?</a:t>
            </a:r>
            <a:endParaRPr lang="en-US" altLang="en-US" sz="3465" dirty="0">
              <a:solidFill>
                <a:schemeClr val="tx2"/>
              </a:solidFill>
              <a:ea typeface="Arial" panose="020B0604020202020204" pitchFamily="34" charset="0"/>
            </a:endParaRPr>
          </a:p>
        </p:txBody>
      </p:sp>
      <p:sp>
        <p:nvSpPr>
          <p:cNvPr id="6" name="AutoShape 6"/>
          <p:cNvSpPr/>
          <p:nvPr/>
        </p:nvSpPr>
        <p:spPr>
          <a:xfrm>
            <a:off x="0" y="2824480"/>
            <a:ext cx="5689600" cy="1209040"/>
          </a:xfrm>
          <a:prstGeom prst="cloudCallout">
            <a:avLst>
              <a:gd name="adj1" fmla="val -25000"/>
              <a:gd name="adj2" fmla="val 108035"/>
            </a:avLst>
          </a:prstGeom>
          <a:solidFill>
            <a:srgbClr val="FFCCFF"/>
          </a:solidFill>
          <a:ln w="95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600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nhân</a:t>
            </a:r>
            <a:endParaRPr lang="en-US" altLang="en-US" sz="3600" b="1" dirty="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AutoShape 7"/>
          <p:cNvSpPr/>
          <p:nvPr/>
        </p:nvSpPr>
        <p:spPr>
          <a:xfrm>
            <a:off x="5105400" y="1828800"/>
            <a:ext cx="6705600" cy="3351530"/>
          </a:xfrm>
          <a:prstGeom prst="cloudCallout">
            <a:avLst>
              <a:gd name="adj1" fmla="val -89668"/>
              <a:gd name="adj2" fmla="val 45945"/>
            </a:avLst>
          </a:prstGeom>
          <a:gradFill rotWithShape="1">
            <a:gsLst>
              <a:gs pos="0">
                <a:srgbClr val="FFFF99"/>
              </a:gs>
              <a:gs pos="100000">
                <a:srgbClr val="CACA79"/>
              </a:gs>
            </a:gsLst>
            <a:lin ang="5400000" scaled="1"/>
            <a:tileRect/>
          </a:gradFill>
          <a:ln w="95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en-US" altLang="en-US" sz="3735" b="1" dirty="0">
                <a:solidFill>
                  <a:srgbClr val="3333CC"/>
                </a:solidFill>
                <a:latin typeface="Times New Roman" panose="02020603050405020304" pitchFamily="18" charset="0"/>
              </a:rPr>
              <a:t>Em hãy quan sát đồ chơi và viết kết quả </a:t>
            </a:r>
            <a:r>
              <a:rPr lang="en-US" altLang="en-US" sz="3735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3735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735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en-US" sz="3735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735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đồ</a:t>
            </a:r>
            <a:r>
              <a:rPr lang="en-US" altLang="en-US" sz="3735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735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chơi</a:t>
            </a:r>
            <a:r>
              <a:rPr lang="en-US" altLang="en-US" sz="3735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735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3735" b="1" dirty="0">
                <a:solidFill>
                  <a:srgbClr val="3333CC"/>
                </a:solidFill>
                <a:latin typeface="Times New Roman" panose="02020603050405020304" pitchFamily="18" charset="0"/>
              </a:rPr>
              <a:t>.</a:t>
            </a:r>
            <a:endParaRPr lang="en-US" altLang="en-US" sz="3735" b="1" dirty="0">
              <a:solidFill>
                <a:srgbClr val="3333CC"/>
              </a:solidFill>
              <a:latin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en-US" sz="3735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 </a:t>
            </a:r>
            <a:endParaRPr lang="en-US" altLang="en-US" sz="3735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/>
          <p:cNvSpPr/>
          <p:nvPr/>
        </p:nvSpPr>
        <p:spPr>
          <a:xfrm>
            <a:off x="76200" y="152400"/>
            <a:ext cx="12008485" cy="6536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4148" name="Text Box 4"/>
          <p:cNvSpPr txBox="1"/>
          <p:nvPr/>
        </p:nvSpPr>
        <p:spPr>
          <a:xfrm>
            <a:off x="152612" y="1143000"/>
            <a:ext cx="7882255" cy="1568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b="1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Gấu bông</a:t>
            </a:r>
            <a:r>
              <a:rPr lang="en-US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: đầu tròn, mặt tròn, mắt tròn, hai tay</a:t>
            </a:r>
            <a:endParaRPr lang="en-US" altLang="en-US" dirty="0">
              <a:solidFill>
                <a:srgbClr val="3E35F7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 tròn; miệng nhoẻn cười. Thân hình chân tay</a:t>
            </a:r>
            <a:endParaRPr lang="en-US" altLang="en-US" dirty="0">
              <a:solidFill>
                <a:srgbClr val="3E35F7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dirty="0">
                <a:solidFill>
                  <a:srgbClr val="3E35F7"/>
                </a:solidFill>
                <a:latin typeface="Times New Roman" panose="02020603050405020304" pitchFamily="18" charset="0"/>
              </a:rPr>
              <a:t> mũm mĩm.</a:t>
            </a:r>
            <a:endParaRPr lang="en-US" altLang="en-US" dirty="0">
              <a:solidFill>
                <a:srgbClr val="3E35F7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34149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0" y="4114800"/>
            <a:ext cx="2396490" cy="2552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4150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4401" y="152189"/>
            <a:ext cx="2300816" cy="240241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4151" name="Text Box 7"/>
          <p:cNvSpPr txBox="1"/>
          <p:nvPr/>
        </p:nvSpPr>
        <p:spPr>
          <a:xfrm>
            <a:off x="75988" y="3047788"/>
            <a:ext cx="7442200" cy="10763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b="1" u="sng" dirty="0">
                <a:solidFill>
                  <a:srgbClr val="3E35F7"/>
                </a:solidFill>
                <a:latin typeface="Times New Roman" panose="02020603050405020304" pitchFamily="18" charset="0"/>
              </a:rPr>
              <a:t>Búp bê bé trai</a:t>
            </a:r>
            <a:r>
              <a:rPr lang="en-US" altLang="en-US" dirty="0">
                <a:solidFill>
                  <a:srgbClr val="A710EA"/>
                </a:solidFill>
                <a:latin typeface="Times New Roman" panose="02020603050405020304" pitchFamily="18" charset="0"/>
              </a:rPr>
              <a:t>: đầu đội mũ mềm,khuôn mặt</a:t>
            </a:r>
            <a:endParaRPr lang="en-US" altLang="en-US" dirty="0">
              <a:solidFill>
                <a:srgbClr val="A710EA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dirty="0">
                <a:solidFill>
                  <a:srgbClr val="A710EA"/>
                </a:solidFill>
                <a:latin typeface="Times New Roman" panose="02020603050405020304" pitchFamily="18" charset="0"/>
              </a:rPr>
              <a:t> bầu bĩnh dễ thương. Đôi</a:t>
            </a:r>
            <a:r>
              <a:rPr lang="vi-VN" altLang="en-US" dirty="0">
                <a:solidFill>
                  <a:srgbClr val="A710EA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A710EA"/>
                </a:solidFill>
                <a:latin typeface="Times New Roman" panose="02020603050405020304" pitchFamily="18" charset="0"/>
              </a:rPr>
              <a:t>mắt tròn xoe.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endParaRPr lang="en-US" altLang="en-US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34155" name="Pictur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82201" y="1990726"/>
            <a:ext cx="2040467" cy="213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4157" name="Text Box 13"/>
          <p:cNvSpPr txBox="1"/>
          <p:nvPr/>
        </p:nvSpPr>
        <p:spPr>
          <a:xfrm>
            <a:off x="152400" y="4876800"/>
            <a:ext cx="763397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b="1" u="sng" dirty="0">
                <a:solidFill>
                  <a:srgbClr val="3E35F7"/>
                </a:solidFill>
                <a:latin typeface="Times New Roman" panose="02020603050405020304" pitchFamily="18" charset="0"/>
              </a:rPr>
              <a:t>Búp bê lật đật</a:t>
            </a:r>
            <a:r>
              <a:rPr lang="en-US" altLang="en-US" dirty="0">
                <a:solidFill>
                  <a:srgbClr val="FF0066"/>
                </a:solidFill>
                <a:latin typeface="Times New Roman" panose="02020603050405020304" pitchFamily="18" charset="0"/>
              </a:rPr>
              <a:t>: Đầu tròn, thân tròn không có chân, vẻ mặt xinh xắn, đôi má</a:t>
            </a:r>
            <a:r>
              <a:rPr lang="vi-VN" altLang="en-US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FF0066"/>
                </a:solidFill>
                <a:latin typeface="Times New Roman" panose="02020603050405020304" pitchFamily="18" charset="0"/>
              </a:rPr>
              <a:t>hồng hào. </a:t>
            </a:r>
            <a:endParaRPr lang="en-US" altLang="en-US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dirty="0">
                <a:solidFill>
                  <a:srgbClr val="FF0066"/>
                </a:solidFill>
                <a:latin typeface="Times New Roman" panose="02020603050405020304" pitchFamily="18" charset="0"/>
              </a:rPr>
              <a:t>Đặt nằm xuống có thể tự ngồi dậy.</a:t>
            </a:r>
            <a:endParaRPr lang="en-US" altLang="en-US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412" y="152400"/>
            <a:ext cx="2540000" cy="666115"/>
          </a:xfrm>
          <a:prstGeom prst="rect">
            <a:avLst/>
          </a:prstGeom>
          <a:solidFill>
            <a:schemeClr val="accent5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en-US" sz="3735" kern="1200" cap="none" spc="0" normalizeH="0" baseline="0" noProof="0" dirty="0" err="1">
                <a:latin typeface="Times New Roman" panose="02020603050405020304" pitchFamily="18" charset="0"/>
                <a:ea typeface="+mn-ea"/>
                <a:cs typeface="+mn-cs"/>
              </a:rPr>
              <a:t>Gợi</a:t>
            </a:r>
            <a:r>
              <a:rPr kumimoji="0" lang="en-US" sz="3735" kern="1200" cap="none" spc="0" normalizeH="0" baseline="0" noProof="0" dirty="0">
                <a:latin typeface="Times New Roman" panose="02020603050405020304" pitchFamily="18" charset="0"/>
                <a:ea typeface="+mn-ea"/>
                <a:cs typeface="+mn-cs"/>
              </a:rPr>
              <a:t> ý</a:t>
            </a:r>
            <a:endParaRPr kumimoji="0" lang="vi-VN" sz="3735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/>
      <p:bldP spid="134148" grpId="1"/>
      <p:bldP spid="134151" grpId="0"/>
      <p:bldP spid="134151" grpId="1"/>
      <p:bldP spid="134157" grpId="0"/>
      <p:bldP spid="134157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4318</Words>
  <Application>WPS Presentation</Application>
  <PresentationFormat>Widescreen</PresentationFormat>
  <Paragraphs>189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2" baseType="lpstr">
      <vt:lpstr>Arial</vt:lpstr>
      <vt:lpstr>SimSun</vt:lpstr>
      <vt:lpstr>Wingdings</vt:lpstr>
      <vt:lpstr>Comic Sans MS</vt:lpstr>
      <vt:lpstr>Times New Roman</vt:lpstr>
      <vt:lpstr>.VnHelvetInsH</vt:lpstr>
      <vt:lpstr>Microsoft YaHei</vt:lpstr>
      <vt:lpstr>Arial Unicode MS</vt:lpstr>
      <vt:lpstr>Calibri Light</vt:lpstr>
      <vt:lpstr>Calibri</vt:lpstr>
      <vt:lpstr>Segoe Print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6</cp:revision>
  <dcterms:created xsi:type="dcterms:W3CDTF">2021-12-08T16:33:00Z</dcterms:created>
  <dcterms:modified xsi:type="dcterms:W3CDTF">2021-12-12T06:08:23Z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A74E9831997D4D6481E5C6C46C7CF490</vt:lpwstr>
  </property>
  <property fmtid="{D5CDD505-2E9C-101B-9397-08002B2CF9AE}" pid="3" name="KSOProductBuildVer">
    <vt:lpwstr>1033-11.2.0.10382</vt:lpwstr>
  </property>
</Properties>
</file>