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4"/>
  </p:notesMasterIdLst>
  <p:sldIdLst>
    <p:sldId id="445" r:id="rId4"/>
    <p:sldId id="282" r:id="rId5"/>
    <p:sldId id="280" r:id="rId6"/>
    <p:sldId id="464" r:id="rId7"/>
    <p:sldId id="283" r:id="rId8"/>
    <p:sldId id="278" r:id="rId9"/>
    <p:sldId id="416" r:id="rId10"/>
    <p:sldId id="490" r:id="rId11"/>
    <p:sldId id="515" r:id="rId12"/>
    <p:sldId id="516" r:id="rId13"/>
    <p:sldId id="494" r:id="rId14"/>
    <p:sldId id="517" r:id="rId15"/>
    <p:sldId id="497" r:id="rId16"/>
    <p:sldId id="518" r:id="rId17"/>
    <p:sldId id="519" r:id="rId18"/>
    <p:sldId id="520" r:id="rId19"/>
    <p:sldId id="521" r:id="rId20"/>
    <p:sldId id="522" r:id="rId21"/>
    <p:sldId id="292" r:id="rId22"/>
    <p:sldId id="293" r:id="rId23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FFCCCC"/>
    <a:srgbClr val="CCFF99"/>
    <a:srgbClr val="FFFF99"/>
    <a:srgbClr val="FFFFFF"/>
    <a:srgbClr val="66FFFF"/>
    <a:srgbClr val="FF3300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1" d="100"/>
          <a:sy n="61" d="100"/>
        </p:scale>
        <p:origin x="8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86409" y="1225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84400" y="1134384"/>
            <a:ext cx="8113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/>
              <a:t>Bài 2. </a:t>
            </a:r>
            <a:r>
              <a:rPr lang="vi-VN" altLang="vi-VN" sz="3200" b="1"/>
              <a:t>Đặt câu với một trong các từ nói trên</a:t>
            </a:r>
            <a:r>
              <a:rPr lang="en-US" altLang="vi-VN" sz="3200" b="1"/>
              <a:t>.</a:t>
            </a:r>
            <a:r>
              <a:rPr lang="vi-VN" altLang="vi-VN" sz="3200" b="1"/>
              <a:t> </a:t>
            </a:r>
            <a:endParaRPr lang="vi-VN" altLang="vi-VN" sz="3200" b="1"/>
          </a:p>
        </p:txBody>
      </p:sp>
      <p:sp>
        <p:nvSpPr>
          <p:cNvPr id="2" name="Rectangle 1"/>
          <p:cNvSpPr/>
          <p:nvPr/>
        </p:nvSpPr>
        <p:spPr>
          <a:xfrm>
            <a:off x="2336800" y="2203465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0311" y="2655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748030" y="0"/>
            <a:ext cx="1053973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2800" b="1">
                <a:cs typeface="Times New Roman" panose="02020603050405020304" pitchFamily="18" charset="0"/>
              </a:rPr>
              <a:t>    </a:t>
            </a:r>
            <a:r>
              <a:rPr lang="en-US" altLang="vi-VN" sz="2800" b="1">
                <a:cs typeface="Times New Roman" panose="02020603050405020304" pitchFamily="18" charset="0"/>
              </a:rPr>
              <a:t>Bài 3. </a:t>
            </a:r>
            <a:r>
              <a:rPr lang="vi-VN" altLang="vi-VN" sz="2800" b="1"/>
              <a:t>Tìm trong các tục ngữ dưới đây những câu ca ngợi tài trí của con người:</a:t>
            </a:r>
            <a:endParaRPr lang="en-US" altLang="vi-VN" sz="2800" b="1"/>
          </a:p>
          <a:p>
            <a:pPr algn="just"/>
            <a:r>
              <a:rPr lang="en-US" altLang="vi-VN" sz="2800"/>
              <a:t>a. 				</a:t>
            </a:r>
            <a:r>
              <a:rPr lang="vi-VN" altLang="vi-VN" sz="2800"/>
              <a:t>Người ta là hoa đất.</a:t>
            </a:r>
            <a:endParaRPr lang="en-US" altLang="vi-VN" sz="2800"/>
          </a:p>
          <a:p>
            <a:pPr algn="just"/>
            <a:endParaRPr lang="en-US" altLang="vi-VN" sz="2800"/>
          </a:p>
          <a:p>
            <a:pPr algn="just"/>
            <a:r>
              <a:rPr lang="en-US" altLang="vi-VN" sz="2800"/>
              <a:t>b. 				</a:t>
            </a:r>
            <a:r>
              <a:rPr lang="vi-VN" altLang="vi-VN" sz="2800"/>
              <a:t>Chuông có đánh mới kêu </a:t>
            </a:r>
            <a:endParaRPr lang="en-US" altLang="vi-VN" sz="2800"/>
          </a:p>
          <a:p>
            <a:pPr lvl="6" algn="just"/>
            <a:r>
              <a:rPr lang="en-US" altLang="vi-VN" sz="2800"/>
              <a:t>         </a:t>
            </a:r>
            <a:r>
              <a:rPr lang="vi-VN" altLang="vi-VN" sz="2800"/>
              <a:t>Đèn có khêu mới tỏ.</a:t>
            </a:r>
            <a:endParaRPr lang="en-US" altLang="vi-VN" sz="2800"/>
          </a:p>
          <a:p>
            <a:pPr lvl="6" algn="just"/>
            <a:endParaRPr lang="en-US" altLang="vi-VN" sz="2800"/>
          </a:p>
          <a:p>
            <a:pPr algn="just"/>
            <a:r>
              <a:rPr lang="en-US" altLang="vi-VN" sz="2800"/>
              <a:t>c. 				Nước lã mà vã lên hồ</a:t>
            </a:r>
            <a:endParaRPr lang="en-US" altLang="vi-VN" sz="2800"/>
          </a:p>
          <a:p>
            <a:pPr algn="just"/>
            <a:r>
              <a:rPr lang="en-US" altLang="vi-VN" sz="2800"/>
              <a:t>			Tay không mà nổi cơ đồ mới ngoan.</a:t>
            </a:r>
            <a:endParaRPr lang="en-US" altLang="vi-VN" sz="2800"/>
          </a:p>
          <a:p>
            <a:pPr lvl="6" algn="just"/>
            <a:endParaRPr lang="en-US" altLang="vi-V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5760" y="475826"/>
          <a:ext cx="11440160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61"/>
                <a:gridCol w="5175799"/>
              </a:tblGrid>
              <a:tr h="585161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tục ngữ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70696">
                <a:tc>
                  <a:txBody>
                    <a:bodyPr/>
                    <a:lstStyle/>
                    <a:p>
                      <a:pPr algn="l"/>
                      <a:r>
                        <a:rPr lang="fr-FR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       Người ta là hoa đất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570696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       Chuông có đánh mới kêu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Đèn có khêu mới tỏ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78101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c.       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 lã mà vã nên h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 không mà nổi cơ đồ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mới ngoan.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6404" y="1083609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con người là tinh hoa,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là thứ qu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 giá nhất của trái đất. </a:t>
            </a:r>
            <a:endParaRPr lang="vi-V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6403" y="2662057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tham gia hoạt động, làm việc mới bộc lộ khả năng của mình.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6402" y="4275047"/>
            <a:ext cx="502224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những con người từ hai bàn tay trắng,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nhờ có tài,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trí,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nghị lực đã làm nên việc lớn.</a:t>
            </a:r>
            <a:endParaRPr lang="vi-VN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898" y="1573650"/>
            <a:ext cx="792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Câu tục ngữ ca ngợi tài trí của con người là: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973898" y="2215087"/>
            <a:ext cx="5067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a.     Người ta là hoa đất.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973898" y="2856524"/>
            <a:ext cx="75968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b.     Nước lã mà vã nên hồ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Tay không mà nỗi cơ đồ mới ngoan.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107555" y="137160"/>
            <a:ext cx="4889500" cy="125984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câu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ngữ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tự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73744" y="1058779"/>
            <a:ext cx="9997439" cy="5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4. </a:t>
            </a:r>
            <a:r>
              <a:rPr lang="vi-VN" altLang="vi-VN" sz="3200" b="1"/>
              <a:t>Em thích những tục ngữ nào ở bài tập 3? Vì sao?</a:t>
            </a:r>
            <a:endParaRPr lang="vi-VN" altLang="vi-VN" sz="3200" b="1"/>
          </a:p>
        </p:txBody>
      </p:sp>
      <p:sp>
        <p:nvSpPr>
          <p:cNvPr id="2" name="Rectangle 1"/>
          <p:cNvSpPr/>
          <p:nvPr/>
        </p:nvSpPr>
        <p:spPr>
          <a:xfrm>
            <a:off x="2361398" y="1968221"/>
            <a:ext cx="78221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		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 startAt="2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Chuông có đánh mới kêu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		Nước lã mà vã lên hồ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Tay không mà nổi cơ đồ mới ngoan.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756174" y="1196527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làm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5683" y="1745352"/>
            <a:ext cx="7700213" cy="2987068"/>
            <a:chOff x="1474512" y="1318503"/>
            <a:chExt cx="4923694" cy="4181360"/>
          </a:xfrm>
        </p:grpSpPr>
        <p:sp>
          <p:nvSpPr>
            <p:cNvPr id="5" name="Cloud 4"/>
            <p:cNvSpPr/>
            <p:nvPr/>
          </p:nvSpPr>
          <p:spPr>
            <a:xfrm>
              <a:off x="1474512" y="1318503"/>
              <a:ext cx="4923694" cy="418136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4599" y="2430666"/>
              <a:ext cx="4423473" cy="21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Đặt câu kể </a:t>
              </a:r>
              <a:r>
                <a:rPr lang="pt-BR" sz="3200" b="1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Ai làm gì? </a:t>
              </a:r>
              <a:endParaRPr lang="pt-BR" sz="3200" b="1" i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 định bộ phận chủ ngữ trong câu vừa đặt.</a:t>
              </a:r>
              <a:endParaRPr lang="pt-BR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5115" y="1436370"/>
            <a:ext cx="9107170" cy="193802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21 tháng 1 năm 2021</a:t>
            </a:r>
            <a:endParaRPr lang="vi-VN" altLang="en-US"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Tài năng</a:t>
            </a:r>
            <a:r>
              <a:rPr lang="vi-VN" alt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(11)</a:t>
            </a:r>
            <a:endParaRPr lang="vi-VN" altLang="en-US" sz="40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593558" y="762893"/>
            <a:ext cx="1113322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/>
              <a:t>Bài</a:t>
            </a:r>
            <a:r>
              <a:rPr lang="vi-VN" altLang="vi-VN" sz="2800" b="1"/>
              <a:t> 1. Phân loại các từ theo nghĩa của tiếng </a:t>
            </a:r>
            <a:r>
              <a:rPr lang="vi-VN" altLang="vi-VN" sz="2800" b="1" i="1">
                <a:solidFill>
                  <a:srgbClr val="FF0000"/>
                </a:solidFill>
              </a:rPr>
              <a:t>tài</a:t>
            </a:r>
            <a:r>
              <a:rPr lang="en-US" altLang="vi-VN" sz="2800" b="1"/>
              <a:t>:</a:t>
            </a:r>
            <a:endParaRPr lang="en-US" altLang="vi-VN" sz="2800" b="1"/>
          </a:p>
          <a:p>
            <a:pPr algn="ctr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</a:rPr>
              <a:t>tài giỏi, tài nguyên, tài nghệ, tài trợ, tài ba, tài sản, tài năng, tài hoa.</a:t>
            </a:r>
            <a:endParaRPr lang="en-US" altLang="vi-VN" sz="2800" b="1" i="1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a.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</a:t>
            </a:r>
            <a:r>
              <a:rPr lang="vi-VN" altLang="vi-VN" sz="2800" b="1"/>
              <a:t>có khả năng hơn người bình thường</a:t>
            </a:r>
            <a:r>
              <a:rPr lang="en-US" altLang="vi-VN" sz="2800" b="1"/>
              <a:t>”</a:t>
            </a:r>
            <a:r>
              <a:rPr lang="vi-VN" altLang="vi-VN" sz="2800" b="1"/>
              <a:t>:</a:t>
            </a:r>
            <a:r>
              <a:rPr lang="en-US" altLang="vi-VN" sz="2800" b="1"/>
              <a:t>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hoa</a:t>
            </a:r>
            <a:endParaRPr lang="en-US" altLang="vi-VN" sz="2800"/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b.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“tiền của”</a:t>
            </a:r>
            <a:r>
              <a:rPr lang="vi-VN" altLang="vi-VN" sz="2800" b="1"/>
              <a:t>:</a:t>
            </a:r>
            <a:r>
              <a:rPr lang="en-US" altLang="vi-VN" sz="2800" b="1"/>
              <a:t>   		                         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nguyên</a:t>
            </a:r>
            <a:endParaRPr lang="en-US" altLang="vi-VN" sz="2800"/>
          </a:p>
          <a:p>
            <a:pPr algn="just">
              <a:spcBef>
                <a:spcPct val="50000"/>
              </a:spcBef>
            </a:pPr>
            <a:endParaRPr lang="vi-VN" altLang="vi-VN" sz="2800" b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4695" y="3500596"/>
          <a:ext cx="9261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821"/>
                <a:gridCol w="4630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khả năng hơn người bình thường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“tiền của”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854103" y="190431"/>
            <a:ext cx="99300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943441" y="3065011"/>
            <a:ext cx="10723042" cy="29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3649</Words>
  <Application>WPS Presentation</Application>
  <PresentationFormat>Widescreen</PresentationFormat>
  <Paragraphs>180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Arial</vt:lpstr>
      <vt:lpstr>Times New Roman</vt:lpstr>
      <vt:lpstr>Tahoma</vt:lpstr>
      <vt:lpstr>Wingdings 2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278</cp:revision>
  <dcterms:created xsi:type="dcterms:W3CDTF">2021-08-04T18:52:00Z</dcterms:created>
  <dcterms:modified xsi:type="dcterms:W3CDTF">2022-01-15T14:11:23Z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8B471CE7F0A6445D838A33B8C72D783F</vt:lpwstr>
  </property>
  <property fmtid="{D5CDD505-2E9C-101B-9397-08002B2CF9AE}" pid="3" name="KSOProductBuildVer">
    <vt:lpwstr>1033-11.2.0.10443</vt:lpwstr>
  </property>
</Properties>
</file>