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bin" ContentType="application/vnd.openxmlformats-officedocument.oleObject"/>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8"/>
  </p:notesMasterIdLst>
  <p:sldIdLst>
    <p:sldId id="445" r:id="rId4"/>
    <p:sldId id="282" r:id="rId5"/>
    <p:sldId id="280" r:id="rId6"/>
    <p:sldId id="386" r:id="rId7"/>
    <p:sldId id="283" r:id="rId9"/>
    <p:sldId id="278" r:id="rId10"/>
    <p:sldId id="366" r:id="rId11"/>
    <p:sldId id="311" r:id="rId12"/>
    <p:sldId id="447" r:id="rId13"/>
    <p:sldId id="533" r:id="rId14"/>
    <p:sldId id="534" r:id="rId15"/>
    <p:sldId id="546" r:id="rId16"/>
    <p:sldId id="547" r:id="rId17"/>
    <p:sldId id="477" r:id="rId18"/>
    <p:sldId id="460" r:id="rId19"/>
    <p:sldId id="310" r:id="rId20"/>
    <p:sldId id="495" r:id="rId21"/>
    <p:sldId id="535" r:id="rId22"/>
    <p:sldId id="548" r:id="rId23"/>
    <p:sldId id="515" r:id="rId24"/>
    <p:sldId id="549" r:id="rId25"/>
    <p:sldId id="540" r:id="rId26"/>
    <p:sldId id="541" r:id="rId27"/>
    <p:sldId id="550" r:id="rId28"/>
    <p:sldId id="292" r:id="rId29"/>
    <p:sldId id="293" r:id="rId30"/>
    <p:sldId id="277"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FBC"/>
    <a:srgbClr val="00FFCC"/>
    <a:srgbClr val="DDBA59"/>
    <a:srgbClr val="006600"/>
    <a:srgbClr val="004DE6"/>
    <a:srgbClr val="9900FF"/>
    <a:srgbClr val="FF0066"/>
    <a:srgbClr val="FF66CC"/>
    <a:srgbClr val="FDFDFD"/>
    <a:srgbClr val="F9F9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202" autoAdjust="0"/>
    <p:restoredTop sz="90326" autoAdjust="0"/>
  </p:normalViewPr>
  <p:slideViewPr>
    <p:cSldViewPr snapToGrid="0">
      <p:cViewPr varScale="1">
        <p:scale>
          <a:sx n="61" d="100"/>
          <a:sy n="61" d="100"/>
        </p:scale>
        <p:origin x="836" y="4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notesMaster" Target="notesMasters/notesMaster1.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4" Type="http://schemas.openxmlformats.org/officeDocument/2006/relationships/tableStyles" Target="tableStyles.xml"/><Relationship Id="rId33" Type="http://schemas.openxmlformats.org/officeDocument/2006/relationships/viewProps" Target="viewProps.xml"/><Relationship Id="rId32" Type="http://schemas.openxmlformats.org/officeDocument/2006/relationships/presProps" Target="presProps.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F61C3E-2C78-4123-B812-75DAE4645A7F}" type="datetimeFigureOut">
              <a:rPr lang="en-US" smtClean="0"/>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692641-E541-44DC-852F-235EE2BA86E1}"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692641-E541-44DC-852F-235EE2BA86E1}" type="slidenum">
              <a:rPr lang="en-US" smtClean="0"/>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692641-E541-44DC-852F-235EE2BA86E1}" type="slidenum">
              <a:rPr lang="en-US" smtClean="0"/>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692641-E541-44DC-852F-235EE2BA86E1}" type="slidenum">
              <a:rPr lang="en-US" smtClean="0"/>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692641-E541-44DC-852F-235EE2BA86E1}" type="slidenum">
              <a:rPr lang="en-US" smtClean="0"/>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692641-E541-44DC-852F-235EE2BA86E1}" type="slidenum">
              <a:rPr lang="en-US" smtClean="0"/>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0F62EAB2-B444-4514-BBC4-48E17212839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0F62EAB2-B444-4514-BBC4-48E17212839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0F62EAB2-B444-4514-BBC4-48E17212839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showMasterSp="0">
  <p:cSld name="Title Slide">
    <p:spTree>
      <p:nvGrpSpPr>
        <p:cNvPr id="1" name=""/>
        <p:cNvGrpSpPr/>
        <p:nvPr/>
      </p:nvGrpSpPr>
      <p:grpSpPr>
        <a:xfrm>
          <a:off x="0" y="0"/>
          <a:ext cx="0" cy="0"/>
          <a:chOff x="0" y="0"/>
          <a:chExt cx="0" cy="0"/>
        </a:xfrm>
      </p:grpSpPr>
      <p:pic>
        <p:nvPicPr>
          <p:cNvPr id="7" name="Picture 6"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0F62EAB2-B444-4514-BBC4-48E17212839F}" type="datetimeFigureOut">
              <a:rPr lang="en-US" smtClean="0"/>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70F57D92-B34F-49C4-BDB1-FF34504696C3}" type="slidenum">
              <a:rPr lang="en-US" smtClean="0"/>
            </a:fld>
            <a:endParaRPr lang="en-US"/>
          </a:p>
        </p:txBody>
      </p:sp>
      <p:cxnSp>
        <p:nvCxnSpPr>
          <p:cNvPr id="15" name="Straight Connector 14"/>
          <p:cNvCxnSpPr/>
          <p:nvPr/>
        </p:nvCxnSpPr>
        <p:spPr>
          <a:xfrm>
            <a:off x="2692399" y="3522131"/>
            <a:ext cx="681566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lstStyle/>
          <a:p>
            <a:fld id="{0F62EAB2-B444-4514-BBC4-48E17212839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endParaRPr lang="en-US"/>
          </a:p>
        </p:txBody>
      </p:sp>
      <p:sp>
        <p:nvSpPr>
          <p:cNvPr id="4" name="Date Placeholder 3"/>
          <p:cNvSpPr>
            <a:spLocks noGrp="1"/>
          </p:cNvSpPr>
          <p:nvPr>
            <p:ph type="dt" sz="half" idx="10"/>
          </p:nvPr>
        </p:nvSpPr>
        <p:spPr/>
        <p:txBody>
          <a:bodyPr/>
          <a:lstStyle/>
          <a:p>
            <a:fld id="{0F62EAB2-B444-4514-BBC4-48E17212839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fld>
            <a:endParaRPr lang="en-US"/>
          </a:p>
        </p:txBody>
      </p:sp>
      <p:cxnSp>
        <p:nvCxnSpPr>
          <p:cNvPr id="16" name="Straight Connector 15"/>
          <p:cNvCxnSpPr/>
          <p:nvPr/>
        </p:nvCxnSpPr>
        <p:spPr>
          <a:xfrm>
            <a:off x="2012723" y="3710585"/>
            <a:ext cx="8163380"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5" name="Date Placeholder 4"/>
          <p:cNvSpPr>
            <a:spLocks noGrp="1"/>
          </p:cNvSpPr>
          <p:nvPr>
            <p:ph type="dt" sz="half" idx="10"/>
          </p:nvPr>
        </p:nvSpPr>
        <p:spPr/>
        <p:txBody>
          <a:bodyPr/>
          <a:lstStyle/>
          <a:p>
            <a:fld id="{0F62EAB2-B444-4514-BBC4-48E17212839F}"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endParaRPr lang="en-US"/>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endParaRPr lang="en-US"/>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7" name="Date Placeholder 6"/>
          <p:cNvSpPr>
            <a:spLocks noGrp="1"/>
          </p:cNvSpPr>
          <p:nvPr>
            <p:ph type="dt" sz="half" idx="10"/>
          </p:nvPr>
        </p:nvSpPr>
        <p:spPr/>
        <p:txBody>
          <a:bodyPr/>
          <a:lstStyle/>
          <a:p>
            <a:fld id="{0F62EAB2-B444-4514-BBC4-48E17212839F}"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F57D92-B34F-49C4-BDB1-FF34504696C3}" type="slidenum">
              <a:rPr lang="en-US" smtClean="0"/>
            </a:fld>
            <a:endParaRPr lang="en-US"/>
          </a:p>
        </p:txBody>
      </p:sp>
      <p:cxnSp>
        <p:nvCxnSpPr>
          <p:cNvPr id="18" name="Straight Connector 1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F62EAB2-B444-4514-BBC4-48E17212839F}"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F57D92-B34F-49C4-BDB1-FF34504696C3}" type="slidenum">
              <a:rPr lang="en-US" smtClean="0"/>
            </a:fld>
            <a:endParaRPr lang="en-US"/>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62EAB2-B444-4514-BBC4-48E17212839F}"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F57D92-B34F-49C4-BDB1-FF34504696C3}" type="slidenum">
              <a:rPr lang="en-US" smtClean="0"/>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endParaRPr lang="en-US"/>
          </a:p>
        </p:txBody>
      </p:sp>
      <p:sp>
        <p:nvSpPr>
          <p:cNvPr id="5" name="Date Placeholder 4"/>
          <p:cNvSpPr>
            <a:spLocks noGrp="1"/>
          </p:cNvSpPr>
          <p:nvPr>
            <p:ph type="dt" sz="half" idx="10"/>
          </p:nvPr>
        </p:nvSpPr>
        <p:spPr/>
        <p:txBody>
          <a:bodyPr/>
          <a:lstStyle/>
          <a:p>
            <a:fld id="{0F62EAB2-B444-4514-BBC4-48E17212839F}"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fld>
            <a:endParaRPr lang="en-US"/>
          </a:p>
        </p:txBody>
      </p:sp>
      <p:cxnSp>
        <p:nvCxnSpPr>
          <p:cNvPr id="16" name="Straight Connector 15"/>
          <p:cNvCxnSpPr/>
          <p:nvPr/>
        </p:nvCxnSpPr>
        <p:spPr>
          <a:xfrm>
            <a:off x="1396169" y="2912533"/>
            <a:ext cx="35144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0F62EAB2-B444-4514-BBC4-48E17212839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endParaRPr lang="en-US"/>
          </a:p>
        </p:txBody>
      </p:sp>
      <p:sp>
        <p:nvSpPr>
          <p:cNvPr id="5" name="Date Placeholder 4"/>
          <p:cNvSpPr>
            <a:spLocks noGrp="1"/>
          </p:cNvSpPr>
          <p:nvPr>
            <p:ph type="dt" sz="half" idx="10"/>
          </p:nvPr>
        </p:nvSpPr>
        <p:spPr/>
        <p:txBody>
          <a:bodyPr/>
          <a:lstStyle/>
          <a:p>
            <a:fld id="{0F62EAB2-B444-4514-BBC4-48E17212839F}"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endParaRPr lang="en-US"/>
          </a:p>
        </p:txBody>
      </p:sp>
      <p:sp>
        <p:nvSpPr>
          <p:cNvPr id="5" name="Date Placeholder 4"/>
          <p:cNvSpPr>
            <a:spLocks noGrp="1"/>
          </p:cNvSpPr>
          <p:nvPr>
            <p:ph type="dt" sz="half" idx="10"/>
          </p:nvPr>
        </p:nvSpPr>
        <p:spPr/>
        <p:txBody>
          <a:bodyPr/>
          <a:lstStyle/>
          <a:p>
            <a:fld id="{0F62EAB2-B444-4514-BBC4-48E17212839F}"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endParaRPr lang="en-US"/>
          </a:p>
        </p:txBody>
      </p:sp>
      <p:sp>
        <p:nvSpPr>
          <p:cNvPr id="4" name="Date Placeholder 3"/>
          <p:cNvSpPr>
            <a:spLocks noGrp="1"/>
          </p:cNvSpPr>
          <p:nvPr>
            <p:ph type="dt" sz="half" idx="10"/>
          </p:nvPr>
        </p:nvSpPr>
        <p:spPr/>
        <p:txBody>
          <a:bodyPr/>
          <a:lstStyle/>
          <a:p>
            <a:fld id="{0F62EAB2-B444-4514-BBC4-48E17212839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fld>
            <a:endParaRPr lang="en-US"/>
          </a:p>
        </p:txBody>
      </p:sp>
      <p:cxnSp>
        <p:nvCxnSpPr>
          <p:cNvPr id="15" name="Straight Connector 14"/>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endParaRPr lang="en-US"/>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endParaRPr lang="en-US"/>
          </a:p>
        </p:txBody>
      </p:sp>
      <p:sp>
        <p:nvSpPr>
          <p:cNvPr id="4" name="Date Placeholder 3"/>
          <p:cNvSpPr>
            <a:spLocks noGrp="1"/>
          </p:cNvSpPr>
          <p:nvPr>
            <p:ph type="dt" sz="half" idx="10"/>
          </p:nvPr>
        </p:nvSpPr>
        <p:spPr/>
        <p:txBody>
          <a:bodyPr/>
          <a:lstStyle/>
          <a:p>
            <a:fld id="{0F62EAB2-B444-4514-BBC4-48E17212839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endParaRPr lang="en-US" sz="8000" dirty="0">
              <a:solidFill>
                <a:schemeClr val="tx1"/>
              </a:solidFill>
              <a:effectLst/>
            </a:endParaRP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endParaRPr lang="en-US" sz="8000" dirty="0">
              <a:solidFill>
                <a:schemeClr val="tx1"/>
              </a:solidFill>
              <a:effectLst/>
            </a:endParaRPr>
          </a:p>
        </p:txBody>
      </p:sp>
      <p:cxnSp>
        <p:nvCxnSpPr>
          <p:cNvPr id="19" name="Straight Connector 18"/>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endParaRPr lang="en-US"/>
          </a:p>
        </p:txBody>
      </p:sp>
      <p:sp>
        <p:nvSpPr>
          <p:cNvPr id="4" name="Date Placeholder 3"/>
          <p:cNvSpPr>
            <a:spLocks noGrp="1"/>
          </p:cNvSpPr>
          <p:nvPr>
            <p:ph type="dt" sz="half" idx="10"/>
          </p:nvPr>
        </p:nvSpPr>
        <p:spPr/>
        <p:txBody>
          <a:bodyPr/>
          <a:lstStyle/>
          <a:p>
            <a:fld id="{0F62EAB2-B444-4514-BBC4-48E17212839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endParaRPr lang="en-US"/>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endParaRPr lang="en-US"/>
          </a:p>
        </p:txBody>
      </p:sp>
      <p:sp>
        <p:nvSpPr>
          <p:cNvPr id="4" name="Date Placeholder 3"/>
          <p:cNvSpPr>
            <a:spLocks noGrp="1"/>
          </p:cNvSpPr>
          <p:nvPr>
            <p:ph type="dt" sz="half" idx="10"/>
          </p:nvPr>
        </p:nvSpPr>
        <p:spPr/>
        <p:txBody>
          <a:bodyPr/>
          <a:lstStyle/>
          <a:p>
            <a:fld id="{0F62EAB2-B444-4514-BBC4-48E17212839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endParaRPr lang="en-US" sz="8000" dirty="0">
              <a:solidFill>
                <a:schemeClr val="tx1"/>
              </a:solidFill>
              <a:effectLst/>
            </a:endParaRP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endParaRPr lang="en-US" sz="8000" dirty="0">
              <a:solidFill>
                <a:schemeClr val="tx1"/>
              </a:solidFill>
              <a:effectLst/>
            </a:endParaRPr>
          </a:p>
        </p:txBody>
      </p:sp>
      <p:cxnSp>
        <p:nvCxnSpPr>
          <p:cNvPr id="26" name="Straight Connector 25"/>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endParaRPr lang="en-US"/>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endParaRPr lang="en-US"/>
          </a:p>
        </p:txBody>
      </p:sp>
      <p:sp>
        <p:nvSpPr>
          <p:cNvPr id="4" name="Date Placeholder 3"/>
          <p:cNvSpPr>
            <a:spLocks noGrp="1"/>
          </p:cNvSpPr>
          <p:nvPr>
            <p:ph type="dt" sz="half" idx="10"/>
          </p:nvPr>
        </p:nvSpPr>
        <p:spPr/>
        <p:txBody>
          <a:bodyPr/>
          <a:lstStyle/>
          <a:p>
            <a:fld id="{0F62EAB2-B444-4514-BBC4-48E17212839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fld>
            <a:endParaRPr lang="en-US"/>
          </a:p>
        </p:txBody>
      </p:sp>
      <p:cxnSp>
        <p:nvCxnSpPr>
          <p:cNvPr id="15" name="Straight Connector 14"/>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lstStyle/>
          <a:p>
            <a:fld id="{0F62EAB2-B444-4514-BBC4-48E17212839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fld>
            <a:endParaRPr lang="en-US"/>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lstStyle/>
          <a:p>
            <a:fld id="{0F62EAB2-B444-4514-BBC4-48E17212839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fld>
            <a:endParaRPr lang="en-US"/>
          </a:p>
        </p:txBody>
      </p:sp>
      <p:cxnSp>
        <p:nvCxnSpPr>
          <p:cNvPr id="14" name="Straight Connector 13"/>
          <p:cNvCxnSpPr/>
          <p:nvPr/>
        </p:nvCxnSpPr>
        <p:spPr>
          <a:xfrm>
            <a:off x="8863890" y="990600"/>
            <a:ext cx="0" cy="487680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endParaRPr lang="en-US"/>
          </a:p>
        </p:txBody>
      </p:sp>
      <p:sp>
        <p:nvSpPr>
          <p:cNvPr id="4" name="Date Placeholder 3"/>
          <p:cNvSpPr>
            <a:spLocks noGrp="1"/>
          </p:cNvSpPr>
          <p:nvPr>
            <p:ph type="dt" sz="half" idx="10"/>
          </p:nvPr>
        </p:nvSpPr>
        <p:spPr/>
        <p:txBody>
          <a:bodyPr/>
          <a:lstStyle/>
          <a:p>
            <a:fld id="{0F62EAB2-B444-4514-BBC4-48E17212839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0F62EAB2-B444-4514-BBC4-48E17212839F}"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0F62EAB2-B444-4514-BBC4-48E17212839F}"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F57D92-B34F-49C4-BDB1-FF34504696C3}"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0F62EAB2-B444-4514-BBC4-48E17212839F}"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F57D92-B34F-49C4-BDB1-FF34504696C3}"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62EAB2-B444-4514-BBC4-48E17212839F}"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F57D92-B34F-49C4-BDB1-FF34504696C3}"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endParaRPr lang="en-US"/>
          </a:p>
        </p:txBody>
      </p:sp>
      <p:sp>
        <p:nvSpPr>
          <p:cNvPr id="5" name="Date Placeholder 4"/>
          <p:cNvSpPr>
            <a:spLocks noGrp="1"/>
          </p:cNvSpPr>
          <p:nvPr>
            <p:ph type="dt" sz="half" idx="10"/>
          </p:nvPr>
        </p:nvSpPr>
        <p:spPr/>
        <p:txBody>
          <a:bodyPr/>
          <a:lstStyle/>
          <a:p>
            <a:fld id="{0F62EAB2-B444-4514-BBC4-48E17212839F}"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endParaRPr lang="en-US"/>
          </a:p>
        </p:txBody>
      </p:sp>
      <p:sp>
        <p:nvSpPr>
          <p:cNvPr id="5" name="Date Placeholder 4"/>
          <p:cNvSpPr>
            <a:spLocks noGrp="1"/>
          </p:cNvSpPr>
          <p:nvPr>
            <p:ph type="dt" sz="half" idx="10"/>
          </p:nvPr>
        </p:nvSpPr>
        <p:spPr/>
        <p:txBody>
          <a:bodyPr/>
          <a:lstStyle/>
          <a:p>
            <a:fld id="{0F62EAB2-B444-4514-BBC4-48E17212839F}"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9" Type="http://schemas.openxmlformats.org/officeDocument/2006/relationships/theme" Target="../theme/theme2.xml"/><Relationship Id="rId18" Type="http://schemas.openxmlformats.org/officeDocument/2006/relationships/image" Target="../media/image2.png"/><Relationship Id="rId17" Type="http://schemas.openxmlformats.org/officeDocument/2006/relationships/slideLayout" Target="../slideLayouts/slideLayout28.xml"/><Relationship Id="rId16" Type="http://schemas.openxmlformats.org/officeDocument/2006/relationships/slideLayout" Target="../slideLayouts/slideLayout27.xml"/><Relationship Id="rId15" Type="http://schemas.openxmlformats.org/officeDocument/2006/relationships/slideLayout" Target="../slideLayouts/slideLayout26.xml"/><Relationship Id="rId14" Type="http://schemas.openxmlformats.org/officeDocument/2006/relationships/slideLayout" Target="../slideLayouts/slideLayout25.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62EAB2-B444-4514-BBC4-48E17212839F}"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F57D92-B34F-49C4-BDB1-FF34504696C3}"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F62EAB2-B444-4514-BBC4-48E17212839F}" type="datetimeFigureOut">
              <a:rPr lang="en-US" smtClean="0"/>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0F57D92-B34F-49C4-BDB1-FF34504696C3}"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panose="020B0604020202020204"/>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panose="020B0604020202020204"/>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panose="020B0604020202020204"/>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panose="020B0604020202020204"/>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microsoft.com/office/2007/relationships/hdphoto" Target="../media/image10.wdp"/><Relationship Id="rId2" Type="http://schemas.openxmlformats.org/officeDocument/2006/relationships/image" Target="../media/image9.png"/><Relationship Id="rId1"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6.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4" Type="http://schemas.openxmlformats.org/officeDocument/2006/relationships/vmlDrawing" Target="../drawings/vmlDrawing1.vml"/><Relationship Id="rId3" Type="http://schemas.openxmlformats.org/officeDocument/2006/relationships/slideLayout" Target="../slideLayouts/slideLayout18.xml"/><Relationship Id="rId2" Type="http://schemas.openxmlformats.org/officeDocument/2006/relationships/image" Target="../media/image11.png"/><Relationship Id="rId1" Type="http://schemas.openxmlformats.org/officeDocument/2006/relationships/oleObject" Target="../embeddings/oleObject1.bin"/></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6.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12.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6.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6.jpeg"/></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microsoft.com/office/2007/relationships/hdphoto" Target="../media/image10.wdp"/><Relationship Id="rId2" Type="http://schemas.openxmlformats.org/officeDocument/2006/relationships/image" Target="../media/image9.png"/><Relationship Id="rId1"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34076" y="1866007"/>
            <a:ext cx="8148386" cy="273921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endParaRPr lang="en-US"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endParaRPr>
          </a:p>
          <a:p>
            <a:pPr algn="ctr"/>
            <a:r>
              <a:rPr lang="en-US" sz="8000" b="1" spc="50" dirty="0" err="1">
                <a:ln w="11430"/>
                <a:solidFill>
                  <a:srgbClr val="FF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Luyện</a:t>
            </a:r>
            <a:r>
              <a:rPr lang="en-US" sz="8000" b="1" spc="50" dirty="0">
                <a:ln w="11430"/>
                <a:solidFill>
                  <a:srgbClr val="FF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r>
              <a:rPr lang="en-US" sz="8000" b="1" spc="50" dirty="0" err="1">
                <a:ln w="11430"/>
                <a:solidFill>
                  <a:srgbClr val="FF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từ</a:t>
            </a:r>
            <a:r>
              <a:rPr lang="en-US" sz="8000" b="1" spc="50" dirty="0">
                <a:ln w="11430"/>
                <a:solidFill>
                  <a:srgbClr val="FF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r>
              <a:rPr lang="en-US" sz="8000" b="1" spc="50" dirty="0" err="1">
                <a:ln w="11430"/>
                <a:solidFill>
                  <a:srgbClr val="FF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và</a:t>
            </a:r>
            <a:r>
              <a:rPr lang="en-US" sz="8000" b="1" spc="50" dirty="0">
                <a:ln w="11430"/>
                <a:solidFill>
                  <a:srgbClr val="FF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r>
              <a:rPr lang="en-US" sz="8000" b="1" spc="50" dirty="0" err="1">
                <a:ln w="11430"/>
                <a:solidFill>
                  <a:srgbClr val="FF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câu</a:t>
            </a:r>
            <a:r>
              <a:rPr lang="en-US" sz="8000" b="1" spc="50" dirty="0">
                <a:ln w="11430"/>
                <a:solidFill>
                  <a:srgbClr val="FF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4</a:t>
            </a:r>
            <a:endParaRPr lang="en-US" sz="6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endParaRPr>
          </a:p>
          <a:p>
            <a:pPr algn="ctr"/>
            <a:r>
              <a:rPr lang="en-US"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endParaRPr lang="en-US" sz="4000" b="1" i="1" spc="50" dirty="0">
              <a:ln w="11430"/>
              <a:solidFill>
                <a:srgbClr val="FF33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0"/>
          <p:cNvSpPr>
            <a:spLocks noChangeArrowheads="1"/>
          </p:cNvSpPr>
          <p:nvPr/>
        </p:nvSpPr>
        <p:spPr bwMode="auto">
          <a:xfrm>
            <a:off x="1707240" y="756443"/>
            <a:ext cx="919198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r>
              <a:rPr lang="en-US" altLang="en-US" b="1" dirty="0">
                <a:solidFill>
                  <a:srgbClr val="FF3300"/>
                </a:solidFill>
              </a:rPr>
              <a:t>2. </a:t>
            </a:r>
            <a:r>
              <a:rPr lang="en-US" altLang="en-US" b="1" dirty="0" err="1">
                <a:solidFill>
                  <a:srgbClr val="FF3300"/>
                </a:solidFill>
              </a:rPr>
              <a:t>Xác</a:t>
            </a:r>
            <a:r>
              <a:rPr lang="en-US" altLang="en-US" b="1" dirty="0">
                <a:solidFill>
                  <a:srgbClr val="FF3300"/>
                </a:solidFill>
              </a:rPr>
              <a:t> </a:t>
            </a:r>
            <a:r>
              <a:rPr lang="en-US" altLang="en-US" b="1" dirty="0" err="1">
                <a:solidFill>
                  <a:srgbClr val="FF3300"/>
                </a:solidFill>
              </a:rPr>
              <a:t>định</a:t>
            </a:r>
            <a:r>
              <a:rPr lang="en-US" altLang="en-US" b="1" dirty="0">
                <a:solidFill>
                  <a:srgbClr val="FF3300"/>
                </a:solidFill>
              </a:rPr>
              <a:t> </a:t>
            </a:r>
            <a:r>
              <a:rPr lang="en-US" altLang="en-US" b="1" dirty="0" err="1">
                <a:solidFill>
                  <a:srgbClr val="FF3300"/>
                </a:solidFill>
              </a:rPr>
              <a:t>chủ</a:t>
            </a:r>
            <a:r>
              <a:rPr lang="en-US" altLang="en-US" b="1" dirty="0">
                <a:solidFill>
                  <a:srgbClr val="FF3300"/>
                </a:solidFill>
              </a:rPr>
              <a:t> </a:t>
            </a:r>
            <a:r>
              <a:rPr lang="en-US" altLang="en-US" b="1" dirty="0" err="1">
                <a:solidFill>
                  <a:srgbClr val="FF3300"/>
                </a:solidFill>
              </a:rPr>
              <a:t>ngữ</a:t>
            </a:r>
            <a:r>
              <a:rPr lang="en-US" altLang="en-US" b="1" dirty="0">
                <a:solidFill>
                  <a:srgbClr val="FF3300"/>
                </a:solidFill>
              </a:rPr>
              <a:t> </a:t>
            </a:r>
            <a:r>
              <a:rPr lang="en-US" altLang="en-US" b="1" dirty="0" err="1">
                <a:solidFill>
                  <a:srgbClr val="FF3300"/>
                </a:solidFill>
              </a:rPr>
              <a:t>trong</a:t>
            </a:r>
            <a:r>
              <a:rPr lang="en-US" altLang="en-US" b="1" dirty="0">
                <a:solidFill>
                  <a:srgbClr val="FF3300"/>
                </a:solidFill>
              </a:rPr>
              <a:t> </a:t>
            </a:r>
            <a:r>
              <a:rPr lang="en-US" altLang="en-US" b="1" dirty="0" err="1">
                <a:solidFill>
                  <a:srgbClr val="FF3300"/>
                </a:solidFill>
              </a:rPr>
              <a:t>mỗi</a:t>
            </a:r>
            <a:r>
              <a:rPr lang="en-US" altLang="en-US" b="1" dirty="0">
                <a:solidFill>
                  <a:srgbClr val="FF3300"/>
                </a:solidFill>
              </a:rPr>
              <a:t> </a:t>
            </a:r>
            <a:r>
              <a:rPr lang="en-US" altLang="en-US" b="1" dirty="0" err="1">
                <a:solidFill>
                  <a:srgbClr val="FF3300"/>
                </a:solidFill>
              </a:rPr>
              <a:t>câu</a:t>
            </a:r>
            <a:r>
              <a:rPr lang="en-US" altLang="en-US" b="1" dirty="0">
                <a:solidFill>
                  <a:srgbClr val="FF3300"/>
                </a:solidFill>
              </a:rPr>
              <a:t> </a:t>
            </a:r>
            <a:r>
              <a:rPr lang="en-US" altLang="en-US" b="1" dirty="0" err="1">
                <a:solidFill>
                  <a:srgbClr val="FF3300"/>
                </a:solidFill>
              </a:rPr>
              <a:t>vừa</a:t>
            </a:r>
            <a:r>
              <a:rPr lang="en-US" altLang="en-US" b="1" dirty="0">
                <a:solidFill>
                  <a:srgbClr val="FF3300"/>
                </a:solidFill>
              </a:rPr>
              <a:t> </a:t>
            </a:r>
            <a:r>
              <a:rPr lang="en-US" altLang="en-US" b="1" dirty="0" err="1">
                <a:solidFill>
                  <a:srgbClr val="FF3300"/>
                </a:solidFill>
              </a:rPr>
              <a:t>tìm</a:t>
            </a:r>
            <a:r>
              <a:rPr lang="en-US" altLang="en-US" b="1" dirty="0">
                <a:solidFill>
                  <a:srgbClr val="FF3300"/>
                </a:solidFill>
              </a:rPr>
              <a:t> </a:t>
            </a:r>
            <a:r>
              <a:rPr lang="en-US" altLang="en-US" b="1" dirty="0" err="1">
                <a:solidFill>
                  <a:srgbClr val="FF3300"/>
                </a:solidFill>
              </a:rPr>
              <a:t>được</a:t>
            </a:r>
            <a:r>
              <a:rPr lang="en-US" altLang="en-US" b="1" dirty="0">
                <a:solidFill>
                  <a:srgbClr val="FF3300"/>
                </a:solidFill>
              </a:rPr>
              <a:t>.</a:t>
            </a:r>
            <a:endParaRPr lang="en-US" altLang="en-US" b="1" dirty="0">
              <a:solidFill>
                <a:srgbClr val="FF3300"/>
              </a:solidFill>
            </a:endParaRPr>
          </a:p>
        </p:txBody>
      </p:sp>
      <p:sp>
        <p:nvSpPr>
          <p:cNvPr id="54" name="Text Box 4"/>
          <p:cNvSpPr txBox="1">
            <a:spLocks noChangeArrowheads="1"/>
          </p:cNvSpPr>
          <p:nvPr/>
        </p:nvSpPr>
        <p:spPr bwMode="auto">
          <a:xfrm>
            <a:off x="2545440" y="1554480"/>
            <a:ext cx="7772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en-US" altLang="en-US" sz="2800">
              <a:latin typeface="Times New Roman" panose="02020603050405020304" pitchFamily="18" charset="0"/>
              <a:cs typeface="Times New Roman" panose="02020603050405020304" pitchFamily="18" charset="0"/>
            </a:endParaRPr>
          </a:p>
        </p:txBody>
      </p:sp>
      <p:sp>
        <p:nvSpPr>
          <p:cNvPr id="55" name="Rectangle 5"/>
          <p:cNvSpPr>
            <a:spLocks noChangeArrowheads="1"/>
          </p:cNvSpPr>
          <p:nvPr/>
        </p:nvSpPr>
        <p:spPr bwMode="auto">
          <a:xfrm>
            <a:off x="829015" y="1586043"/>
            <a:ext cx="272970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b="1">
                <a:latin typeface="Times New Roman" panose="02020603050405020304" pitchFamily="18" charset="0"/>
                <a:cs typeface="Times New Roman" panose="02020603050405020304" pitchFamily="18" charset="0"/>
              </a:rPr>
              <a:t>Một đàn ngỗng </a:t>
            </a:r>
            <a:endParaRPr lang="en-US" altLang="en-US" sz="2800" b="1">
              <a:latin typeface="Times New Roman" panose="02020603050405020304" pitchFamily="18" charset="0"/>
              <a:cs typeface="Times New Roman" panose="02020603050405020304" pitchFamily="18" charset="0"/>
            </a:endParaRPr>
          </a:p>
        </p:txBody>
      </p:sp>
      <p:sp>
        <p:nvSpPr>
          <p:cNvPr id="56" name="Text Box 6"/>
          <p:cNvSpPr txBox="1">
            <a:spLocks noChangeArrowheads="1"/>
          </p:cNvSpPr>
          <p:nvPr/>
        </p:nvSpPr>
        <p:spPr bwMode="auto">
          <a:xfrm>
            <a:off x="822448" y="2564131"/>
            <a:ext cx="15240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b="1">
                <a:latin typeface="Times New Roman" panose="02020603050405020304" pitchFamily="18" charset="0"/>
                <a:cs typeface="Times New Roman" panose="02020603050405020304" pitchFamily="18" charset="0"/>
              </a:rPr>
              <a:t>Hùng  </a:t>
            </a:r>
            <a:endParaRPr lang="en-US" altLang="en-US" sz="2800" b="1">
              <a:latin typeface="Times New Roman" panose="02020603050405020304" pitchFamily="18" charset="0"/>
              <a:cs typeface="Times New Roman" panose="02020603050405020304" pitchFamily="18" charset="0"/>
            </a:endParaRPr>
          </a:p>
        </p:txBody>
      </p:sp>
      <p:sp>
        <p:nvSpPr>
          <p:cNvPr id="57" name="Text Box 7"/>
          <p:cNvSpPr txBox="1">
            <a:spLocks noChangeArrowheads="1"/>
          </p:cNvSpPr>
          <p:nvPr/>
        </p:nvSpPr>
        <p:spPr bwMode="auto">
          <a:xfrm>
            <a:off x="822295" y="3512167"/>
            <a:ext cx="15621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b="1">
                <a:latin typeface="Times New Roman" panose="02020603050405020304" pitchFamily="18" charset="0"/>
                <a:cs typeface="Times New Roman" panose="02020603050405020304" pitchFamily="18" charset="0"/>
              </a:rPr>
              <a:t>Thắng </a:t>
            </a:r>
            <a:endParaRPr lang="en-US" altLang="en-US" sz="2800" b="1">
              <a:latin typeface="Times New Roman" panose="02020603050405020304" pitchFamily="18" charset="0"/>
              <a:cs typeface="Times New Roman" panose="02020603050405020304" pitchFamily="18" charset="0"/>
            </a:endParaRPr>
          </a:p>
        </p:txBody>
      </p:sp>
      <p:sp>
        <p:nvSpPr>
          <p:cNvPr id="58" name="Text Box 8"/>
          <p:cNvSpPr txBox="1">
            <a:spLocks noChangeArrowheads="1"/>
          </p:cNvSpPr>
          <p:nvPr/>
        </p:nvSpPr>
        <p:spPr bwMode="auto">
          <a:xfrm>
            <a:off x="864811" y="4393397"/>
            <a:ext cx="9906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b="1">
                <a:latin typeface="Times New Roman" panose="02020603050405020304" pitchFamily="18" charset="0"/>
                <a:cs typeface="Times New Roman" panose="02020603050405020304" pitchFamily="18" charset="0"/>
              </a:rPr>
              <a:t>Em </a:t>
            </a:r>
            <a:endParaRPr lang="en-US" altLang="en-US" sz="2800" b="1">
              <a:latin typeface="Times New Roman" panose="02020603050405020304" pitchFamily="18" charset="0"/>
              <a:cs typeface="Times New Roman" panose="02020603050405020304" pitchFamily="18" charset="0"/>
            </a:endParaRPr>
          </a:p>
        </p:txBody>
      </p:sp>
      <p:sp>
        <p:nvSpPr>
          <p:cNvPr id="59" name="Text Box 9"/>
          <p:cNvSpPr txBox="1">
            <a:spLocks noChangeArrowheads="1"/>
          </p:cNvSpPr>
          <p:nvPr/>
        </p:nvSpPr>
        <p:spPr bwMode="auto">
          <a:xfrm>
            <a:off x="865123" y="5209693"/>
            <a:ext cx="23622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en-US" sz="2800" b="1">
                <a:latin typeface="Times New Roman" panose="02020603050405020304" pitchFamily="18" charset="0"/>
                <a:cs typeface="Times New Roman" panose="02020603050405020304" pitchFamily="18" charset="0"/>
              </a:rPr>
              <a:t>Đàn ngỗng </a:t>
            </a:r>
            <a:endParaRPr lang="en-US" altLang="en-US" sz="2800" b="1">
              <a:latin typeface="Times New Roman" panose="02020603050405020304" pitchFamily="18" charset="0"/>
              <a:cs typeface="Times New Roman" panose="02020603050405020304" pitchFamily="18" charset="0"/>
            </a:endParaRPr>
          </a:p>
        </p:txBody>
      </p:sp>
      <p:sp>
        <p:nvSpPr>
          <p:cNvPr id="60" name="Line 10"/>
          <p:cNvSpPr>
            <a:spLocks noChangeShapeType="1"/>
          </p:cNvSpPr>
          <p:nvPr/>
        </p:nvSpPr>
        <p:spPr bwMode="auto">
          <a:xfrm flipH="1">
            <a:off x="3217746" y="1587419"/>
            <a:ext cx="152400" cy="533400"/>
          </a:xfrm>
          <a:prstGeom prst="line">
            <a:avLst/>
          </a:prstGeom>
          <a:noFill/>
          <a:ln w="38100">
            <a:solidFill>
              <a:srgbClr val="F7213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800">
              <a:latin typeface="Times New Roman" panose="02020603050405020304" pitchFamily="18" charset="0"/>
              <a:cs typeface="Times New Roman" panose="02020603050405020304" pitchFamily="18" charset="0"/>
            </a:endParaRPr>
          </a:p>
        </p:txBody>
      </p:sp>
      <p:sp>
        <p:nvSpPr>
          <p:cNvPr id="61" name="Line 11"/>
          <p:cNvSpPr>
            <a:spLocks noChangeShapeType="1"/>
          </p:cNvSpPr>
          <p:nvPr/>
        </p:nvSpPr>
        <p:spPr bwMode="auto">
          <a:xfrm flipH="1">
            <a:off x="1883387" y="3491163"/>
            <a:ext cx="152400" cy="533400"/>
          </a:xfrm>
          <a:prstGeom prst="line">
            <a:avLst/>
          </a:prstGeom>
          <a:noFill/>
          <a:ln w="38100">
            <a:solidFill>
              <a:srgbClr val="F7213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800">
              <a:latin typeface="Times New Roman" panose="02020603050405020304" pitchFamily="18" charset="0"/>
              <a:cs typeface="Times New Roman" panose="02020603050405020304" pitchFamily="18" charset="0"/>
            </a:endParaRPr>
          </a:p>
        </p:txBody>
      </p:sp>
      <p:sp>
        <p:nvSpPr>
          <p:cNvPr id="62" name="Line 12"/>
          <p:cNvSpPr>
            <a:spLocks noChangeShapeType="1"/>
          </p:cNvSpPr>
          <p:nvPr/>
        </p:nvSpPr>
        <p:spPr bwMode="auto">
          <a:xfrm flipH="1">
            <a:off x="1779211" y="2602230"/>
            <a:ext cx="152400" cy="533400"/>
          </a:xfrm>
          <a:prstGeom prst="line">
            <a:avLst/>
          </a:prstGeom>
          <a:noFill/>
          <a:ln w="38100">
            <a:solidFill>
              <a:srgbClr val="F7213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800">
              <a:latin typeface="Times New Roman" panose="02020603050405020304" pitchFamily="18" charset="0"/>
              <a:cs typeface="Times New Roman" panose="02020603050405020304" pitchFamily="18" charset="0"/>
            </a:endParaRPr>
          </a:p>
        </p:txBody>
      </p:sp>
      <p:sp>
        <p:nvSpPr>
          <p:cNvPr id="63" name="Line 13"/>
          <p:cNvSpPr>
            <a:spLocks noChangeShapeType="1"/>
          </p:cNvSpPr>
          <p:nvPr/>
        </p:nvSpPr>
        <p:spPr bwMode="auto">
          <a:xfrm flipH="1">
            <a:off x="1456415" y="4388634"/>
            <a:ext cx="152400" cy="533400"/>
          </a:xfrm>
          <a:prstGeom prst="line">
            <a:avLst/>
          </a:prstGeom>
          <a:noFill/>
          <a:ln w="38100">
            <a:solidFill>
              <a:srgbClr val="F7213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800">
              <a:latin typeface="Times New Roman" panose="02020603050405020304" pitchFamily="18" charset="0"/>
              <a:cs typeface="Times New Roman" panose="02020603050405020304" pitchFamily="18" charset="0"/>
            </a:endParaRPr>
          </a:p>
        </p:txBody>
      </p:sp>
      <p:sp>
        <p:nvSpPr>
          <p:cNvPr id="64" name="Line 14"/>
          <p:cNvSpPr>
            <a:spLocks noChangeShapeType="1"/>
          </p:cNvSpPr>
          <p:nvPr/>
        </p:nvSpPr>
        <p:spPr bwMode="auto">
          <a:xfrm flipH="1">
            <a:off x="2581224" y="5242630"/>
            <a:ext cx="152400" cy="533400"/>
          </a:xfrm>
          <a:prstGeom prst="line">
            <a:avLst/>
          </a:prstGeom>
          <a:noFill/>
          <a:ln w="38100">
            <a:solidFill>
              <a:srgbClr val="F7213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800">
              <a:latin typeface="Times New Roman" panose="02020603050405020304" pitchFamily="18" charset="0"/>
              <a:cs typeface="Times New Roman" panose="02020603050405020304" pitchFamily="18" charset="0"/>
            </a:endParaRPr>
          </a:p>
        </p:txBody>
      </p:sp>
      <p:sp>
        <p:nvSpPr>
          <p:cNvPr id="65" name="Line 15"/>
          <p:cNvSpPr>
            <a:spLocks noChangeShapeType="1"/>
          </p:cNvSpPr>
          <p:nvPr/>
        </p:nvSpPr>
        <p:spPr bwMode="auto">
          <a:xfrm>
            <a:off x="905215" y="2011200"/>
            <a:ext cx="2312531" cy="0"/>
          </a:xfrm>
          <a:prstGeom prst="line">
            <a:avLst/>
          </a:prstGeom>
          <a:noFill/>
          <a:ln w="38100">
            <a:solidFill>
              <a:srgbClr val="F7213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800">
              <a:latin typeface="Times New Roman" panose="02020603050405020304" pitchFamily="18" charset="0"/>
              <a:cs typeface="Times New Roman" panose="02020603050405020304" pitchFamily="18" charset="0"/>
            </a:endParaRPr>
          </a:p>
        </p:txBody>
      </p:sp>
      <p:sp>
        <p:nvSpPr>
          <p:cNvPr id="66" name="Line 17"/>
          <p:cNvSpPr>
            <a:spLocks noChangeShapeType="1"/>
          </p:cNvSpPr>
          <p:nvPr/>
        </p:nvSpPr>
        <p:spPr bwMode="auto">
          <a:xfrm>
            <a:off x="938465" y="3000725"/>
            <a:ext cx="807496" cy="0"/>
          </a:xfrm>
          <a:prstGeom prst="line">
            <a:avLst/>
          </a:prstGeom>
          <a:noFill/>
          <a:ln w="38100">
            <a:solidFill>
              <a:srgbClr val="F7213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800">
              <a:latin typeface="Times New Roman" panose="02020603050405020304" pitchFamily="18" charset="0"/>
              <a:cs typeface="Times New Roman" panose="02020603050405020304" pitchFamily="18" charset="0"/>
            </a:endParaRPr>
          </a:p>
        </p:txBody>
      </p:sp>
      <p:sp>
        <p:nvSpPr>
          <p:cNvPr id="67" name="Line 19"/>
          <p:cNvSpPr>
            <a:spLocks noChangeShapeType="1"/>
          </p:cNvSpPr>
          <p:nvPr/>
        </p:nvSpPr>
        <p:spPr bwMode="auto">
          <a:xfrm>
            <a:off x="958236" y="3941438"/>
            <a:ext cx="922090" cy="0"/>
          </a:xfrm>
          <a:prstGeom prst="line">
            <a:avLst/>
          </a:prstGeom>
          <a:noFill/>
          <a:ln w="38100">
            <a:solidFill>
              <a:srgbClr val="F7213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800">
              <a:latin typeface="Times New Roman" panose="02020603050405020304" pitchFamily="18" charset="0"/>
              <a:cs typeface="Times New Roman" panose="02020603050405020304" pitchFamily="18" charset="0"/>
            </a:endParaRPr>
          </a:p>
        </p:txBody>
      </p:sp>
      <p:sp>
        <p:nvSpPr>
          <p:cNvPr id="68" name="Line 20"/>
          <p:cNvSpPr>
            <a:spLocks noChangeShapeType="1"/>
          </p:cNvSpPr>
          <p:nvPr/>
        </p:nvSpPr>
        <p:spPr bwMode="auto">
          <a:xfrm>
            <a:off x="971715" y="4817522"/>
            <a:ext cx="522098" cy="0"/>
          </a:xfrm>
          <a:prstGeom prst="line">
            <a:avLst/>
          </a:prstGeom>
          <a:noFill/>
          <a:ln w="38100">
            <a:solidFill>
              <a:srgbClr val="F7213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800">
              <a:latin typeface="Times New Roman" panose="02020603050405020304" pitchFamily="18" charset="0"/>
              <a:cs typeface="Times New Roman" panose="02020603050405020304" pitchFamily="18" charset="0"/>
            </a:endParaRPr>
          </a:p>
        </p:txBody>
      </p:sp>
      <p:sp>
        <p:nvSpPr>
          <p:cNvPr id="69" name="Line 21"/>
          <p:cNvSpPr>
            <a:spLocks noChangeShapeType="1"/>
          </p:cNvSpPr>
          <p:nvPr/>
        </p:nvSpPr>
        <p:spPr bwMode="auto">
          <a:xfrm>
            <a:off x="993744" y="5660965"/>
            <a:ext cx="1551695" cy="0"/>
          </a:xfrm>
          <a:prstGeom prst="line">
            <a:avLst/>
          </a:prstGeom>
          <a:noFill/>
          <a:ln w="38100">
            <a:solidFill>
              <a:srgbClr val="F7213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800">
              <a:latin typeface="Times New Roman" panose="02020603050405020304" pitchFamily="18" charset="0"/>
              <a:cs typeface="Times New Roman" panose="02020603050405020304" pitchFamily="18" charset="0"/>
            </a:endParaRPr>
          </a:p>
        </p:txBody>
      </p:sp>
      <p:sp>
        <p:nvSpPr>
          <p:cNvPr id="70" name="Text Box 22"/>
          <p:cNvSpPr txBox="1">
            <a:spLocks noChangeArrowheads="1"/>
          </p:cNvSpPr>
          <p:nvPr/>
        </p:nvSpPr>
        <p:spPr bwMode="auto">
          <a:xfrm>
            <a:off x="1658416" y="1979325"/>
            <a:ext cx="8382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b="1">
                <a:solidFill>
                  <a:srgbClr val="F72130"/>
                </a:solidFill>
                <a:latin typeface="Times New Roman" panose="02020603050405020304" pitchFamily="18" charset="0"/>
                <a:cs typeface="Times New Roman" panose="02020603050405020304" pitchFamily="18" charset="0"/>
              </a:rPr>
              <a:t>CN</a:t>
            </a:r>
            <a:endParaRPr lang="en-US" altLang="en-US" sz="2800" b="1">
              <a:solidFill>
                <a:srgbClr val="F72130"/>
              </a:solidFill>
              <a:latin typeface="Times New Roman" panose="02020603050405020304" pitchFamily="18" charset="0"/>
              <a:cs typeface="Times New Roman" panose="02020603050405020304" pitchFamily="18" charset="0"/>
            </a:endParaRPr>
          </a:p>
        </p:txBody>
      </p:sp>
      <p:sp>
        <p:nvSpPr>
          <p:cNvPr id="71" name="Text Box 23"/>
          <p:cNvSpPr txBox="1">
            <a:spLocks noChangeArrowheads="1"/>
          </p:cNvSpPr>
          <p:nvPr/>
        </p:nvSpPr>
        <p:spPr bwMode="auto">
          <a:xfrm>
            <a:off x="958236" y="2951442"/>
            <a:ext cx="914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b="1">
                <a:solidFill>
                  <a:srgbClr val="F72130"/>
                </a:solidFill>
                <a:latin typeface="Times New Roman" panose="02020603050405020304" pitchFamily="18" charset="0"/>
                <a:cs typeface="Times New Roman" panose="02020603050405020304" pitchFamily="18" charset="0"/>
              </a:rPr>
              <a:t>CN</a:t>
            </a:r>
            <a:endParaRPr lang="en-US" altLang="en-US" sz="2800" b="1">
              <a:solidFill>
                <a:srgbClr val="F72130"/>
              </a:solidFill>
              <a:latin typeface="Times New Roman" panose="02020603050405020304" pitchFamily="18" charset="0"/>
              <a:cs typeface="Times New Roman" panose="02020603050405020304" pitchFamily="18" charset="0"/>
            </a:endParaRPr>
          </a:p>
        </p:txBody>
      </p:sp>
      <p:sp>
        <p:nvSpPr>
          <p:cNvPr id="72" name="Text Box 24"/>
          <p:cNvSpPr txBox="1">
            <a:spLocks noChangeArrowheads="1"/>
          </p:cNvSpPr>
          <p:nvPr/>
        </p:nvSpPr>
        <p:spPr bwMode="auto">
          <a:xfrm>
            <a:off x="1011987" y="3889359"/>
            <a:ext cx="99690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b="1">
                <a:solidFill>
                  <a:srgbClr val="F72130"/>
                </a:solidFill>
                <a:latin typeface="Times New Roman" panose="02020603050405020304" pitchFamily="18" charset="0"/>
                <a:cs typeface="Times New Roman" panose="02020603050405020304" pitchFamily="18" charset="0"/>
              </a:rPr>
              <a:t>CN</a:t>
            </a:r>
            <a:endParaRPr lang="en-US" altLang="en-US" sz="2800" b="1">
              <a:solidFill>
                <a:srgbClr val="F72130"/>
              </a:solidFill>
              <a:latin typeface="Times New Roman" panose="02020603050405020304" pitchFamily="18" charset="0"/>
              <a:cs typeface="Times New Roman" panose="02020603050405020304" pitchFamily="18" charset="0"/>
            </a:endParaRPr>
          </a:p>
        </p:txBody>
      </p:sp>
      <p:sp>
        <p:nvSpPr>
          <p:cNvPr id="73" name="Text Box 25"/>
          <p:cNvSpPr txBox="1">
            <a:spLocks noChangeArrowheads="1"/>
          </p:cNvSpPr>
          <p:nvPr/>
        </p:nvSpPr>
        <p:spPr bwMode="auto">
          <a:xfrm>
            <a:off x="853350" y="4781076"/>
            <a:ext cx="160448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b="1">
                <a:solidFill>
                  <a:srgbClr val="F72130"/>
                </a:solidFill>
                <a:latin typeface="Times New Roman" panose="02020603050405020304" pitchFamily="18" charset="0"/>
                <a:cs typeface="Times New Roman" panose="02020603050405020304" pitchFamily="18" charset="0"/>
              </a:rPr>
              <a:t>CN</a:t>
            </a:r>
            <a:endParaRPr lang="en-US" altLang="en-US" sz="2800" b="1">
              <a:solidFill>
                <a:srgbClr val="F72130"/>
              </a:solidFill>
              <a:latin typeface="Times New Roman" panose="02020603050405020304" pitchFamily="18" charset="0"/>
              <a:cs typeface="Times New Roman" panose="02020603050405020304" pitchFamily="18" charset="0"/>
            </a:endParaRPr>
          </a:p>
        </p:txBody>
      </p:sp>
      <p:sp>
        <p:nvSpPr>
          <p:cNvPr id="74" name="Text Box 26"/>
          <p:cNvSpPr txBox="1">
            <a:spLocks noChangeArrowheads="1"/>
          </p:cNvSpPr>
          <p:nvPr/>
        </p:nvSpPr>
        <p:spPr bwMode="auto">
          <a:xfrm>
            <a:off x="1252480" y="5613025"/>
            <a:ext cx="94138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b="1">
                <a:solidFill>
                  <a:srgbClr val="F72130"/>
                </a:solidFill>
                <a:latin typeface="Times New Roman" panose="02020603050405020304" pitchFamily="18" charset="0"/>
                <a:cs typeface="Times New Roman" panose="02020603050405020304" pitchFamily="18" charset="0"/>
              </a:rPr>
              <a:t>CN</a:t>
            </a:r>
            <a:endParaRPr lang="en-US" altLang="en-US" sz="2800" b="1">
              <a:solidFill>
                <a:srgbClr val="F72130"/>
              </a:solidFill>
              <a:latin typeface="Times New Roman" panose="02020603050405020304" pitchFamily="18" charset="0"/>
              <a:cs typeface="Times New Roman" panose="02020603050405020304" pitchFamily="18" charset="0"/>
            </a:endParaRPr>
          </a:p>
        </p:txBody>
      </p:sp>
      <p:sp>
        <p:nvSpPr>
          <p:cNvPr id="75" name="Text Box 28"/>
          <p:cNvSpPr txBox="1">
            <a:spLocks noChangeArrowheads="1"/>
          </p:cNvSpPr>
          <p:nvPr/>
        </p:nvSpPr>
        <p:spPr bwMode="auto">
          <a:xfrm>
            <a:off x="3293946" y="1598149"/>
            <a:ext cx="838025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b="1">
                <a:latin typeface="Times New Roman" panose="02020603050405020304" pitchFamily="18" charset="0"/>
                <a:cs typeface="Times New Roman" panose="02020603050405020304" pitchFamily="18" charset="0"/>
              </a:rPr>
              <a:t>vươn dài cổ, chúi mỏ về phía trước,định đớp bọn trẻ. </a:t>
            </a:r>
            <a:endParaRPr lang="en-US" altLang="en-US" sz="2800">
              <a:latin typeface="Times New Roman" panose="02020603050405020304" pitchFamily="18" charset="0"/>
              <a:cs typeface="Times New Roman" panose="02020603050405020304" pitchFamily="18" charset="0"/>
            </a:endParaRPr>
          </a:p>
        </p:txBody>
      </p:sp>
      <p:sp>
        <p:nvSpPr>
          <p:cNvPr id="76" name="Text Box 29"/>
          <p:cNvSpPr txBox="1">
            <a:spLocks noChangeArrowheads="1"/>
          </p:cNvSpPr>
          <p:nvPr/>
        </p:nvSpPr>
        <p:spPr bwMode="auto">
          <a:xfrm>
            <a:off x="1801738" y="2595861"/>
            <a:ext cx="761365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b="1">
                <a:latin typeface="Times New Roman" panose="02020603050405020304" pitchFamily="18" charset="0"/>
                <a:cs typeface="Times New Roman" panose="02020603050405020304" pitchFamily="18" charset="0"/>
              </a:rPr>
              <a:t>đút vội khẩu súng gỗ vào túi quần, chạy biến.</a:t>
            </a:r>
            <a:endParaRPr lang="en-US" altLang="en-US" sz="2800" b="1">
              <a:latin typeface="Times New Roman" panose="02020603050405020304" pitchFamily="18" charset="0"/>
              <a:cs typeface="Times New Roman" panose="02020603050405020304" pitchFamily="18" charset="0"/>
            </a:endParaRPr>
          </a:p>
        </p:txBody>
      </p:sp>
      <p:sp>
        <p:nvSpPr>
          <p:cNvPr id="77" name="Text Box 30"/>
          <p:cNvSpPr txBox="1">
            <a:spLocks noChangeArrowheads="1"/>
          </p:cNvSpPr>
          <p:nvPr/>
        </p:nvSpPr>
        <p:spPr bwMode="auto">
          <a:xfrm>
            <a:off x="1919046" y="3528061"/>
            <a:ext cx="5915025"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b="1">
                <a:latin typeface="Times New Roman" panose="02020603050405020304" pitchFamily="18" charset="0"/>
                <a:cs typeface="Times New Roman" panose="02020603050405020304" pitchFamily="18" charset="0"/>
              </a:rPr>
              <a:t>mếu máo nấp vào sau lưng Tiến.</a:t>
            </a:r>
            <a:endParaRPr lang="en-US" altLang="en-US" sz="2800" b="1">
              <a:latin typeface="Times New Roman" panose="02020603050405020304" pitchFamily="18" charset="0"/>
              <a:cs typeface="Times New Roman" panose="02020603050405020304" pitchFamily="18" charset="0"/>
            </a:endParaRPr>
          </a:p>
        </p:txBody>
      </p:sp>
      <p:sp>
        <p:nvSpPr>
          <p:cNvPr id="78" name="Text Box 31"/>
          <p:cNvSpPr txBox="1">
            <a:spLocks noChangeArrowheads="1"/>
          </p:cNvSpPr>
          <p:nvPr/>
        </p:nvSpPr>
        <p:spPr bwMode="auto">
          <a:xfrm>
            <a:off x="1488640" y="4387990"/>
            <a:ext cx="7681913"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b="1">
                <a:latin typeface="Times New Roman" panose="02020603050405020304" pitchFamily="18" charset="0"/>
                <a:cs typeface="Times New Roman" panose="02020603050405020304" pitchFamily="18" charset="0"/>
              </a:rPr>
              <a:t>liền nhặt một cành xoan, xua đàn ngỗng ra xa.</a:t>
            </a:r>
            <a:endParaRPr lang="en-US" altLang="en-US" sz="2800">
              <a:latin typeface="Times New Roman" panose="02020603050405020304" pitchFamily="18" charset="0"/>
              <a:cs typeface="Times New Roman" panose="02020603050405020304" pitchFamily="18" charset="0"/>
            </a:endParaRPr>
          </a:p>
        </p:txBody>
      </p:sp>
      <p:sp>
        <p:nvSpPr>
          <p:cNvPr id="79" name="Text Box 32"/>
          <p:cNvSpPr txBox="1">
            <a:spLocks noChangeArrowheads="1"/>
          </p:cNvSpPr>
          <p:nvPr/>
        </p:nvSpPr>
        <p:spPr bwMode="auto">
          <a:xfrm>
            <a:off x="2619300" y="5230924"/>
            <a:ext cx="5978525"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en-US" sz="2800" b="1">
                <a:latin typeface="Times New Roman" panose="02020603050405020304" pitchFamily="18" charset="0"/>
                <a:cs typeface="Times New Roman" panose="02020603050405020304" pitchFamily="18" charset="0"/>
              </a:rPr>
              <a:t>kêu quàng quạc, vươn cổ chạy miết.</a:t>
            </a:r>
            <a:endParaRPr lang="en-US" altLang="en-US" sz="280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5"/>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0" nodeType="afterEffect">
                                  <p:stCondLst>
                                    <p:cond delay="0"/>
                                  </p:stCondLst>
                                  <p:childTnLst>
                                    <p:set>
                                      <p:cBhvr>
                                        <p:cTn id="13" dur="1" fill="hold">
                                          <p:stCondLst>
                                            <p:cond delay="0"/>
                                          </p:stCondLst>
                                        </p:cTn>
                                        <p:tgtEl>
                                          <p:spTgt spid="70"/>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62"/>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66"/>
                                        </p:tgtEl>
                                        <p:attrNameLst>
                                          <p:attrName>style.visibility</p:attrName>
                                        </p:attrNameLst>
                                      </p:cBhvr>
                                      <p:to>
                                        <p:strVal val="visible"/>
                                      </p:to>
                                    </p:set>
                                  </p:childTnLst>
                                </p:cTn>
                              </p:par>
                            </p:childTnLst>
                          </p:cTn>
                        </p:par>
                        <p:par>
                          <p:cTn id="22" fill="hold">
                            <p:stCondLst>
                              <p:cond delay="0"/>
                            </p:stCondLst>
                            <p:childTnLst>
                              <p:par>
                                <p:cTn id="23" presetID="1" presetClass="entr" presetSubtype="0" fill="hold" grpId="0" nodeType="afterEffect">
                                  <p:stCondLst>
                                    <p:cond delay="0"/>
                                  </p:stCondLst>
                                  <p:childTnLst>
                                    <p:set>
                                      <p:cBhvr>
                                        <p:cTn id="24" dur="1" fill="hold">
                                          <p:stCondLst>
                                            <p:cond delay="0"/>
                                          </p:stCondLst>
                                        </p:cTn>
                                        <p:tgtEl>
                                          <p:spTgt spid="7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67"/>
                                        </p:tgtEl>
                                        <p:attrNameLst>
                                          <p:attrName>style.visibility</p:attrName>
                                        </p:attrNameLst>
                                      </p:cBhvr>
                                      <p:to>
                                        <p:strVal val="visible"/>
                                      </p:to>
                                    </p:set>
                                  </p:childTnLst>
                                </p:cTn>
                              </p:par>
                            </p:childTnLst>
                          </p:cTn>
                        </p:par>
                        <p:par>
                          <p:cTn id="33" fill="hold">
                            <p:stCondLst>
                              <p:cond delay="0"/>
                            </p:stCondLst>
                            <p:childTnLst>
                              <p:par>
                                <p:cTn id="34" presetID="1" presetClass="entr" presetSubtype="0" fill="hold" grpId="0" nodeType="afterEffect">
                                  <p:stCondLst>
                                    <p:cond delay="0"/>
                                  </p:stCondLst>
                                  <p:childTnLst>
                                    <p:set>
                                      <p:cBhvr>
                                        <p:cTn id="35" dur="1" fill="hold">
                                          <p:stCondLst>
                                            <p:cond delay="0"/>
                                          </p:stCondLst>
                                        </p:cTn>
                                        <p:tgtEl>
                                          <p:spTgt spid="72"/>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63"/>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68"/>
                                        </p:tgtEl>
                                        <p:attrNameLst>
                                          <p:attrName>style.visibility</p:attrName>
                                        </p:attrNameLst>
                                      </p:cBhvr>
                                      <p:to>
                                        <p:strVal val="visible"/>
                                      </p:to>
                                    </p:set>
                                  </p:childTnLst>
                                </p:cTn>
                              </p:par>
                            </p:childTnLst>
                          </p:cTn>
                        </p:par>
                        <p:par>
                          <p:cTn id="44" fill="hold">
                            <p:stCondLst>
                              <p:cond delay="0"/>
                            </p:stCondLst>
                            <p:childTnLst>
                              <p:par>
                                <p:cTn id="45" presetID="1"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6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69"/>
                                        </p:tgtEl>
                                        <p:attrNameLst>
                                          <p:attrName>style.visibility</p:attrName>
                                        </p:attrNameLst>
                                      </p:cBhvr>
                                      <p:to>
                                        <p:strVal val="visible"/>
                                      </p:to>
                                    </p:set>
                                  </p:childTnLst>
                                </p:cTn>
                              </p:par>
                            </p:childTnLst>
                          </p:cTn>
                        </p:par>
                        <p:par>
                          <p:cTn id="55" fill="hold">
                            <p:stCondLst>
                              <p:cond delay="0"/>
                            </p:stCondLst>
                            <p:childTnLst>
                              <p:par>
                                <p:cTn id="56" presetID="1" presetClass="entr" presetSubtype="0" fill="hold" grpId="0" nodeType="afterEffect">
                                  <p:stCondLst>
                                    <p:cond delay="0"/>
                                  </p:stCondLst>
                                  <p:childTnLst>
                                    <p:set>
                                      <p:cBhvr>
                                        <p:cTn id="57" dur="1" fill="hold">
                                          <p:stCondLst>
                                            <p:cond delay="0"/>
                                          </p:stCondLst>
                                        </p:cTn>
                                        <p:tgtEl>
                                          <p:spTgt spid="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1" grpId="0"/>
      <p:bldP spid="72" grpId="0"/>
      <p:bldP spid="73" grpId="0"/>
      <p:bldP spid="7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6"/>
          <p:cNvSpPr txBox="1">
            <a:spLocks noChangeArrowheads="1"/>
          </p:cNvSpPr>
          <p:nvPr/>
        </p:nvSpPr>
        <p:spPr bwMode="auto">
          <a:xfrm>
            <a:off x="1007631" y="633730"/>
            <a:ext cx="51054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b="1">
                <a:solidFill>
                  <a:srgbClr val="FF0000"/>
                </a:solidFill>
                <a:latin typeface="Times New Roman" panose="02020603050405020304" pitchFamily="18" charset="0"/>
                <a:cs typeface="Times New Roman" panose="02020603050405020304" pitchFamily="18" charset="0"/>
              </a:rPr>
              <a:t>3. Ý nghĩa của chủ ngữ</a:t>
            </a:r>
            <a:endParaRPr lang="en-US" altLang="en-US" sz="2800" b="1">
              <a:solidFill>
                <a:srgbClr val="FF0000"/>
              </a:solidFill>
              <a:latin typeface="Times New Roman" panose="02020603050405020304" pitchFamily="18" charset="0"/>
              <a:cs typeface="Times New Roman" panose="02020603050405020304" pitchFamily="18" charset="0"/>
            </a:endParaRPr>
          </a:p>
        </p:txBody>
      </p:sp>
      <p:graphicFrame>
        <p:nvGraphicFramePr>
          <p:cNvPr id="61" name="Group 6"/>
          <p:cNvGraphicFramePr/>
          <p:nvPr/>
        </p:nvGraphicFramePr>
        <p:xfrm>
          <a:off x="766156" y="1238779"/>
          <a:ext cx="10717875" cy="3918041"/>
        </p:xfrm>
        <a:graphic>
          <a:graphicData uri="http://schemas.openxmlformats.org/drawingml/2006/table">
            <a:tbl>
              <a:tblPr/>
              <a:tblGrid>
                <a:gridCol w="7646994"/>
                <a:gridCol w="3070881"/>
              </a:tblGrid>
              <a:tr h="94949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en-US" sz="2400" b="1" i="0" u="none" strike="noStrike" cap="none" normalizeH="0" baseline="0">
                          <a:ln>
                            <a:noFill/>
                          </a:ln>
                          <a:solidFill>
                            <a:srgbClr val="F72130"/>
                          </a:solidFill>
                          <a:effectLst/>
                          <a:latin typeface="Times New Roman" panose="02020603050405020304" pitchFamily="18" charset="0"/>
                          <a:cs typeface="Times New Roman" panose="02020603050405020304" pitchFamily="18" charset="0"/>
                        </a:rPr>
                        <a:t>Câu kể Ai làm gì?</a:t>
                      </a:r>
                      <a:endParaRPr kumimoji="0" lang="en-US" altLang="en-US" sz="2400" b="1" i="0" u="none" strike="noStrike" cap="none" normalizeH="0" baseline="0">
                        <a:ln>
                          <a:noFill/>
                        </a:ln>
                        <a:solidFill>
                          <a:srgbClr val="F72130"/>
                        </a:solidFill>
                        <a:effectLst/>
                        <a:latin typeface="Times New Roman" panose="02020603050405020304" pitchFamily="18" charset="0"/>
                        <a:cs typeface="Times New Roman" panose="02020603050405020304" pitchFamily="18" charset="0"/>
                      </a:endParaRPr>
                    </a:p>
                  </a:txBody>
                  <a:tcPr marT="45727" marB="4572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en-US" altLang="en-US" sz="2400" b="0" i="0" u="none" strike="noStrike" cap="none" normalizeH="0" baseline="0">
                        <a:ln>
                          <a:noFill/>
                        </a:ln>
                        <a:solidFill>
                          <a:srgbClr val="F72130"/>
                        </a:solidFill>
                        <a:effectLst/>
                        <a:latin typeface="Times New Roman" panose="02020603050405020304" pitchFamily="18" charset="0"/>
                        <a:cs typeface="Times New Roman" panose="02020603050405020304" pitchFamily="18" charset="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6854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20000"/>
                        </a:spcBef>
                        <a:spcAft>
                          <a:spcPct val="0"/>
                        </a:spcAft>
                        <a:buClrTx/>
                        <a:buSzTx/>
                        <a:buFontTx/>
                        <a:buNone/>
                      </a:pPr>
                      <a:r>
                        <a:rPr kumimoji="0" lang="en-US" altLang="en-US" sz="2400" b="1" i="0" u="none" strike="noStrike" cap="none" normalizeH="0" baseline="0">
                          <a:ln>
                            <a:noFill/>
                          </a:ln>
                          <a:solidFill>
                            <a:srgbClr val="F72130"/>
                          </a:solidFill>
                          <a:effectLst/>
                          <a:latin typeface="Times New Roman" panose="02020603050405020304" pitchFamily="18" charset="0"/>
                          <a:cs typeface="Times New Roman" panose="02020603050405020304" pitchFamily="18" charset="0"/>
                        </a:rPr>
                        <a:t>Một đàn ngỗng/</a:t>
                      </a:r>
                      <a:r>
                        <a:rPr kumimoji="0" lang="en-US" altLang="en-US" sz="2400" b="1" i="0" u="none" strike="noStrike" cap="none" normalizeH="0" baseline="0">
                          <a:ln>
                            <a:noFill/>
                          </a:ln>
                          <a:solidFill>
                            <a:srgbClr val="3333FF"/>
                          </a:solidFill>
                          <a:effectLst/>
                          <a:latin typeface="Times New Roman" panose="02020603050405020304" pitchFamily="18" charset="0"/>
                          <a:cs typeface="Times New Roman" panose="02020603050405020304" pitchFamily="18" charset="0"/>
                        </a:rPr>
                        <a:t> vươn dài cổ, chúi mỏ về phía trước, định đớp bọn trẻ.</a:t>
                      </a:r>
                      <a:endParaRPr kumimoji="0" lang="en-US" altLang="en-US" sz="2400" b="1" i="0" u="none" strike="noStrike" cap="none" normalizeH="0" baseline="0">
                        <a:ln>
                          <a:noFill/>
                        </a:ln>
                        <a:solidFill>
                          <a:srgbClr val="3333FF"/>
                        </a:solidFill>
                        <a:effectLst/>
                        <a:latin typeface="Times New Roman" panose="02020603050405020304" pitchFamily="18" charset="0"/>
                        <a:cs typeface="Times New Roman" panose="02020603050405020304" pitchFamily="18" charset="0"/>
                      </a:endParaRPr>
                    </a:p>
                    <a:p>
                      <a:pPr marL="0" marR="0" lvl="0" indent="0" algn="just" defTabSz="914400" rtl="0" eaLnBrk="1" fontAlgn="base" latinLnBrk="0" hangingPunct="1">
                        <a:lnSpc>
                          <a:spcPct val="100000"/>
                        </a:lnSpc>
                        <a:spcBef>
                          <a:spcPct val="20000"/>
                        </a:spcBef>
                        <a:spcAft>
                          <a:spcPct val="0"/>
                        </a:spcAft>
                        <a:buClrTx/>
                        <a:buSzTx/>
                        <a:buFontTx/>
                        <a:buNone/>
                      </a:pPr>
                      <a:r>
                        <a:rPr kumimoji="0" lang="en-US" altLang="en-US" sz="2400" b="1" i="0" u="none" strike="noStrike" cap="none" normalizeH="0" baseline="0">
                          <a:ln>
                            <a:noFill/>
                          </a:ln>
                          <a:solidFill>
                            <a:srgbClr val="F72130"/>
                          </a:solidFill>
                          <a:effectLst/>
                          <a:latin typeface="Times New Roman" panose="02020603050405020304" pitchFamily="18" charset="0"/>
                          <a:cs typeface="Times New Roman" panose="02020603050405020304" pitchFamily="18" charset="0"/>
                        </a:rPr>
                        <a:t>Hùng</a:t>
                      </a:r>
                      <a:r>
                        <a:rPr kumimoji="0" lang="en-US" altLang="en-US" sz="2400" b="1" i="0" u="none" strike="noStrike" cap="none" normalizeH="0" baseline="0">
                          <a:ln>
                            <a:noFill/>
                          </a:ln>
                          <a:solidFill>
                            <a:srgbClr val="3333FF"/>
                          </a:solidFill>
                          <a:effectLst/>
                          <a:latin typeface="Times New Roman" panose="02020603050405020304" pitchFamily="18" charset="0"/>
                          <a:cs typeface="Times New Roman" panose="02020603050405020304" pitchFamily="18" charset="0"/>
                        </a:rPr>
                        <a:t> </a:t>
                      </a:r>
                      <a:r>
                        <a:rPr kumimoji="0" lang="en-US" altLang="en-US" sz="2400" b="1" i="0" u="none" strike="noStrike" cap="none" normalizeH="0" baseline="0">
                          <a:ln>
                            <a:noFill/>
                          </a:ln>
                          <a:solidFill>
                            <a:srgbClr val="F72130"/>
                          </a:solidFill>
                          <a:effectLst/>
                          <a:latin typeface="Times New Roman" panose="02020603050405020304" pitchFamily="18" charset="0"/>
                          <a:cs typeface="Times New Roman" panose="02020603050405020304" pitchFamily="18" charset="0"/>
                        </a:rPr>
                        <a:t>/</a:t>
                      </a:r>
                      <a:r>
                        <a:rPr kumimoji="0" lang="en-US" altLang="en-US" sz="2400" b="1" i="0" u="none" strike="noStrike" cap="none" normalizeH="0" baseline="0">
                          <a:ln>
                            <a:noFill/>
                          </a:ln>
                          <a:solidFill>
                            <a:srgbClr val="3333FF"/>
                          </a:solidFill>
                          <a:effectLst/>
                          <a:latin typeface="Times New Roman" panose="02020603050405020304" pitchFamily="18" charset="0"/>
                          <a:cs typeface="Times New Roman" panose="02020603050405020304" pitchFamily="18" charset="0"/>
                        </a:rPr>
                        <a:t>đút vội khẩu súng gỗ vào túi quần, chạy biến. </a:t>
                      </a:r>
                      <a:endParaRPr kumimoji="0" lang="en-US" altLang="en-US" sz="2400" b="1" i="0" u="none" strike="noStrike" cap="none" normalizeH="0" baseline="0">
                        <a:ln>
                          <a:noFill/>
                        </a:ln>
                        <a:solidFill>
                          <a:srgbClr val="3333FF"/>
                        </a:solidFill>
                        <a:effectLst/>
                        <a:latin typeface="Times New Roman" panose="02020603050405020304" pitchFamily="18" charset="0"/>
                        <a:cs typeface="Times New Roman" panose="02020603050405020304" pitchFamily="18" charset="0"/>
                      </a:endParaRPr>
                    </a:p>
                    <a:p>
                      <a:pPr marL="0" marR="0" lvl="0" indent="0" algn="just" defTabSz="914400" rtl="0" eaLnBrk="1" fontAlgn="base" latinLnBrk="0" hangingPunct="1">
                        <a:lnSpc>
                          <a:spcPct val="100000"/>
                        </a:lnSpc>
                        <a:spcBef>
                          <a:spcPct val="20000"/>
                        </a:spcBef>
                        <a:spcAft>
                          <a:spcPct val="0"/>
                        </a:spcAft>
                        <a:buClrTx/>
                        <a:buSzTx/>
                        <a:buFontTx/>
                        <a:buNone/>
                      </a:pPr>
                      <a:r>
                        <a:rPr kumimoji="0" lang="en-US" altLang="en-US" sz="2400" b="1" i="0" u="none" strike="noStrike" cap="none" normalizeH="0" baseline="0">
                          <a:ln>
                            <a:noFill/>
                          </a:ln>
                          <a:solidFill>
                            <a:srgbClr val="F72130"/>
                          </a:solidFill>
                          <a:effectLst/>
                          <a:latin typeface="Times New Roman" panose="02020603050405020304" pitchFamily="18" charset="0"/>
                          <a:cs typeface="Times New Roman" panose="02020603050405020304" pitchFamily="18" charset="0"/>
                        </a:rPr>
                        <a:t>Thắng/</a:t>
                      </a:r>
                      <a:r>
                        <a:rPr kumimoji="0" lang="en-US" altLang="en-US" sz="2400" b="1" i="0" u="none" strike="noStrike" cap="none" normalizeH="0" baseline="0">
                          <a:ln>
                            <a:noFill/>
                          </a:ln>
                          <a:solidFill>
                            <a:srgbClr val="3333FF"/>
                          </a:solidFill>
                          <a:effectLst/>
                          <a:latin typeface="Times New Roman" panose="02020603050405020304" pitchFamily="18" charset="0"/>
                          <a:cs typeface="Times New Roman" panose="02020603050405020304" pitchFamily="18" charset="0"/>
                        </a:rPr>
                        <a:t> mếu máo nấp vào sau lưng Tiến.</a:t>
                      </a:r>
                      <a:endParaRPr kumimoji="0" lang="en-US" altLang="en-US" sz="2400" b="1" i="0" u="none" strike="noStrike" cap="none" normalizeH="0" baseline="0">
                        <a:ln>
                          <a:noFill/>
                        </a:ln>
                        <a:solidFill>
                          <a:srgbClr val="3333FF"/>
                        </a:solidFill>
                        <a:effectLst/>
                        <a:latin typeface="Times New Roman" panose="02020603050405020304" pitchFamily="18" charset="0"/>
                        <a:cs typeface="Times New Roman" panose="02020603050405020304" pitchFamily="18" charset="0"/>
                      </a:endParaRPr>
                    </a:p>
                    <a:p>
                      <a:pPr marL="0" marR="0" lvl="0" indent="0" algn="just" defTabSz="914400" rtl="0" eaLnBrk="1" fontAlgn="base" latinLnBrk="0" hangingPunct="1">
                        <a:lnSpc>
                          <a:spcPct val="100000"/>
                        </a:lnSpc>
                        <a:spcBef>
                          <a:spcPct val="20000"/>
                        </a:spcBef>
                        <a:spcAft>
                          <a:spcPct val="0"/>
                        </a:spcAft>
                        <a:buClrTx/>
                        <a:buSzTx/>
                        <a:buFontTx/>
                        <a:buNone/>
                      </a:pPr>
                      <a:r>
                        <a:rPr kumimoji="0" lang="en-US" altLang="en-US" sz="2400" b="1" i="0" u="none" strike="noStrike" cap="none" normalizeH="0" baseline="0">
                          <a:ln>
                            <a:noFill/>
                          </a:ln>
                          <a:solidFill>
                            <a:srgbClr val="F72130"/>
                          </a:solidFill>
                          <a:effectLst/>
                          <a:latin typeface="Times New Roman" panose="02020603050405020304" pitchFamily="18" charset="0"/>
                          <a:cs typeface="Times New Roman" panose="02020603050405020304" pitchFamily="18" charset="0"/>
                        </a:rPr>
                        <a:t>Em/ </a:t>
                      </a:r>
                      <a:r>
                        <a:rPr kumimoji="0" lang="en-US" altLang="en-US" sz="2400" b="1" i="0" u="none" strike="noStrike" cap="none" normalizeH="0" baseline="0">
                          <a:ln>
                            <a:noFill/>
                          </a:ln>
                          <a:solidFill>
                            <a:srgbClr val="3333FF"/>
                          </a:solidFill>
                          <a:effectLst/>
                          <a:latin typeface="Times New Roman" panose="02020603050405020304" pitchFamily="18" charset="0"/>
                          <a:cs typeface="Times New Roman" panose="02020603050405020304" pitchFamily="18" charset="0"/>
                        </a:rPr>
                        <a:t>liền nhặt một cành xoan, xua đàn ngỗng ra xa.</a:t>
                      </a:r>
                      <a:endParaRPr kumimoji="0" lang="en-US" altLang="en-US" sz="2400" b="1" i="0" u="none" strike="noStrike" cap="none" normalizeH="0" baseline="0">
                        <a:ln>
                          <a:noFill/>
                        </a:ln>
                        <a:solidFill>
                          <a:srgbClr val="3333FF"/>
                        </a:solidFill>
                        <a:effectLst/>
                        <a:latin typeface="Times New Roman" panose="02020603050405020304" pitchFamily="18" charset="0"/>
                        <a:cs typeface="Times New Roman" panose="02020603050405020304" pitchFamily="18" charset="0"/>
                      </a:endParaRPr>
                    </a:p>
                    <a:p>
                      <a:pPr marL="0" marR="0" lvl="0" indent="0" algn="just" defTabSz="914400" rtl="0" eaLnBrk="1" fontAlgn="base" latinLnBrk="0" hangingPunct="1">
                        <a:lnSpc>
                          <a:spcPct val="100000"/>
                        </a:lnSpc>
                        <a:spcBef>
                          <a:spcPct val="50000"/>
                        </a:spcBef>
                        <a:spcAft>
                          <a:spcPct val="0"/>
                        </a:spcAft>
                        <a:buClrTx/>
                        <a:buSzTx/>
                        <a:buFontTx/>
                        <a:buNone/>
                      </a:pPr>
                      <a:r>
                        <a:rPr kumimoji="0" lang="en-US" altLang="en-US" sz="2400" b="1" i="0" u="none" strike="noStrike" cap="none" normalizeH="0" baseline="0">
                          <a:ln>
                            <a:noFill/>
                          </a:ln>
                          <a:solidFill>
                            <a:srgbClr val="F72130"/>
                          </a:solidFill>
                          <a:effectLst/>
                          <a:latin typeface="Times New Roman" panose="02020603050405020304" pitchFamily="18" charset="0"/>
                          <a:cs typeface="Times New Roman" panose="02020603050405020304" pitchFamily="18" charset="0"/>
                        </a:rPr>
                        <a:t>Đàn ngỗng/</a:t>
                      </a:r>
                      <a:r>
                        <a:rPr kumimoji="0" lang="en-US" altLang="en-US" sz="2400" b="1" i="0" u="none" strike="noStrike" cap="none" normalizeH="0" baseline="0">
                          <a:ln>
                            <a:noFill/>
                          </a:ln>
                          <a:solidFill>
                            <a:srgbClr val="3333FF"/>
                          </a:solidFill>
                          <a:effectLst/>
                          <a:latin typeface="Times New Roman" panose="02020603050405020304" pitchFamily="18" charset="0"/>
                          <a:cs typeface="Times New Roman" panose="02020603050405020304" pitchFamily="18" charset="0"/>
                        </a:rPr>
                        <a:t> kêu quàng quạc, vươn cổ chạy miết.</a:t>
                      </a:r>
                      <a:endParaRPr kumimoji="0" lang="en-US" altLang="en-US" sz="2400" b="1" i="0" u="none" strike="noStrike" cap="none" normalizeH="0" baseline="0">
                        <a:ln>
                          <a:noFill/>
                        </a:ln>
                        <a:solidFill>
                          <a:srgbClr val="3333FF"/>
                        </a:solidFill>
                        <a:effectLst/>
                        <a:latin typeface="Times New Roman" panose="02020603050405020304" pitchFamily="18" charset="0"/>
                        <a:cs typeface="Times New Roman" panose="02020603050405020304" pitchFamily="18" charset="0"/>
                      </a:endParaRP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en-US" altLang="en-US" sz="2400" b="1" i="0" u="none" strike="noStrike" cap="none" normalizeH="0" baseline="0">
                        <a:ln>
                          <a:noFill/>
                        </a:ln>
                        <a:solidFill>
                          <a:srgbClr val="3333FF"/>
                        </a:solidFill>
                        <a:effectLst/>
                        <a:latin typeface="Times New Roman" panose="02020603050405020304" pitchFamily="18" charset="0"/>
                        <a:cs typeface="Times New Roman" panose="02020603050405020304" pitchFamily="18" charset="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2" name="Line 20"/>
          <p:cNvSpPr>
            <a:spLocks noChangeShapeType="1"/>
          </p:cNvSpPr>
          <p:nvPr/>
        </p:nvSpPr>
        <p:spPr bwMode="auto">
          <a:xfrm>
            <a:off x="859224" y="2560609"/>
            <a:ext cx="2047702" cy="0"/>
          </a:xfrm>
          <a:prstGeom prst="line">
            <a:avLst/>
          </a:prstGeom>
          <a:noFill/>
          <a:ln w="9525">
            <a:solidFill>
              <a:srgbClr val="F7213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 name="Line 21"/>
          <p:cNvSpPr>
            <a:spLocks noChangeShapeType="1"/>
          </p:cNvSpPr>
          <p:nvPr/>
        </p:nvSpPr>
        <p:spPr bwMode="auto">
          <a:xfrm>
            <a:off x="859224" y="3361439"/>
            <a:ext cx="685800" cy="0"/>
          </a:xfrm>
          <a:prstGeom prst="line">
            <a:avLst/>
          </a:prstGeom>
          <a:noFill/>
          <a:ln w="9525">
            <a:solidFill>
              <a:srgbClr val="F7213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 name="Line 22"/>
          <p:cNvSpPr>
            <a:spLocks noChangeShapeType="1"/>
          </p:cNvSpPr>
          <p:nvPr/>
        </p:nvSpPr>
        <p:spPr bwMode="auto">
          <a:xfrm>
            <a:off x="882536" y="3801332"/>
            <a:ext cx="763385" cy="0"/>
          </a:xfrm>
          <a:prstGeom prst="line">
            <a:avLst/>
          </a:prstGeom>
          <a:noFill/>
          <a:ln w="9525">
            <a:solidFill>
              <a:srgbClr val="F7213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 name="Line 23"/>
          <p:cNvSpPr>
            <a:spLocks noChangeShapeType="1"/>
          </p:cNvSpPr>
          <p:nvPr/>
        </p:nvSpPr>
        <p:spPr bwMode="auto">
          <a:xfrm>
            <a:off x="881616" y="4228853"/>
            <a:ext cx="382612" cy="0"/>
          </a:xfrm>
          <a:prstGeom prst="line">
            <a:avLst/>
          </a:prstGeom>
          <a:noFill/>
          <a:ln w="9525">
            <a:solidFill>
              <a:srgbClr val="F7213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 name="Line 24"/>
          <p:cNvSpPr>
            <a:spLocks noChangeShapeType="1"/>
          </p:cNvSpPr>
          <p:nvPr/>
        </p:nvSpPr>
        <p:spPr bwMode="auto">
          <a:xfrm>
            <a:off x="881616" y="4788270"/>
            <a:ext cx="1382685" cy="0"/>
          </a:xfrm>
          <a:prstGeom prst="line">
            <a:avLst/>
          </a:prstGeom>
          <a:noFill/>
          <a:ln w="9525">
            <a:solidFill>
              <a:srgbClr val="F7213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 name="Text Box 25"/>
          <p:cNvSpPr txBox="1">
            <a:spLocks noChangeArrowheads="1"/>
          </p:cNvSpPr>
          <p:nvPr/>
        </p:nvSpPr>
        <p:spPr bwMode="auto">
          <a:xfrm>
            <a:off x="1491216" y="2561668"/>
            <a:ext cx="609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000" b="1">
                <a:latin typeface="Times New Roman" panose="02020603050405020304" pitchFamily="18" charset="0"/>
                <a:cs typeface="Times New Roman" panose="02020603050405020304" pitchFamily="18" charset="0"/>
              </a:rPr>
              <a:t>CN</a:t>
            </a:r>
            <a:endParaRPr lang="en-US" altLang="en-US" sz="1000" b="1">
              <a:latin typeface="Times New Roman" panose="02020603050405020304" pitchFamily="18" charset="0"/>
              <a:cs typeface="Times New Roman" panose="02020603050405020304" pitchFamily="18" charset="0"/>
            </a:endParaRPr>
          </a:p>
        </p:txBody>
      </p:sp>
      <p:sp>
        <p:nvSpPr>
          <p:cNvPr id="68" name="Text Box 26"/>
          <p:cNvSpPr txBox="1">
            <a:spLocks noChangeArrowheads="1"/>
          </p:cNvSpPr>
          <p:nvPr/>
        </p:nvSpPr>
        <p:spPr bwMode="auto">
          <a:xfrm>
            <a:off x="1007694" y="3369236"/>
            <a:ext cx="609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000" b="1">
                <a:latin typeface="Times New Roman" panose="02020603050405020304" pitchFamily="18" charset="0"/>
                <a:cs typeface="Times New Roman" panose="02020603050405020304" pitchFamily="18" charset="0"/>
              </a:rPr>
              <a:t>CN</a:t>
            </a:r>
            <a:endParaRPr lang="en-US" altLang="en-US" sz="1000" b="1">
              <a:latin typeface="Times New Roman" panose="02020603050405020304" pitchFamily="18" charset="0"/>
              <a:cs typeface="Times New Roman" panose="02020603050405020304" pitchFamily="18" charset="0"/>
            </a:endParaRPr>
          </a:p>
        </p:txBody>
      </p:sp>
      <p:sp>
        <p:nvSpPr>
          <p:cNvPr id="69" name="Text Box 27"/>
          <p:cNvSpPr txBox="1">
            <a:spLocks noChangeArrowheads="1"/>
          </p:cNvSpPr>
          <p:nvPr/>
        </p:nvSpPr>
        <p:spPr bwMode="auto">
          <a:xfrm>
            <a:off x="881616" y="4228853"/>
            <a:ext cx="609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000" b="1">
                <a:latin typeface="Times New Roman" panose="02020603050405020304" pitchFamily="18" charset="0"/>
                <a:cs typeface="Times New Roman" panose="02020603050405020304" pitchFamily="18" charset="0"/>
              </a:rPr>
              <a:t>CN</a:t>
            </a:r>
            <a:endParaRPr lang="en-US" altLang="en-US" sz="1000" b="1">
              <a:latin typeface="Times New Roman" panose="02020603050405020304" pitchFamily="18" charset="0"/>
              <a:cs typeface="Times New Roman" panose="02020603050405020304" pitchFamily="18" charset="0"/>
            </a:endParaRPr>
          </a:p>
        </p:txBody>
      </p:sp>
      <p:sp>
        <p:nvSpPr>
          <p:cNvPr id="70" name="Text Box 28"/>
          <p:cNvSpPr txBox="1">
            <a:spLocks noChangeArrowheads="1"/>
          </p:cNvSpPr>
          <p:nvPr/>
        </p:nvSpPr>
        <p:spPr bwMode="auto">
          <a:xfrm>
            <a:off x="1240224" y="4821520"/>
            <a:ext cx="609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000" b="1">
                <a:latin typeface="Times New Roman" panose="02020603050405020304" pitchFamily="18" charset="0"/>
                <a:cs typeface="Times New Roman" panose="02020603050405020304" pitchFamily="18" charset="0"/>
              </a:rPr>
              <a:t>CN</a:t>
            </a:r>
            <a:endParaRPr lang="en-US" altLang="en-US" sz="1000" b="1">
              <a:latin typeface="Times New Roman" panose="02020603050405020304" pitchFamily="18" charset="0"/>
              <a:cs typeface="Times New Roman" panose="02020603050405020304" pitchFamily="18" charset="0"/>
            </a:endParaRPr>
          </a:p>
        </p:txBody>
      </p:sp>
      <p:sp>
        <p:nvSpPr>
          <p:cNvPr id="71" name="Text Box 29"/>
          <p:cNvSpPr txBox="1">
            <a:spLocks noChangeArrowheads="1"/>
          </p:cNvSpPr>
          <p:nvPr/>
        </p:nvSpPr>
        <p:spPr bwMode="auto">
          <a:xfrm>
            <a:off x="1019696" y="3851207"/>
            <a:ext cx="609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000" b="1">
                <a:latin typeface="Times New Roman" panose="02020603050405020304" pitchFamily="18" charset="0"/>
                <a:cs typeface="Times New Roman" panose="02020603050405020304" pitchFamily="18" charset="0"/>
              </a:rPr>
              <a:t>CN</a:t>
            </a:r>
            <a:endParaRPr lang="en-US" altLang="en-US" sz="1000" b="1">
              <a:latin typeface="Times New Roman" panose="02020603050405020304" pitchFamily="18" charset="0"/>
              <a:cs typeface="Times New Roman" panose="02020603050405020304" pitchFamily="18" charset="0"/>
            </a:endParaRPr>
          </a:p>
        </p:txBody>
      </p:sp>
      <p:sp>
        <p:nvSpPr>
          <p:cNvPr id="72" name="Text Box 30"/>
          <p:cNvSpPr txBox="1">
            <a:spLocks noChangeArrowheads="1"/>
          </p:cNvSpPr>
          <p:nvPr/>
        </p:nvSpPr>
        <p:spPr bwMode="auto">
          <a:xfrm>
            <a:off x="9001990" y="4365852"/>
            <a:ext cx="19812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20000"/>
              </a:spcBef>
            </a:pPr>
            <a:r>
              <a:rPr lang="en-US" altLang="en-US" sz="2400" b="1">
                <a:solidFill>
                  <a:srgbClr val="F72130"/>
                </a:solidFill>
                <a:latin typeface="Times New Roman" panose="02020603050405020304" pitchFamily="18" charset="0"/>
                <a:cs typeface="Times New Roman" panose="02020603050405020304" pitchFamily="18" charset="0"/>
              </a:rPr>
              <a:t>chỉ con vật</a:t>
            </a:r>
            <a:endParaRPr lang="en-US" altLang="en-US" sz="2400">
              <a:solidFill>
                <a:srgbClr val="F72130"/>
              </a:solidFill>
              <a:latin typeface="Times New Roman" panose="02020603050405020304" pitchFamily="18" charset="0"/>
              <a:cs typeface="Times New Roman" panose="02020603050405020304" pitchFamily="18" charset="0"/>
            </a:endParaRPr>
          </a:p>
        </p:txBody>
      </p:sp>
      <p:sp>
        <p:nvSpPr>
          <p:cNvPr id="73" name="Text Box 31"/>
          <p:cNvSpPr txBox="1">
            <a:spLocks noChangeArrowheads="1"/>
          </p:cNvSpPr>
          <p:nvPr/>
        </p:nvSpPr>
        <p:spPr bwMode="auto">
          <a:xfrm>
            <a:off x="9154390" y="2944552"/>
            <a:ext cx="152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20000"/>
              </a:spcBef>
            </a:pPr>
            <a:r>
              <a:rPr lang="en-US" altLang="en-US" sz="2400" b="1">
                <a:solidFill>
                  <a:srgbClr val="F72130"/>
                </a:solidFill>
                <a:latin typeface="Times New Roman" panose="02020603050405020304" pitchFamily="18" charset="0"/>
                <a:cs typeface="Times New Roman" panose="02020603050405020304" pitchFamily="18" charset="0"/>
              </a:rPr>
              <a:t>chỉ người</a:t>
            </a:r>
            <a:endParaRPr lang="en-US" altLang="en-US" sz="2400">
              <a:solidFill>
                <a:srgbClr val="F72130"/>
              </a:solidFill>
              <a:latin typeface="Times New Roman" panose="02020603050405020304" pitchFamily="18" charset="0"/>
              <a:cs typeface="Times New Roman" panose="02020603050405020304" pitchFamily="18" charset="0"/>
            </a:endParaRPr>
          </a:p>
        </p:txBody>
      </p:sp>
      <p:sp>
        <p:nvSpPr>
          <p:cNvPr id="74" name="Text Box 32"/>
          <p:cNvSpPr txBox="1">
            <a:spLocks noChangeArrowheads="1"/>
          </p:cNvSpPr>
          <p:nvPr/>
        </p:nvSpPr>
        <p:spPr bwMode="auto">
          <a:xfrm>
            <a:off x="9001990" y="2218240"/>
            <a:ext cx="19812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20000"/>
              </a:spcBef>
            </a:pPr>
            <a:r>
              <a:rPr lang="en-US" altLang="en-US" sz="2400" b="1">
                <a:solidFill>
                  <a:srgbClr val="F72130"/>
                </a:solidFill>
                <a:latin typeface="Times New Roman" panose="02020603050405020304" pitchFamily="18" charset="0"/>
                <a:cs typeface="Times New Roman" panose="02020603050405020304" pitchFamily="18" charset="0"/>
              </a:rPr>
              <a:t>chỉ con vật</a:t>
            </a:r>
            <a:endParaRPr lang="en-US" altLang="en-US" sz="2400">
              <a:solidFill>
                <a:srgbClr val="F72130"/>
              </a:solidFill>
              <a:latin typeface="Times New Roman" panose="02020603050405020304" pitchFamily="18" charset="0"/>
              <a:cs typeface="Times New Roman" panose="02020603050405020304" pitchFamily="18" charset="0"/>
            </a:endParaRPr>
          </a:p>
        </p:txBody>
      </p:sp>
      <p:sp>
        <p:nvSpPr>
          <p:cNvPr id="75" name="Text Box 33"/>
          <p:cNvSpPr txBox="1">
            <a:spLocks noChangeArrowheads="1"/>
          </p:cNvSpPr>
          <p:nvPr/>
        </p:nvSpPr>
        <p:spPr bwMode="auto">
          <a:xfrm>
            <a:off x="9154390" y="3337831"/>
            <a:ext cx="152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20000"/>
              </a:spcBef>
            </a:pPr>
            <a:r>
              <a:rPr lang="en-US" altLang="en-US" sz="2400" b="1">
                <a:solidFill>
                  <a:srgbClr val="F72130"/>
                </a:solidFill>
                <a:latin typeface="Times New Roman" panose="02020603050405020304" pitchFamily="18" charset="0"/>
                <a:cs typeface="Times New Roman" panose="02020603050405020304" pitchFamily="18" charset="0"/>
              </a:rPr>
              <a:t>chỉ người</a:t>
            </a:r>
            <a:endParaRPr lang="en-US" altLang="en-US" sz="2400">
              <a:solidFill>
                <a:srgbClr val="F72130"/>
              </a:solidFill>
              <a:latin typeface="Times New Roman" panose="02020603050405020304" pitchFamily="18" charset="0"/>
              <a:cs typeface="Times New Roman" panose="02020603050405020304" pitchFamily="18" charset="0"/>
            </a:endParaRPr>
          </a:p>
        </p:txBody>
      </p:sp>
      <p:sp>
        <p:nvSpPr>
          <p:cNvPr id="76" name="Text Box 34"/>
          <p:cNvSpPr txBox="1">
            <a:spLocks noChangeArrowheads="1"/>
          </p:cNvSpPr>
          <p:nvPr/>
        </p:nvSpPr>
        <p:spPr bwMode="auto">
          <a:xfrm>
            <a:off x="9154390" y="3807211"/>
            <a:ext cx="152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20000"/>
              </a:spcBef>
            </a:pPr>
            <a:r>
              <a:rPr lang="en-US" altLang="en-US" sz="2400" b="1">
                <a:solidFill>
                  <a:srgbClr val="F72130"/>
                </a:solidFill>
                <a:latin typeface="Times New Roman" panose="02020603050405020304" pitchFamily="18" charset="0"/>
                <a:cs typeface="Times New Roman" panose="02020603050405020304" pitchFamily="18" charset="0"/>
              </a:rPr>
              <a:t>chỉ người</a:t>
            </a:r>
            <a:endParaRPr lang="en-US" altLang="en-US" sz="2400">
              <a:solidFill>
                <a:srgbClr val="F72130"/>
              </a:solidFill>
              <a:latin typeface="Times New Roman" panose="02020603050405020304" pitchFamily="18" charset="0"/>
              <a:cs typeface="Times New Roman" panose="02020603050405020304" pitchFamily="18" charset="0"/>
            </a:endParaRPr>
          </a:p>
        </p:txBody>
      </p:sp>
      <p:sp>
        <p:nvSpPr>
          <p:cNvPr id="77" name="Rectangle 36"/>
          <p:cNvSpPr>
            <a:spLocks noChangeArrowheads="1"/>
          </p:cNvSpPr>
          <p:nvPr/>
        </p:nvSpPr>
        <p:spPr bwMode="auto">
          <a:xfrm>
            <a:off x="8642711" y="1218710"/>
            <a:ext cx="2760517" cy="904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20000"/>
              </a:spcBef>
            </a:pPr>
            <a:r>
              <a:rPr lang="en-US" altLang="en-US" sz="2400" b="1">
                <a:solidFill>
                  <a:srgbClr val="3333FF"/>
                </a:solidFill>
                <a:latin typeface="Times New Roman" panose="02020603050405020304" pitchFamily="18" charset="0"/>
                <a:cs typeface="Times New Roman" panose="02020603050405020304" pitchFamily="18" charset="0"/>
              </a:rPr>
              <a:t>Ý nghĩa của </a:t>
            </a:r>
            <a:endParaRPr lang="en-US" altLang="en-US" sz="2400" b="1">
              <a:solidFill>
                <a:srgbClr val="3333FF"/>
              </a:solidFill>
              <a:latin typeface="Times New Roman" panose="02020603050405020304" pitchFamily="18" charset="0"/>
              <a:cs typeface="Times New Roman" panose="02020603050405020304" pitchFamily="18" charset="0"/>
            </a:endParaRPr>
          </a:p>
          <a:p>
            <a:pPr algn="ctr" eaLnBrk="1" hangingPunct="1">
              <a:spcBef>
                <a:spcPct val="20000"/>
              </a:spcBef>
            </a:pPr>
            <a:r>
              <a:rPr lang="en-US" altLang="en-US" sz="2400" b="1">
                <a:solidFill>
                  <a:srgbClr val="3333FF"/>
                </a:solidFill>
                <a:latin typeface="Times New Roman" panose="02020603050405020304" pitchFamily="18" charset="0"/>
                <a:cs typeface="Times New Roman" panose="02020603050405020304" pitchFamily="18" charset="0"/>
              </a:rPr>
              <a:t>chủ ngữ</a:t>
            </a:r>
            <a:endParaRPr lang="en-US" altLang="en-US" sz="2400" b="1">
              <a:solidFill>
                <a:srgbClr val="3333FF"/>
              </a:solidFill>
              <a:latin typeface="Times New Roman" panose="02020603050405020304" pitchFamily="18" charset="0"/>
              <a:cs typeface="Times New Roman" panose="02020603050405020304" pitchFamily="18" charset="0"/>
            </a:endParaRPr>
          </a:p>
        </p:txBody>
      </p:sp>
      <p:sp>
        <p:nvSpPr>
          <p:cNvPr id="84" name="Text Box 38"/>
          <p:cNvSpPr txBox="1">
            <a:spLocks noChangeArrowheads="1"/>
          </p:cNvSpPr>
          <p:nvPr/>
        </p:nvSpPr>
        <p:spPr bwMode="auto">
          <a:xfrm>
            <a:off x="766155" y="5237956"/>
            <a:ext cx="10717875" cy="953135"/>
          </a:xfrm>
          <a:prstGeom prst="rect">
            <a:avLst/>
          </a:prstGeom>
          <a:solidFill>
            <a:schemeClr val="accent1">
              <a:lumMod val="40000"/>
              <a:lumOff val="60000"/>
            </a:schemeClr>
          </a:solidFill>
          <a:ln w="9525">
            <a:solidFill>
              <a:schemeClr val="bg1"/>
            </a:solidFill>
            <a:miter lim="800000"/>
          </a:ln>
          <a:effec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en-US" sz="2800" b="1">
                <a:solidFill>
                  <a:srgbClr val="3333FF"/>
                </a:solidFill>
                <a:latin typeface="Times New Roman" panose="02020603050405020304" pitchFamily="18" charset="0"/>
                <a:cs typeface="Times New Roman" panose="02020603050405020304" pitchFamily="18" charset="0"/>
              </a:rPr>
              <a:t>Trong câu kể Ai làm gì?, </a:t>
            </a:r>
            <a:r>
              <a:rPr lang="en-US" altLang="en-US" sz="2800" b="1">
                <a:solidFill>
                  <a:srgbClr val="F72130"/>
                </a:solidFill>
                <a:latin typeface="Times New Roman" panose="02020603050405020304" pitchFamily="18" charset="0"/>
                <a:cs typeface="Times New Roman" panose="02020603050405020304" pitchFamily="18" charset="0"/>
              </a:rPr>
              <a:t>chủ ngữ chỉ sự vật</a:t>
            </a:r>
            <a:r>
              <a:rPr lang="en-US" altLang="en-US" sz="2800" b="1">
                <a:latin typeface="Times New Roman" panose="02020603050405020304" pitchFamily="18" charset="0"/>
                <a:cs typeface="Times New Roman" panose="02020603050405020304" pitchFamily="18" charset="0"/>
              </a:rPr>
              <a:t> </a:t>
            </a:r>
            <a:r>
              <a:rPr lang="en-US" altLang="en-US" sz="2800" b="1">
                <a:solidFill>
                  <a:srgbClr val="3333FF"/>
                </a:solidFill>
                <a:latin typeface="Times New Roman" panose="02020603050405020304" pitchFamily="18" charset="0"/>
                <a:cs typeface="Times New Roman" panose="02020603050405020304" pitchFamily="18" charset="0"/>
              </a:rPr>
              <a:t>( người, con vật hay đồ v</a:t>
            </a:r>
            <a:r>
              <a:rPr lang="vi-VN" altLang="en-US" sz="2800" b="1">
                <a:solidFill>
                  <a:srgbClr val="3333FF"/>
                </a:solidFill>
                <a:latin typeface="Times New Roman" panose="02020603050405020304" pitchFamily="18" charset="0"/>
                <a:cs typeface="Times New Roman" panose="02020603050405020304" pitchFamily="18" charset="0"/>
              </a:rPr>
              <a:t>ật</a:t>
            </a:r>
            <a:r>
              <a:rPr lang="en-US" altLang="en-US" sz="2800" b="1">
                <a:solidFill>
                  <a:srgbClr val="3333FF"/>
                </a:solidFill>
                <a:latin typeface="Times New Roman" panose="02020603050405020304" pitchFamily="18" charset="0"/>
                <a:cs typeface="Times New Roman" panose="02020603050405020304" pitchFamily="18" charset="0"/>
              </a:rPr>
              <a:t>, cây cối được nhân hoá)</a:t>
            </a:r>
            <a:r>
              <a:rPr lang="en-US" altLang="en-US" sz="2800" b="1">
                <a:latin typeface="Times New Roman" panose="02020603050405020304" pitchFamily="18" charset="0"/>
                <a:cs typeface="Times New Roman" panose="02020603050405020304" pitchFamily="18" charset="0"/>
              </a:rPr>
              <a:t> </a:t>
            </a:r>
            <a:r>
              <a:rPr lang="en-US" altLang="en-US" sz="2800" b="1">
                <a:solidFill>
                  <a:srgbClr val="F72130"/>
                </a:solidFill>
                <a:latin typeface="Times New Roman" panose="02020603050405020304" pitchFamily="18" charset="0"/>
                <a:cs typeface="Times New Roman" panose="02020603050405020304" pitchFamily="18" charset="0"/>
              </a:rPr>
              <a:t>có hoạt động được nói đến ở vị ngữ.</a:t>
            </a:r>
            <a:endParaRPr lang="en-US" altLang="en-US" sz="2800" b="1">
              <a:solidFill>
                <a:srgbClr val="F7213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P spid="73" grpId="0"/>
      <p:bldP spid="74" grpId="0"/>
      <p:bldP spid="75" grpId="0"/>
      <p:bldP spid="76" grpId="0"/>
      <p:bldP spid="84"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oup 6"/>
          <p:cNvGraphicFramePr/>
          <p:nvPr/>
        </p:nvGraphicFramePr>
        <p:xfrm>
          <a:off x="664326" y="530173"/>
          <a:ext cx="10881360" cy="4735123"/>
        </p:xfrm>
        <a:graphic>
          <a:graphicData uri="http://schemas.openxmlformats.org/drawingml/2006/table">
            <a:tbl>
              <a:tblPr/>
              <a:tblGrid>
                <a:gridCol w="5945128"/>
                <a:gridCol w="2387445"/>
                <a:gridCol w="2548787"/>
              </a:tblGrid>
              <a:tr h="94949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en-US" sz="2400" b="1" i="0" u="none" strike="noStrike" cap="none" normalizeH="0" baseline="0">
                          <a:ln>
                            <a:noFill/>
                          </a:ln>
                          <a:solidFill>
                            <a:srgbClr val="F72130"/>
                          </a:solidFill>
                          <a:effectLst/>
                          <a:latin typeface="Times New Roman" panose="02020603050405020304" pitchFamily="18" charset="0"/>
                          <a:cs typeface="Times New Roman" panose="02020603050405020304" pitchFamily="18" charset="0"/>
                        </a:rPr>
                        <a:t>Câu kể Ai làm gì?</a:t>
                      </a:r>
                      <a:endParaRPr kumimoji="0" lang="en-US" altLang="en-US" sz="2400" b="1" i="0" u="none" strike="noStrike" cap="none" normalizeH="0" baseline="0">
                        <a:ln>
                          <a:noFill/>
                        </a:ln>
                        <a:solidFill>
                          <a:srgbClr val="F72130"/>
                        </a:solidFill>
                        <a:effectLst/>
                        <a:latin typeface="Times New Roman" panose="02020603050405020304" pitchFamily="18" charset="0"/>
                        <a:cs typeface="Times New Roman" panose="02020603050405020304" pitchFamily="18" charset="0"/>
                      </a:endParaRPr>
                    </a:p>
                  </a:txBody>
                  <a:tcPr marT="45727" marB="4572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en-US" altLang="en-US" sz="2400" b="0" i="0" u="none" strike="noStrike" cap="none" normalizeH="0" baseline="0">
                        <a:ln>
                          <a:noFill/>
                        </a:ln>
                        <a:solidFill>
                          <a:srgbClr val="F72130"/>
                        </a:solidFill>
                        <a:effectLst/>
                        <a:latin typeface="Times New Roman" panose="02020603050405020304" pitchFamily="18" charset="0"/>
                        <a:cs typeface="Times New Roman" panose="02020603050405020304" pitchFamily="18" charset="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en-US" altLang="en-US" sz="2400" b="0" i="0" u="none" strike="noStrike" cap="none" normalizeH="0" baseline="0">
                        <a:ln>
                          <a:noFill/>
                        </a:ln>
                        <a:solidFill>
                          <a:srgbClr val="F72130"/>
                        </a:solidFill>
                        <a:effectLst/>
                        <a:latin typeface="Times New Roman" panose="02020603050405020304" pitchFamily="18" charset="0"/>
                        <a:cs typeface="Times New Roman" panose="02020603050405020304" pitchFamily="18" charset="0"/>
                      </a:endParaRP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96854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20000"/>
                        </a:spcBef>
                        <a:spcAft>
                          <a:spcPct val="0"/>
                        </a:spcAft>
                        <a:buClrTx/>
                        <a:buSzTx/>
                        <a:buFontTx/>
                        <a:buNone/>
                      </a:pPr>
                      <a:r>
                        <a:rPr kumimoji="0" lang="en-US" altLang="en-US" sz="2400" b="1" i="0" u="none" strike="noStrike" cap="none" normalizeH="0" baseline="0">
                          <a:ln>
                            <a:noFill/>
                          </a:ln>
                          <a:solidFill>
                            <a:srgbClr val="F72130"/>
                          </a:solidFill>
                          <a:effectLst/>
                          <a:latin typeface="Times New Roman" panose="02020603050405020304" pitchFamily="18" charset="0"/>
                          <a:cs typeface="Times New Roman" panose="02020603050405020304" pitchFamily="18" charset="0"/>
                        </a:rPr>
                        <a:t>Một đàn ngỗng/</a:t>
                      </a:r>
                      <a:r>
                        <a:rPr kumimoji="0" lang="en-US" altLang="en-US" sz="2400" b="1" i="0" u="none" strike="noStrike" cap="none" normalizeH="0" baseline="0">
                          <a:ln>
                            <a:noFill/>
                          </a:ln>
                          <a:solidFill>
                            <a:srgbClr val="3333FF"/>
                          </a:solidFill>
                          <a:effectLst/>
                          <a:latin typeface="Times New Roman" panose="02020603050405020304" pitchFamily="18" charset="0"/>
                          <a:cs typeface="Times New Roman" panose="02020603050405020304" pitchFamily="18" charset="0"/>
                        </a:rPr>
                        <a:t> vươn dài cổ, chúi mỏ về phía trước, định đớp bọn trẻ.</a:t>
                      </a:r>
                      <a:endParaRPr kumimoji="0" lang="en-US" altLang="en-US" sz="2400" b="1" i="0" u="none" strike="noStrike" cap="none" normalizeH="0" baseline="0">
                        <a:ln>
                          <a:noFill/>
                        </a:ln>
                        <a:solidFill>
                          <a:srgbClr val="3333FF"/>
                        </a:solidFill>
                        <a:effectLst/>
                        <a:latin typeface="Times New Roman" panose="02020603050405020304" pitchFamily="18" charset="0"/>
                        <a:cs typeface="Times New Roman" panose="02020603050405020304" pitchFamily="18" charset="0"/>
                      </a:endParaRPr>
                    </a:p>
                    <a:p>
                      <a:pPr marL="0" marR="0" lvl="0" indent="0" algn="just" defTabSz="914400" rtl="0" eaLnBrk="1" fontAlgn="base" latinLnBrk="0" hangingPunct="1">
                        <a:lnSpc>
                          <a:spcPct val="100000"/>
                        </a:lnSpc>
                        <a:spcBef>
                          <a:spcPct val="20000"/>
                        </a:spcBef>
                        <a:spcAft>
                          <a:spcPct val="0"/>
                        </a:spcAft>
                        <a:buClrTx/>
                        <a:buSzTx/>
                        <a:buFontTx/>
                        <a:buNone/>
                      </a:pPr>
                      <a:r>
                        <a:rPr kumimoji="0" lang="en-US" altLang="en-US" sz="2400" b="1" i="0" u="none" strike="noStrike" cap="none" normalizeH="0" baseline="0">
                          <a:ln>
                            <a:noFill/>
                          </a:ln>
                          <a:solidFill>
                            <a:srgbClr val="F72130"/>
                          </a:solidFill>
                          <a:effectLst/>
                          <a:latin typeface="Times New Roman" panose="02020603050405020304" pitchFamily="18" charset="0"/>
                          <a:cs typeface="Times New Roman" panose="02020603050405020304" pitchFamily="18" charset="0"/>
                        </a:rPr>
                        <a:t>Hùng</a:t>
                      </a:r>
                      <a:r>
                        <a:rPr kumimoji="0" lang="en-US" altLang="en-US" sz="2400" b="1" i="0" u="none" strike="noStrike" cap="none" normalizeH="0" baseline="0">
                          <a:ln>
                            <a:noFill/>
                          </a:ln>
                          <a:solidFill>
                            <a:srgbClr val="3333FF"/>
                          </a:solidFill>
                          <a:effectLst/>
                          <a:latin typeface="Times New Roman" panose="02020603050405020304" pitchFamily="18" charset="0"/>
                          <a:cs typeface="Times New Roman" panose="02020603050405020304" pitchFamily="18" charset="0"/>
                        </a:rPr>
                        <a:t> </a:t>
                      </a:r>
                      <a:r>
                        <a:rPr kumimoji="0" lang="en-US" altLang="en-US" sz="2400" b="1" i="0" u="none" strike="noStrike" cap="none" normalizeH="0" baseline="0">
                          <a:ln>
                            <a:noFill/>
                          </a:ln>
                          <a:solidFill>
                            <a:srgbClr val="F72130"/>
                          </a:solidFill>
                          <a:effectLst/>
                          <a:latin typeface="Times New Roman" panose="02020603050405020304" pitchFamily="18" charset="0"/>
                          <a:cs typeface="Times New Roman" panose="02020603050405020304" pitchFamily="18" charset="0"/>
                        </a:rPr>
                        <a:t>/</a:t>
                      </a:r>
                      <a:r>
                        <a:rPr kumimoji="0" lang="en-US" altLang="en-US" sz="2400" b="1" i="0" u="none" strike="noStrike" cap="none" normalizeH="0" baseline="0">
                          <a:ln>
                            <a:noFill/>
                          </a:ln>
                          <a:solidFill>
                            <a:srgbClr val="3333FF"/>
                          </a:solidFill>
                          <a:effectLst/>
                          <a:latin typeface="Times New Roman" panose="02020603050405020304" pitchFamily="18" charset="0"/>
                          <a:cs typeface="Times New Roman" panose="02020603050405020304" pitchFamily="18" charset="0"/>
                        </a:rPr>
                        <a:t>đút vội khẩu súng gỗ vào túi quần, chạy biến. </a:t>
                      </a:r>
                      <a:endParaRPr kumimoji="0" lang="en-US" altLang="en-US" sz="2400" b="1" i="0" u="none" strike="noStrike" cap="none" normalizeH="0" baseline="0">
                        <a:ln>
                          <a:noFill/>
                        </a:ln>
                        <a:solidFill>
                          <a:srgbClr val="3333FF"/>
                        </a:solidFill>
                        <a:effectLst/>
                        <a:latin typeface="Times New Roman" panose="02020603050405020304" pitchFamily="18" charset="0"/>
                        <a:cs typeface="Times New Roman" panose="02020603050405020304" pitchFamily="18" charset="0"/>
                      </a:endParaRPr>
                    </a:p>
                    <a:p>
                      <a:pPr marL="0" marR="0" lvl="0" indent="0" algn="just" defTabSz="914400" rtl="0" eaLnBrk="1" fontAlgn="base" latinLnBrk="0" hangingPunct="1">
                        <a:lnSpc>
                          <a:spcPct val="100000"/>
                        </a:lnSpc>
                        <a:spcBef>
                          <a:spcPct val="20000"/>
                        </a:spcBef>
                        <a:spcAft>
                          <a:spcPct val="0"/>
                        </a:spcAft>
                        <a:buClrTx/>
                        <a:buSzTx/>
                        <a:buFontTx/>
                        <a:buNone/>
                      </a:pPr>
                      <a:r>
                        <a:rPr kumimoji="0" lang="en-US" altLang="en-US" sz="2400" b="1" i="0" u="none" strike="noStrike" cap="none" normalizeH="0" baseline="0">
                          <a:ln>
                            <a:noFill/>
                          </a:ln>
                          <a:solidFill>
                            <a:srgbClr val="F72130"/>
                          </a:solidFill>
                          <a:effectLst/>
                          <a:latin typeface="Times New Roman" panose="02020603050405020304" pitchFamily="18" charset="0"/>
                          <a:cs typeface="Times New Roman" panose="02020603050405020304" pitchFamily="18" charset="0"/>
                        </a:rPr>
                        <a:t>Thắng/</a:t>
                      </a:r>
                      <a:r>
                        <a:rPr kumimoji="0" lang="en-US" altLang="en-US" sz="2400" b="1" i="0" u="none" strike="noStrike" cap="none" normalizeH="0" baseline="0">
                          <a:ln>
                            <a:noFill/>
                          </a:ln>
                          <a:solidFill>
                            <a:srgbClr val="3333FF"/>
                          </a:solidFill>
                          <a:effectLst/>
                          <a:latin typeface="Times New Roman" panose="02020603050405020304" pitchFamily="18" charset="0"/>
                          <a:cs typeface="Times New Roman" panose="02020603050405020304" pitchFamily="18" charset="0"/>
                        </a:rPr>
                        <a:t> mếu máo nấp vào sau lưng Tiến.</a:t>
                      </a:r>
                      <a:endParaRPr kumimoji="0" lang="en-US" altLang="en-US" sz="2400" b="1" i="0" u="none" strike="noStrike" cap="none" normalizeH="0" baseline="0">
                        <a:ln>
                          <a:noFill/>
                        </a:ln>
                        <a:solidFill>
                          <a:srgbClr val="3333FF"/>
                        </a:solidFill>
                        <a:effectLst/>
                        <a:latin typeface="Times New Roman" panose="02020603050405020304" pitchFamily="18" charset="0"/>
                        <a:cs typeface="Times New Roman" panose="02020603050405020304" pitchFamily="18" charset="0"/>
                      </a:endParaRPr>
                    </a:p>
                    <a:p>
                      <a:pPr marL="0" marR="0" lvl="0" indent="0" algn="just" defTabSz="914400" rtl="0" eaLnBrk="1" fontAlgn="base" latinLnBrk="0" hangingPunct="1">
                        <a:lnSpc>
                          <a:spcPct val="100000"/>
                        </a:lnSpc>
                        <a:spcBef>
                          <a:spcPct val="20000"/>
                        </a:spcBef>
                        <a:spcAft>
                          <a:spcPct val="0"/>
                        </a:spcAft>
                        <a:buClrTx/>
                        <a:buSzTx/>
                        <a:buFontTx/>
                        <a:buNone/>
                      </a:pPr>
                      <a:r>
                        <a:rPr kumimoji="0" lang="en-US" altLang="en-US" sz="2400" b="1" i="0" u="none" strike="noStrike" cap="none" normalizeH="0" baseline="0">
                          <a:ln>
                            <a:noFill/>
                          </a:ln>
                          <a:solidFill>
                            <a:srgbClr val="F72130"/>
                          </a:solidFill>
                          <a:effectLst/>
                          <a:latin typeface="Times New Roman" panose="02020603050405020304" pitchFamily="18" charset="0"/>
                          <a:cs typeface="Times New Roman" panose="02020603050405020304" pitchFamily="18" charset="0"/>
                        </a:rPr>
                        <a:t>Em/ </a:t>
                      </a:r>
                      <a:r>
                        <a:rPr kumimoji="0" lang="en-US" altLang="en-US" sz="2400" b="1" i="0" u="none" strike="noStrike" cap="none" normalizeH="0" baseline="0">
                          <a:ln>
                            <a:noFill/>
                          </a:ln>
                          <a:solidFill>
                            <a:srgbClr val="3333FF"/>
                          </a:solidFill>
                          <a:effectLst/>
                          <a:latin typeface="Times New Roman" panose="02020603050405020304" pitchFamily="18" charset="0"/>
                          <a:cs typeface="Times New Roman" panose="02020603050405020304" pitchFamily="18" charset="0"/>
                        </a:rPr>
                        <a:t>liền nhặt một cành xoan, xua đàn ngỗng ra xa.</a:t>
                      </a:r>
                      <a:endParaRPr kumimoji="0" lang="en-US" altLang="en-US" sz="2400" b="1" i="0" u="none" strike="noStrike" cap="none" normalizeH="0" baseline="0">
                        <a:ln>
                          <a:noFill/>
                        </a:ln>
                        <a:solidFill>
                          <a:srgbClr val="3333FF"/>
                        </a:solidFill>
                        <a:effectLst/>
                        <a:latin typeface="Times New Roman" panose="02020603050405020304" pitchFamily="18" charset="0"/>
                        <a:cs typeface="Times New Roman" panose="02020603050405020304" pitchFamily="18" charset="0"/>
                      </a:endParaRPr>
                    </a:p>
                    <a:p>
                      <a:pPr marL="0" marR="0" lvl="0" indent="0" algn="just" defTabSz="914400" rtl="0" eaLnBrk="1" fontAlgn="base" latinLnBrk="0" hangingPunct="1">
                        <a:lnSpc>
                          <a:spcPct val="100000"/>
                        </a:lnSpc>
                        <a:spcBef>
                          <a:spcPct val="50000"/>
                        </a:spcBef>
                        <a:spcAft>
                          <a:spcPct val="0"/>
                        </a:spcAft>
                        <a:buClrTx/>
                        <a:buSzTx/>
                        <a:buFontTx/>
                        <a:buNone/>
                      </a:pPr>
                      <a:r>
                        <a:rPr kumimoji="0" lang="en-US" altLang="en-US" sz="2400" b="1" i="0" u="none" strike="noStrike" cap="none" normalizeH="0" baseline="0">
                          <a:ln>
                            <a:noFill/>
                          </a:ln>
                          <a:solidFill>
                            <a:srgbClr val="F72130"/>
                          </a:solidFill>
                          <a:effectLst/>
                          <a:latin typeface="Times New Roman" panose="02020603050405020304" pitchFamily="18" charset="0"/>
                          <a:cs typeface="Times New Roman" panose="02020603050405020304" pitchFamily="18" charset="0"/>
                        </a:rPr>
                        <a:t>Đàn ngỗng/</a:t>
                      </a:r>
                      <a:r>
                        <a:rPr kumimoji="0" lang="en-US" altLang="en-US" sz="2400" b="1" i="0" u="none" strike="noStrike" cap="none" normalizeH="0" baseline="0">
                          <a:ln>
                            <a:noFill/>
                          </a:ln>
                          <a:solidFill>
                            <a:srgbClr val="3333FF"/>
                          </a:solidFill>
                          <a:effectLst/>
                          <a:latin typeface="Times New Roman" panose="02020603050405020304" pitchFamily="18" charset="0"/>
                          <a:cs typeface="Times New Roman" panose="02020603050405020304" pitchFamily="18" charset="0"/>
                        </a:rPr>
                        <a:t> kêu quàng quạc, vươn cổ chạy miết.</a:t>
                      </a:r>
                      <a:endParaRPr kumimoji="0" lang="en-US" altLang="en-US" sz="2400" b="1" i="0" u="none" strike="noStrike" cap="none" normalizeH="0" baseline="0">
                        <a:ln>
                          <a:noFill/>
                        </a:ln>
                        <a:solidFill>
                          <a:srgbClr val="3333FF"/>
                        </a:solidFill>
                        <a:effectLst/>
                        <a:latin typeface="Times New Roman" panose="02020603050405020304" pitchFamily="18" charset="0"/>
                        <a:cs typeface="Times New Roman" panose="02020603050405020304" pitchFamily="18" charset="0"/>
                      </a:endParaRP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en-US" altLang="en-US" sz="2400" b="1" i="0" u="none" strike="noStrike" cap="none" normalizeH="0" baseline="0">
                        <a:ln>
                          <a:noFill/>
                        </a:ln>
                        <a:solidFill>
                          <a:srgbClr val="3333FF"/>
                        </a:solidFill>
                        <a:effectLst/>
                        <a:latin typeface="Times New Roman" panose="02020603050405020304" pitchFamily="18" charset="0"/>
                        <a:cs typeface="Times New Roman" panose="02020603050405020304" pitchFamily="18" charset="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en-US" altLang="en-US" sz="24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4" name="Line 20"/>
          <p:cNvSpPr>
            <a:spLocks noChangeShapeType="1"/>
          </p:cNvSpPr>
          <p:nvPr/>
        </p:nvSpPr>
        <p:spPr bwMode="auto">
          <a:xfrm>
            <a:off x="778625" y="1840361"/>
            <a:ext cx="2047702" cy="0"/>
          </a:xfrm>
          <a:prstGeom prst="line">
            <a:avLst/>
          </a:prstGeom>
          <a:noFill/>
          <a:ln w="9525">
            <a:solidFill>
              <a:srgbClr val="F7213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 name="Line 21"/>
          <p:cNvSpPr>
            <a:spLocks noChangeShapeType="1"/>
          </p:cNvSpPr>
          <p:nvPr/>
        </p:nvSpPr>
        <p:spPr bwMode="auto">
          <a:xfrm>
            <a:off x="778625" y="2647489"/>
            <a:ext cx="685800" cy="0"/>
          </a:xfrm>
          <a:prstGeom prst="line">
            <a:avLst/>
          </a:prstGeom>
          <a:noFill/>
          <a:ln w="9525">
            <a:solidFill>
              <a:srgbClr val="F7213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 name="Line 22"/>
          <p:cNvSpPr>
            <a:spLocks noChangeShapeType="1"/>
          </p:cNvSpPr>
          <p:nvPr/>
        </p:nvSpPr>
        <p:spPr bwMode="auto">
          <a:xfrm>
            <a:off x="778624" y="3478665"/>
            <a:ext cx="763385" cy="0"/>
          </a:xfrm>
          <a:prstGeom prst="line">
            <a:avLst/>
          </a:prstGeom>
          <a:noFill/>
          <a:ln w="9525">
            <a:solidFill>
              <a:srgbClr val="F7213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 name="Line 23"/>
          <p:cNvSpPr>
            <a:spLocks noChangeShapeType="1"/>
          </p:cNvSpPr>
          <p:nvPr/>
        </p:nvSpPr>
        <p:spPr bwMode="auto">
          <a:xfrm>
            <a:off x="806333" y="3883646"/>
            <a:ext cx="353291" cy="0"/>
          </a:xfrm>
          <a:prstGeom prst="line">
            <a:avLst/>
          </a:prstGeom>
          <a:noFill/>
          <a:ln w="9525">
            <a:solidFill>
              <a:srgbClr val="F7213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 name="Line 24"/>
          <p:cNvSpPr>
            <a:spLocks noChangeShapeType="1"/>
          </p:cNvSpPr>
          <p:nvPr/>
        </p:nvSpPr>
        <p:spPr bwMode="auto">
          <a:xfrm>
            <a:off x="778623" y="4807521"/>
            <a:ext cx="1382685" cy="0"/>
          </a:xfrm>
          <a:prstGeom prst="line">
            <a:avLst/>
          </a:prstGeom>
          <a:noFill/>
          <a:ln w="9525">
            <a:solidFill>
              <a:srgbClr val="F7213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 name="Text Box 25"/>
          <p:cNvSpPr txBox="1">
            <a:spLocks noChangeArrowheads="1"/>
          </p:cNvSpPr>
          <p:nvPr/>
        </p:nvSpPr>
        <p:spPr bwMode="auto">
          <a:xfrm>
            <a:off x="1237210" y="1828745"/>
            <a:ext cx="609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000" b="1">
                <a:latin typeface="Times New Roman" panose="02020603050405020304" pitchFamily="18" charset="0"/>
                <a:cs typeface="Times New Roman" panose="02020603050405020304" pitchFamily="18" charset="0"/>
              </a:rPr>
              <a:t>CN</a:t>
            </a:r>
            <a:endParaRPr lang="en-US" altLang="en-US" sz="1000" b="1">
              <a:latin typeface="Times New Roman" panose="02020603050405020304" pitchFamily="18" charset="0"/>
              <a:cs typeface="Times New Roman" panose="02020603050405020304" pitchFamily="18" charset="0"/>
            </a:endParaRPr>
          </a:p>
        </p:txBody>
      </p:sp>
      <p:sp>
        <p:nvSpPr>
          <p:cNvPr id="10" name="Text Box 26"/>
          <p:cNvSpPr txBox="1">
            <a:spLocks noChangeArrowheads="1"/>
          </p:cNvSpPr>
          <p:nvPr/>
        </p:nvSpPr>
        <p:spPr bwMode="auto">
          <a:xfrm>
            <a:off x="932410" y="2636781"/>
            <a:ext cx="609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000" b="1">
                <a:latin typeface="Times New Roman" panose="02020603050405020304" pitchFamily="18" charset="0"/>
                <a:cs typeface="Times New Roman" panose="02020603050405020304" pitchFamily="18" charset="0"/>
              </a:rPr>
              <a:t>CN</a:t>
            </a:r>
            <a:endParaRPr lang="en-US" altLang="en-US" sz="1000" b="1">
              <a:latin typeface="Times New Roman" panose="02020603050405020304" pitchFamily="18" charset="0"/>
              <a:cs typeface="Times New Roman" panose="02020603050405020304" pitchFamily="18" charset="0"/>
            </a:endParaRPr>
          </a:p>
        </p:txBody>
      </p:sp>
      <p:sp>
        <p:nvSpPr>
          <p:cNvPr id="11" name="Text Box 27"/>
          <p:cNvSpPr txBox="1">
            <a:spLocks noChangeArrowheads="1"/>
          </p:cNvSpPr>
          <p:nvPr/>
        </p:nvSpPr>
        <p:spPr bwMode="auto">
          <a:xfrm>
            <a:off x="778624" y="3875873"/>
            <a:ext cx="609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000" b="1">
                <a:latin typeface="Times New Roman" panose="02020603050405020304" pitchFamily="18" charset="0"/>
                <a:cs typeface="Times New Roman" panose="02020603050405020304" pitchFamily="18" charset="0"/>
              </a:rPr>
              <a:t>CN</a:t>
            </a:r>
            <a:endParaRPr lang="en-US" altLang="en-US" sz="1000" b="1">
              <a:latin typeface="Times New Roman" panose="02020603050405020304" pitchFamily="18" charset="0"/>
              <a:cs typeface="Times New Roman" panose="02020603050405020304" pitchFamily="18" charset="0"/>
            </a:endParaRPr>
          </a:p>
        </p:txBody>
      </p:sp>
      <p:sp>
        <p:nvSpPr>
          <p:cNvPr id="12" name="Text Box 28"/>
          <p:cNvSpPr txBox="1">
            <a:spLocks noChangeArrowheads="1"/>
          </p:cNvSpPr>
          <p:nvPr/>
        </p:nvSpPr>
        <p:spPr bwMode="auto">
          <a:xfrm>
            <a:off x="1281889" y="4807521"/>
            <a:ext cx="609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000" b="1">
                <a:latin typeface="Times New Roman" panose="02020603050405020304" pitchFamily="18" charset="0"/>
                <a:cs typeface="Times New Roman" panose="02020603050405020304" pitchFamily="18" charset="0"/>
              </a:rPr>
              <a:t>CN</a:t>
            </a:r>
            <a:endParaRPr lang="en-US" altLang="en-US" sz="1000" b="1">
              <a:latin typeface="Times New Roman" panose="02020603050405020304" pitchFamily="18" charset="0"/>
              <a:cs typeface="Times New Roman" panose="02020603050405020304" pitchFamily="18" charset="0"/>
            </a:endParaRPr>
          </a:p>
        </p:txBody>
      </p:sp>
      <p:sp>
        <p:nvSpPr>
          <p:cNvPr id="13" name="Text Box 29"/>
          <p:cNvSpPr txBox="1">
            <a:spLocks noChangeArrowheads="1"/>
          </p:cNvSpPr>
          <p:nvPr/>
        </p:nvSpPr>
        <p:spPr bwMode="auto">
          <a:xfrm>
            <a:off x="1020039" y="3478665"/>
            <a:ext cx="609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000" b="1">
                <a:latin typeface="Times New Roman" panose="02020603050405020304" pitchFamily="18" charset="0"/>
                <a:cs typeface="Times New Roman" panose="02020603050405020304" pitchFamily="18" charset="0"/>
              </a:rPr>
              <a:t>CN</a:t>
            </a:r>
            <a:endParaRPr lang="en-US" altLang="en-US" sz="1000" b="1">
              <a:latin typeface="Times New Roman" panose="02020603050405020304" pitchFamily="18" charset="0"/>
              <a:cs typeface="Times New Roman" panose="02020603050405020304" pitchFamily="18" charset="0"/>
            </a:endParaRPr>
          </a:p>
        </p:txBody>
      </p:sp>
      <p:sp>
        <p:nvSpPr>
          <p:cNvPr id="14" name="Text Box 30"/>
          <p:cNvSpPr txBox="1">
            <a:spLocks noChangeArrowheads="1"/>
          </p:cNvSpPr>
          <p:nvPr/>
        </p:nvSpPr>
        <p:spPr bwMode="auto">
          <a:xfrm>
            <a:off x="6754091" y="4430733"/>
            <a:ext cx="19812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20000"/>
              </a:spcBef>
            </a:pPr>
            <a:r>
              <a:rPr lang="en-US" altLang="en-US" sz="2400" b="1">
                <a:solidFill>
                  <a:srgbClr val="F72130"/>
                </a:solidFill>
                <a:latin typeface="Times New Roman" panose="02020603050405020304" pitchFamily="18" charset="0"/>
                <a:cs typeface="Times New Roman" panose="02020603050405020304" pitchFamily="18" charset="0"/>
              </a:rPr>
              <a:t>chỉ con vật</a:t>
            </a:r>
            <a:endParaRPr lang="en-US" altLang="en-US" sz="2400">
              <a:solidFill>
                <a:srgbClr val="F72130"/>
              </a:solidFill>
              <a:latin typeface="Times New Roman" panose="02020603050405020304" pitchFamily="18" charset="0"/>
              <a:cs typeface="Times New Roman" panose="02020603050405020304" pitchFamily="18" charset="0"/>
            </a:endParaRPr>
          </a:p>
        </p:txBody>
      </p:sp>
      <p:sp>
        <p:nvSpPr>
          <p:cNvPr id="15" name="Text Box 31"/>
          <p:cNvSpPr txBox="1">
            <a:spLocks noChangeArrowheads="1"/>
          </p:cNvSpPr>
          <p:nvPr/>
        </p:nvSpPr>
        <p:spPr bwMode="auto">
          <a:xfrm>
            <a:off x="6906491" y="2262419"/>
            <a:ext cx="152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20000"/>
              </a:spcBef>
            </a:pPr>
            <a:r>
              <a:rPr lang="en-US" altLang="en-US" sz="2400" b="1">
                <a:solidFill>
                  <a:srgbClr val="F72130"/>
                </a:solidFill>
                <a:latin typeface="Times New Roman" panose="02020603050405020304" pitchFamily="18" charset="0"/>
                <a:cs typeface="Times New Roman" panose="02020603050405020304" pitchFamily="18" charset="0"/>
              </a:rPr>
              <a:t>chỉ người</a:t>
            </a:r>
            <a:endParaRPr lang="en-US" altLang="en-US" sz="2400">
              <a:solidFill>
                <a:srgbClr val="F72130"/>
              </a:solidFill>
              <a:latin typeface="Times New Roman" panose="02020603050405020304" pitchFamily="18" charset="0"/>
              <a:cs typeface="Times New Roman" panose="02020603050405020304" pitchFamily="18" charset="0"/>
            </a:endParaRPr>
          </a:p>
        </p:txBody>
      </p:sp>
      <p:sp>
        <p:nvSpPr>
          <p:cNvPr id="16" name="Text Box 32"/>
          <p:cNvSpPr txBox="1">
            <a:spLocks noChangeArrowheads="1"/>
          </p:cNvSpPr>
          <p:nvPr/>
        </p:nvSpPr>
        <p:spPr bwMode="auto">
          <a:xfrm>
            <a:off x="6754091" y="1534489"/>
            <a:ext cx="19812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20000"/>
              </a:spcBef>
            </a:pPr>
            <a:r>
              <a:rPr lang="en-US" altLang="en-US" sz="2400" b="1">
                <a:solidFill>
                  <a:srgbClr val="F72130"/>
                </a:solidFill>
                <a:latin typeface="Times New Roman" panose="02020603050405020304" pitchFamily="18" charset="0"/>
                <a:cs typeface="Times New Roman" panose="02020603050405020304" pitchFamily="18" charset="0"/>
              </a:rPr>
              <a:t>chỉ con vật</a:t>
            </a:r>
            <a:endParaRPr lang="en-US" altLang="en-US" sz="2400">
              <a:solidFill>
                <a:srgbClr val="F72130"/>
              </a:solidFill>
              <a:latin typeface="Times New Roman" panose="02020603050405020304" pitchFamily="18" charset="0"/>
              <a:cs typeface="Times New Roman" panose="02020603050405020304" pitchFamily="18" charset="0"/>
            </a:endParaRPr>
          </a:p>
        </p:txBody>
      </p:sp>
      <p:sp>
        <p:nvSpPr>
          <p:cNvPr id="17" name="Text Box 33"/>
          <p:cNvSpPr txBox="1">
            <a:spLocks noChangeArrowheads="1"/>
          </p:cNvSpPr>
          <p:nvPr/>
        </p:nvSpPr>
        <p:spPr bwMode="auto">
          <a:xfrm>
            <a:off x="6906491" y="3069562"/>
            <a:ext cx="152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20000"/>
              </a:spcBef>
            </a:pPr>
            <a:r>
              <a:rPr lang="en-US" altLang="en-US" sz="2400" b="1">
                <a:solidFill>
                  <a:srgbClr val="F72130"/>
                </a:solidFill>
                <a:latin typeface="Times New Roman" panose="02020603050405020304" pitchFamily="18" charset="0"/>
                <a:cs typeface="Times New Roman" panose="02020603050405020304" pitchFamily="18" charset="0"/>
              </a:rPr>
              <a:t>chỉ người</a:t>
            </a:r>
            <a:endParaRPr lang="en-US" altLang="en-US" sz="2400">
              <a:solidFill>
                <a:srgbClr val="F72130"/>
              </a:solidFill>
              <a:latin typeface="Times New Roman" panose="02020603050405020304" pitchFamily="18" charset="0"/>
              <a:cs typeface="Times New Roman" panose="02020603050405020304" pitchFamily="18" charset="0"/>
            </a:endParaRPr>
          </a:p>
        </p:txBody>
      </p:sp>
      <p:sp>
        <p:nvSpPr>
          <p:cNvPr id="18" name="Text Box 34"/>
          <p:cNvSpPr txBox="1">
            <a:spLocks noChangeArrowheads="1"/>
          </p:cNvSpPr>
          <p:nvPr/>
        </p:nvSpPr>
        <p:spPr bwMode="auto">
          <a:xfrm>
            <a:off x="6906491" y="3542218"/>
            <a:ext cx="152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20000"/>
              </a:spcBef>
            </a:pPr>
            <a:r>
              <a:rPr lang="en-US" altLang="en-US" sz="2400" b="1">
                <a:solidFill>
                  <a:srgbClr val="F72130"/>
                </a:solidFill>
                <a:latin typeface="Times New Roman" panose="02020603050405020304" pitchFamily="18" charset="0"/>
                <a:cs typeface="Times New Roman" panose="02020603050405020304" pitchFamily="18" charset="0"/>
              </a:rPr>
              <a:t>chỉ người</a:t>
            </a:r>
            <a:endParaRPr lang="en-US" altLang="en-US" sz="2400">
              <a:solidFill>
                <a:srgbClr val="F72130"/>
              </a:solidFill>
              <a:latin typeface="Times New Roman" panose="02020603050405020304" pitchFamily="18" charset="0"/>
              <a:cs typeface="Times New Roman" panose="02020603050405020304" pitchFamily="18" charset="0"/>
            </a:endParaRPr>
          </a:p>
        </p:txBody>
      </p:sp>
      <p:sp>
        <p:nvSpPr>
          <p:cNvPr id="19" name="Text Box 35"/>
          <p:cNvSpPr txBox="1">
            <a:spLocks noChangeArrowheads="1"/>
          </p:cNvSpPr>
          <p:nvPr/>
        </p:nvSpPr>
        <p:spPr bwMode="auto">
          <a:xfrm>
            <a:off x="664326" y="5325283"/>
            <a:ext cx="10881360" cy="953135"/>
          </a:xfrm>
          <a:prstGeom prst="rect">
            <a:avLst/>
          </a:prstGeom>
          <a:solidFill>
            <a:srgbClr val="FFFFCC"/>
          </a:solidFill>
          <a:ln w="9525">
            <a:solidFill>
              <a:srgbClr val="F7213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en-US" sz="2800" b="1">
                <a:solidFill>
                  <a:srgbClr val="3333FF"/>
                </a:solidFill>
                <a:latin typeface="Times New Roman" panose="02020603050405020304" pitchFamily="18" charset="0"/>
                <a:cs typeface="Times New Roman" panose="02020603050405020304" pitchFamily="18" charset="0"/>
              </a:rPr>
              <a:t>Trong câu kể Ai làm gì?, </a:t>
            </a:r>
            <a:r>
              <a:rPr lang="en-US" altLang="en-US" sz="2800" b="1">
                <a:solidFill>
                  <a:srgbClr val="F72130"/>
                </a:solidFill>
                <a:latin typeface="Times New Roman" panose="02020603050405020304" pitchFamily="18" charset="0"/>
                <a:cs typeface="Times New Roman" panose="02020603050405020304" pitchFamily="18" charset="0"/>
              </a:rPr>
              <a:t>chủ ngữ chỉ sự vật</a:t>
            </a:r>
            <a:r>
              <a:rPr lang="en-US" altLang="en-US" sz="2800" b="1">
                <a:latin typeface="Times New Roman" panose="02020603050405020304" pitchFamily="18" charset="0"/>
                <a:cs typeface="Times New Roman" panose="02020603050405020304" pitchFamily="18" charset="0"/>
              </a:rPr>
              <a:t> </a:t>
            </a:r>
            <a:r>
              <a:rPr lang="en-US" altLang="en-US" sz="2800" b="1">
                <a:solidFill>
                  <a:srgbClr val="3333FF"/>
                </a:solidFill>
                <a:latin typeface="Times New Roman" panose="02020603050405020304" pitchFamily="18" charset="0"/>
                <a:cs typeface="Times New Roman" panose="02020603050405020304" pitchFamily="18" charset="0"/>
              </a:rPr>
              <a:t>( người, con vật hay đồ v</a:t>
            </a:r>
            <a:r>
              <a:rPr lang="vi-VN" altLang="en-US" sz="2800" b="1">
                <a:solidFill>
                  <a:srgbClr val="3333FF"/>
                </a:solidFill>
                <a:latin typeface="Times New Roman" panose="02020603050405020304" pitchFamily="18" charset="0"/>
                <a:cs typeface="Times New Roman" panose="02020603050405020304" pitchFamily="18" charset="0"/>
              </a:rPr>
              <a:t>ậ</a:t>
            </a:r>
            <a:r>
              <a:rPr lang="en-US" altLang="en-US" sz="2800" b="1">
                <a:solidFill>
                  <a:srgbClr val="3333FF"/>
                </a:solidFill>
                <a:latin typeface="Times New Roman" panose="02020603050405020304" pitchFamily="18" charset="0"/>
                <a:cs typeface="Times New Roman" panose="02020603050405020304" pitchFamily="18" charset="0"/>
              </a:rPr>
              <a:t>t, cây cối được nhân hoá)</a:t>
            </a:r>
            <a:r>
              <a:rPr lang="en-US" altLang="en-US" sz="2800" b="1">
                <a:latin typeface="Times New Roman" panose="02020603050405020304" pitchFamily="18" charset="0"/>
                <a:cs typeface="Times New Roman" panose="02020603050405020304" pitchFamily="18" charset="0"/>
              </a:rPr>
              <a:t> </a:t>
            </a:r>
            <a:r>
              <a:rPr lang="en-US" altLang="en-US" sz="2800" b="1">
                <a:solidFill>
                  <a:srgbClr val="F72130"/>
                </a:solidFill>
                <a:latin typeface="Times New Roman" panose="02020603050405020304" pitchFamily="18" charset="0"/>
                <a:cs typeface="Times New Roman" panose="02020603050405020304" pitchFamily="18" charset="0"/>
              </a:rPr>
              <a:t>có hoạt động được nói đến ở vị ngữ.</a:t>
            </a:r>
            <a:endParaRPr lang="en-US" altLang="en-US" sz="2800" b="1">
              <a:solidFill>
                <a:srgbClr val="F72130"/>
              </a:solidFill>
              <a:latin typeface="Times New Roman" panose="02020603050405020304" pitchFamily="18" charset="0"/>
              <a:cs typeface="Times New Roman" panose="02020603050405020304" pitchFamily="18" charset="0"/>
            </a:endParaRPr>
          </a:p>
        </p:txBody>
      </p:sp>
      <p:sp>
        <p:nvSpPr>
          <p:cNvPr id="20" name="Rectangle 36"/>
          <p:cNvSpPr>
            <a:spLocks noChangeArrowheads="1"/>
          </p:cNvSpPr>
          <p:nvPr/>
        </p:nvSpPr>
        <p:spPr bwMode="auto">
          <a:xfrm>
            <a:off x="6379326" y="530172"/>
            <a:ext cx="2760517" cy="904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20000"/>
              </a:spcBef>
            </a:pPr>
            <a:r>
              <a:rPr lang="en-US" altLang="en-US" sz="2400" b="1">
                <a:solidFill>
                  <a:srgbClr val="3333FF"/>
                </a:solidFill>
                <a:latin typeface="Times New Roman" panose="02020603050405020304" pitchFamily="18" charset="0"/>
                <a:cs typeface="Times New Roman" panose="02020603050405020304" pitchFamily="18" charset="0"/>
              </a:rPr>
              <a:t>Ý nghĩa của </a:t>
            </a:r>
            <a:endParaRPr lang="en-US" altLang="en-US" sz="2400" b="1">
              <a:solidFill>
                <a:srgbClr val="3333FF"/>
              </a:solidFill>
              <a:latin typeface="Times New Roman" panose="02020603050405020304" pitchFamily="18" charset="0"/>
              <a:cs typeface="Times New Roman" panose="02020603050405020304" pitchFamily="18" charset="0"/>
            </a:endParaRPr>
          </a:p>
          <a:p>
            <a:pPr algn="ctr" eaLnBrk="1" hangingPunct="1">
              <a:spcBef>
                <a:spcPct val="20000"/>
              </a:spcBef>
            </a:pPr>
            <a:r>
              <a:rPr lang="en-US" altLang="en-US" sz="2400" b="1">
                <a:solidFill>
                  <a:srgbClr val="3333FF"/>
                </a:solidFill>
                <a:latin typeface="Times New Roman" panose="02020603050405020304" pitchFamily="18" charset="0"/>
                <a:cs typeface="Times New Roman" panose="02020603050405020304" pitchFamily="18" charset="0"/>
              </a:rPr>
              <a:t>chủ ngữ</a:t>
            </a:r>
            <a:endParaRPr lang="en-US" altLang="en-US" sz="2400" b="1">
              <a:solidFill>
                <a:srgbClr val="3333FF"/>
              </a:solidFill>
              <a:latin typeface="Times New Roman" panose="02020603050405020304" pitchFamily="18" charset="0"/>
              <a:cs typeface="Times New Roman" panose="02020603050405020304" pitchFamily="18" charset="0"/>
            </a:endParaRPr>
          </a:p>
        </p:txBody>
      </p:sp>
      <p:sp>
        <p:nvSpPr>
          <p:cNvPr id="21" name="Text Box 37"/>
          <p:cNvSpPr txBox="1">
            <a:spLocks noChangeArrowheads="1"/>
          </p:cNvSpPr>
          <p:nvPr/>
        </p:nvSpPr>
        <p:spPr bwMode="auto">
          <a:xfrm>
            <a:off x="9177944" y="567104"/>
            <a:ext cx="2220884"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400" b="1">
                <a:solidFill>
                  <a:srgbClr val="3333FF"/>
                </a:solidFill>
                <a:latin typeface="Times New Roman" panose="02020603050405020304" pitchFamily="18" charset="0"/>
                <a:cs typeface="Times New Roman" panose="02020603050405020304" pitchFamily="18" charset="0"/>
              </a:rPr>
              <a:t>Loại từ ngữ tạo thành chủ ngữ</a:t>
            </a:r>
            <a:endParaRPr lang="en-US" altLang="en-US" sz="2400" b="1">
              <a:solidFill>
                <a:srgbClr val="3333FF"/>
              </a:solidFill>
              <a:latin typeface="Times New Roman" panose="02020603050405020304" pitchFamily="18" charset="0"/>
              <a:cs typeface="Times New Roman" panose="02020603050405020304" pitchFamily="18" charset="0"/>
            </a:endParaRPr>
          </a:p>
        </p:txBody>
      </p:sp>
      <p:sp>
        <p:nvSpPr>
          <p:cNvPr id="22" name="Text Box 38"/>
          <p:cNvSpPr txBox="1">
            <a:spLocks noChangeArrowheads="1"/>
          </p:cNvSpPr>
          <p:nvPr/>
        </p:nvSpPr>
        <p:spPr bwMode="auto">
          <a:xfrm>
            <a:off x="9308175" y="4395731"/>
            <a:ext cx="204008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20000"/>
              </a:spcBef>
            </a:pPr>
            <a:r>
              <a:rPr lang="en-US" altLang="en-US" sz="2400" b="1">
                <a:latin typeface="Times New Roman" panose="02020603050405020304" pitchFamily="18" charset="0"/>
                <a:cs typeface="Times New Roman" panose="02020603050405020304" pitchFamily="18" charset="0"/>
              </a:rPr>
              <a:t>cụm danh từ</a:t>
            </a:r>
            <a:endParaRPr lang="en-US" altLang="en-US" sz="2400">
              <a:latin typeface="Times New Roman" panose="02020603050405020304" pitchFamily="18" charset="0"/>
              <a:cs typeface="Times New Roman" panose="02020603050405020304" pitchFamily="18" charset="0"/>
            </a:endParaRPr>
          </a:p>
        </p:txBody>
      </p:sp>
      <p:sp>
        <p:nvSpPr>
          <p:cNvPr id="23" name="Text Box 39"/>
          <p:cNvSpPr txBox="1">
            <a:spLocks noChangeArrowheads="1"/>
          </p:cNvSpPr>
          <p:nvPr/>
        </p:nvSpPr>
        <p:spPr bwMode="auto">
          <a:xfrm>
            <a:off x="9346276" y="1499727"/>
            <a:ext cx="196388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20000"/>
              </a:spcBef>
            </a:pPr>
            <a:r>
              <a:rPr lang="en-US" altLang="en-US" sz="2400" b="1">
                <a:latin typeface="Times New Roman" panose="02020603050405020304" pitchFamily="18" charset="0"/>
                <a:cs typeface="Times New Roman" panose="02020603050405020304" pitchFamily="18" charset="0"/>
              </a:rPr>
              <a:t>cụm danh từ</a:t>
            </a:r>
            <a:endParaRPr lang="en-US" altLang="en-US" sz="2400">
              <a:latin typeface="Times New Roman" panose="02020603050405020304" pitchFamily="18" charset="0"/>
              <a:cs typeface="Times New Roman" panose="02020603050405020304" pitchFamily="18" charset="0"/>
            </a:endParaRPr>
          </a:p>
        </p:txBody>
      </p:sp>
      <p:sp>
        <p:nvSpPr>
          <p:cNvPr id="24" name="Text Box 40"/>
          <p:cNvSpPr txBox="1">
            <a:spLocks noChangeArrowheads="1"/>
          </p:cNvSpPr>
          <p:nvPr/>
        </p:nvSpPr>
        <p:spPr bwMode="auto">
          <a:xfrm>
            <a:off x="9389225" y="2183053"/>
            <a:ext cx="13716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b="1">
                <a:latin typeface="Times New Roman" panose="02020603050405020304" pitchFamily="18" charset="0"/>
                <a:cs typeface="Times New Roman" panose="02020603050405020304" pitchFamily="18" charset="0"/>
              </a:rPr>
              <a:t>danh từ</a:t>
            </a:r>
            <a:endParaRPr lang="en-US" altLang="en-US" sz="2400" b="1">
              <a:latin typeface="Times New Roman" panose="02020603050405020304" pitchFamily="18" charset="0"/>
              <a:cs typeface="Times New Roman" panose="02020603050405020304" pitchFamily="18" charset="0"/>
            </a:endParaRPr>
          </a:p>
        </p:txBody>
      </p:sp>
      <p:sp>
        <p:nvSpPr>
          <p:cNvPr id="25" name="Text Box 41"/>
          <p:cNvSpPr txBox="1">
            <a:spLocks noChangeArrowheads="1"/>
          </p:cNvSpPr>
          <p:nvPr/>
        </p:nvSpPr>
        <p:spPr bwMode="auto">
          <a:xfrm>
            <a:off x="9389225" y="2991735"/>
            <a:ext cx="13716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b="1">
                <a:latin typeface="Times New Roman" panose="02020603050405020304" pitchFamily="18" charset="0"/>
                <a:cs typeface="Times New Roman" panose="02020603050405020304" pitchFamily="18" charset="0"/>
              </a:rPr>
              <a:t>danh từ</a:t>
            </a:r>
            <a:endParaRPr lang="en-US" altLang="en-US" sz="2400" b="1">
              <a:latin typeface="Times New Roman" panose="02020603050405020304" pitchFamily="18" charset="0"/>
              <a:cs typeface="Times New Roman" panose="02020603050405020304" pitchFamily="18" charset="0"/>
            </a:endParaRPr>
          </a:p>
        </p:txBody>
      </p:sp>
      <p:sp>
        <p:nvSpPr>
          <p:cNvPr id="26" name="Text Box 42"/>
          <p:cNvSpPr txBox="1">
            <a:spLocks noChangeArrowheads="1"/>
          </p:cNvSpPr>
          <p:nvPr/>
        </p:nvSpPr>
        <p:spPr bwMode="auto">
          <a:xfrm>
            <a:off x="9389225" y="3464810"/>
            <a:ext cx="13716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b="1">
                <a:latin typeface="Times New Roman" panose="02020603050405020304" pitchFamily="18" charset="0"/>
                <a:cs typeface="Times New Roman" panose="02020603050405020304" pitchFamily="18" charset="0"/>
              </a:rPr>
              <a:t>danh từ</a:t>
            </a:r>
            <a:endParaRPr lang="en-US" altLang="en-US" sz="2400" b="1">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ldLvl="0" animBg="1"/>
      <p:bldP spid="22" grpId="0"/>
      <p:bldP spid="23" grpId="0"/>
      <p:bldP spid="24" grpId="0"/>
      <p:bldP spid="25" grpId="0"/>
      <p:bldP spid="2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9"/>
          <p:cNvSpPr>
            <a:spLocks noChangeArrowheads="1"/>
          </p:cNvSpPr>
          <p:nvPr/>
        </p:nvSpPr>
        <p:spPr bwMode="auto">
          <a:xfrm>
            <a:off x="957943" y="1487936"/>
            <a:ext cx="10352314" cy="3124200"/>
          </a:xfrm>
          <a:prstGeom prst="rect">
            <a:avLst/>
          </a:prstGeom>
          <a:noFill/>
          <a:ln>
            <a:noFill/>
          </a:ln>
          <a:effectLst/>
        </p:spPr>
        <p:txBody>
          <a:bodyPr/>
          <a:lstStyle/>
          <a:p>
            <a:pPr marL="342900" indent="-342900" algn="just" eaLnBrk="1" hangingPunct="1">
              <a:lnSpc>
                <a:spcPct val="110000"/>
              </a:lnSpc>
              <a:spcBef>
                <a:spcPct val="20000"/>
              </a:spcBef>
              <a:defRPr/>
            </a:pPr>
            <a:r>
              <a:rPr lang="en-US" altLang="en-US" sz="3200" b="1" dirty="0">
                <a:solidFill>
                  <a:srgbClr val="FF3300"/>
                </a:solidFill>
                <a:latin typeface="Times New Roman" panose="02020603050405020304" pitchFamily="18" charset="0"/>
                <a:cs typeface="Times New Roman" panose="02020603050405020304" pitchFamily="18" charset="0"/>
              </a:rPr>
              <a:t>4. Cho </a:t>
            </a:r>
            <a:r>
              <a:rPr lang="en-US" altLang="en-US" sz="3200" b="1" dirty="0" err="1">
                <a:solidFill>
                  <a:srgbClr val="FF3300"/>
                </a:solidFill>
                <a:latin typeface="Times New Roman" panose="02020603050405020304" pitchFamily="18" charset="0"/>
                <a:cs typeface="Times New Roman" panose="02020603050405020304" pitchFamily="18" charset="0"/>
              </a:rPr>
              <a:t>biết</a:t>
            </a:r>
            <a:r>
              <a:rPr lang="en-US" altLang="en-US" sz="3200" b="1" dirty="0">
                <a:solidFill>
                  <a:srgbClr val="FF3300"/>
                </a:solidFill>
                <a:latin typeface="Times New Roman" panose="02020603050405020304" pitchFamily="18" charset="0"/>
                <a:cs typeface="Times New Roman" panose="02020603050405020304" pitchFamily="18" charset="0"/>
              </a:rPr>
              <a:t> </a:t>
            </a:r>
            <a:r>
              <a:rPr lang="en-US" altLang="en-US" sz="3200" b="1" dirty="0" err="1">
                <a:solidFill>
                  <a:srgbClr val="FF3300"/>
                </a:solidFill>
                <a:latin typeface="Times New Roman" panose="02020603050405020304" pitchFamily="18" charset="0"/>
                <a:cs typeface="Times New Roman" panose="02020603050405020304" pitchFamily="18" charset="0"/>
              </a:rPr>
              <a:t>chủ</a:t>
            </a:r>
            <a:r>
              <a:rPr lang="en-US" altLang="en-US" sz="3200" b="1" dirty="0">
                <a:solidFill>
                  <a:srgbClr val="FF3300"/>
                </a:solidFill>
                <a:latin typeface="Times New Roman" panose="02020603050405020304" pitchFamily="18" charset="0"/>
                <a:cs typeface="Times New Roman" panose="02020603050405020304" pitchFamily="18" charset="0"/>
              </a:rPr>
              <a:t> </a:t>
            </a:r>
            <a:r>
              <a:rPr lang="en-US" altLang="en-US" sz="3200" b="1" dirty="0" err="1">
                <a:solidFill>
                  <a:srgbClr val="FF3300"/>
                </a:solidFill>
                <a:latin typeface="Times New Roman" panose="02020603050405020304" pitchFamily="18" charset="0"/>
                <a:cs typeface="Times New Roman" panose="02020603050405020304" pitchFamily="18" charset="0"/>
              </a:rPr>
              <a:t>ngữ</a:t>
            </a:r>
            <a:r>
              <a:rPr lang="en-US" altLang="en-US" sz="3200" b="1" dirty="0">
                <a:solidFill>
                  <a:srgbClr val="FF3300"/>
                </a:solidFill>
                <a:latin typeface="Times New Roman" panose="02020603050405020304" pitchFamily="18" charset="0"/>
                <a:cs typeface="Times New Roman" panose="02020603050405020304" pitchFamily="18" charset="0"/>
              </a:rPr>
              <a:t> </a:t>
            </a:r>
            <a:r>
              <a:rPr lang="en-US" altLang="en-US" sz="3200" b="1" dirty="0" err="1">
                <a:solidFill>
                  <a:srgbClr val="FF3300"/>
                </a:solidFill>
                <a:latin typeface="Times New Roman" panose="02020603050405020304" pitchFamily="18" charset="0"/>
                <a:cs typeface="Times New Roman" panose="02020603050405020304" pitchFamily="18" charset="0"/>
              </a:rPr>
              <a:t>trong</a:t>
            </a:r>
            <a:r>
              <a:rPr lang="en-US" altLang="en-US" sz="3200" b="1" dirty="0">
                <a:solidFill>
                  <a:srgbClr val="FF3300"/>
                </a:solidFill>
                <a:latin typeface="Times New Roman" panose="02020603050405020304" pitchFamily="18" charset="0"/>
                <a:cs typeface="Times New Roman" panose="02020603050405020304" pitchFamily="18" charset="0"/>
              </a:rPr>
              <a:t> </a:t>
            </a:r>
            <a:r>
              <a:rPr lang="en-US" altLang="en-US" sz="3200" b="1" dirty="0" err="1">
                <a:solidFill>
                  <a:srgbClr val="FF3300"/>
                </a:solidFill>
                <a:latin typeface="Times New Roman" panose="02020603050405020304" pitchFamily="18" charset="0"/>
                <a:cs typeface="Times New Roman" panose="02020603050405020304" pitchFamily="18" charset="0"/>
              </a:rPr>
              <a:t>các</a:t>
            </a:r>
            <a:r>
              <a:rPr lang="en-US" altLang="en-US" sz="3200" b="1" dirty="0">
                <a:solidFill>
                  <a:srgbClr val="FF3300"/>
                </a:solidFill>
                <a:latin typeface="Times New Roman" panose="02020603050405020304" pitchFamily="18" charset="0"/>
                <a:cs typeface="Times New Roman" panose="02020603050405020304" pitchFamily="18" charset="0"/>
              </a:rPr>
              <a:t> </a:t>
            </a:r>
            <a:r>
              <a:rPr lang="en-US" altLang="en-US" sz="3200" b="1" dirty="0" err="1">
                <a:solidFill>
                  <a:srgbClr val="FF3300"/>
                </a:solidFill>
                <a:latin typeface="Times New Roman" panose="02020603050405020304" pitchFamily="18" charset="0"/>
                <a:cs typeface="Times New Roman" panose="02020603050405020304" pitchFamily="18" charset="0"/>
              </a:rPr>
              <a:t>câu</a:t>
            </a:r>
            <a:r>
              <a:rPr lang="en-US" altLang="en-US" sz="3200" b="1" dirty="0">
                <a:solidFill>
                  <a:srgbClr val="FF3300"/>
                </a:solidFill>
                <a:latin typeface="Times New Roman" panose="02020603050405020304" pitchFamily="18" charset="0"/>
                <a:cs typeface="Times New Roman" panose="02020603050405020304" pitchFamily="18" charset="0"/>
              </a:rPr>
              <a:t> </a:t>
            </a:r>
            <a:r>
              <a:rPr lang="en-US" altLang="en-US" sz="3200" b="1" dirty="0" err="1">
                <a:solidFill>
                  <a:srgbClr val="FF3300"/>
                </a:solidFill>
                <a:latin typeface="Times New Roman" panose="02020603050405020304" pitchFamily="18" charset="0"/>
                <a:cs typeface="Times New Roman" panose="02020603050405020304" pitchFamily="18" charset="0"/>
              </a:rPr>
              <a:t>trên</a:t>
            </a:r>
            <a:r>
              <a:rPr lang="en-US" altLang="en-US" sz="3200" b="1" dirty="0">
                <a:solidFill>
                  <a:srgbClr val="FF3300"/>
                </a:solidFill>
                <a:latin typeface="Times New Roman" panose="02020603050405020304" pitchFamily="18" charset="0"/>
                <a:cs typeface="Times New Roman" panose="02020603050405020304" pitchFamily="18" charset="0"/>
              </a:rPr>
              <a:t> do </a:t>
            </a:r>
            <a:r>
              <a:rPr lang="en-US" altLang="en-US" sz="3200" b="1" dirty="0" err="1">
                <a:solidFill>
                  <a:srgbClr val="FF3300"/>
                </a:solidFill>
                <a:latin typeface="Times New Roman" panose="02020603050405020304" pitchFamily="18" charset="0"/>
                <a:cs typeface="Times New Roman" panose="02020603050405020304" pitchFamily="18" charset="0"/>
              </a:rPr>
              <a:t>từ</a:t>
            </a:r>
            <a:r>
              <a:rPr lang="en-US" altLang="en-US" sz="3200" b="1" dirty="0">
                <a:solidFill>
                  <a:srgbClr val="FF3300"/>
                </a:solidFill>
                <a:latin typeface="Times New Roman" panose="02020603050405020304" pitchFamily="18" charset="0"/>
                <a:cs typeface="Times New Roman" panose="02020603050405020304" pitchFamily="18" charset="0"/>
              </a:rPr>
              <a:t> </a:t>
            </a:r>
            <a:r>
              <a:rPr lang="en-US" altLang="en-US" sz="3200" b="1" dirty="0" err="1">
                <a:solidFill>
                  <a:srgbClr val="FF3300"/>
                </a:solidFill>
                <a:latin typeface="Times New Roman" panose="02020603050405020304" pitchFamily="18" charset="0"/>
                <a:cs typeface="Times New Roman" panose="02020603050405020304" pitchFamily="18" charset="0"/>
              </a:rPr>
              <a:t>ngữ</a:t>
            </a:r>
            <a:r>
              <a:rPr lang="en-US" altLang="en-US" sz="3200" b="1" dirty="0">
                <a:solidFill>
                  <a:srgbClr val="FF3300"/>
                </a:solidFill>
                <a:latin typeface="Times New Roman" panose="02020603050405020304" pitchFamily="18" charset="0"/>
                <a:cs typeface="Times New Roman" panose="02020603050405020304" pitchFamily="18" charset="0"/>
              </a:rPr>
              <a:t> </a:t>
            </a:r>
            <a:r>
              <a:rPr lang="en-US" altLang="en-US" sz="3200" b="1" dirty="0" err="1">
                <a:solidFill>
                  <a:srgbClr val="FF3300"/>
                </a:solidFill>
                <a:latin typeface="Times New Roman" panose="02020603050405020304" pitchFamily="18" charset="0"/>
                <a:cs typeface="Times New Roman" panose="02020603050405020304" pitchFamily="18" charset="0"/>
              </a:rPr>
              <a:t>nào</a:t>
            </a:r>
            <a:r>
              <a:rPr lang="en-US" altLang="en-US" sz="3200" b="1" dirty="0">
                <a:solidFill>
                  <a:srgbClr val="FF3300"/>
                </a:solidFill>
                <a:latin typeface="Times New Roman" panose="02020603050405020304" pitchFamily="18" charset="0"/>
                <a:cs typeface="Times New Roman" panose="02020603050405020304" pitchFamily="18" charset="0"/>
              </a:rPr>
              <a:t> </a:t>
            </a:r>
            <a:r>
              <a:rPr lang="en-US" altLang="en-US" sz="3200" b="1" dirty="0" err="1">
                <a:solidFill>
                  <a:srgbClr val="FF3300"/>
                </a:solidFill>
                <a:latin typeface="Times New Roman" panose="02020603050405020304" pitchFamily="18" charset="0"/>
                <a:cs typeface="Times New Roman" panose="02020603050405020304" pitchFamily="18" charset="0"/>
              </a:rPr>
              <a:t>tạo</a:t>
            </a:r>
            <a:r>
              <a:rPr lang="en-US" altLang="en-US" sz="3200" b="1" dirty="0">
                <a:solidFill>
                  <a:srgbClr val="FF3300"/>
                </a:solidFill>
                <a:latin typeface="Times New Roman" panose="02020603050405020304" pitchFamily="18" charset="0"/>
                <a:cs typeface="Times New Roman" panose="02020603050405020304" pitchFamily="18" charset="0"/>
              </a:rPr>
              <a:t> </a:t>
            </a:r>
            <a:r>
              <a:rPr lang="en-US" altLang="en-US" sz="3200" b="1" dirty="0" err="1">
                <a:solidFill>
                  <a:srgbClr val="FF3300"/>
                </a:solidFill>
                <a:latin typeface="Times New Roman" panose="02020603050405020304" pitchFamily="18" charset="0"/>
                <a:cs typeface="Times New Roman" panose="02020603050405020304" pitchFamily="18" charset="0"/>
              </a:rPr>
              <a:t>thành</a:t>
            </a:r>
            <a:r>
              <a:rPr lang="en-US" altLang="en-US" sz="3200" b="1" dirty="0">
                <a:solidFill>
                  <a:srgbClr val="FF3300"/>
                </a:solidFill>
                <a:latin typeface="Times New Roman" panose="02020603050405020304" pitchFamily="18" charset="0"/>
                <a:cs typeface="Times New Roman" panose="02020603050405020304" pitchFamily="18" charset="0"/>
              </a:rPr>
              <a:t>. </a:t>
            </a:r>
            <a:r>
              <a:rPr lang="en-US" altLang="en-US" sz="3200" b="1" dirty="0" err="1">
                <a:solidFill>
                  <a:srgbClr val="FF3300"/>
                </a:solidFill>
                <a:latin typeface="Times New Roman" panose="02020603050405020304" pitchFamily="18" charset="0"/>
                <a:cs typeface="Times New Roman" panose="02020603050405020304" pitchFamily="18" charset="0"/>
              </a:rPr>
              <a:t>Chọn</a:t>
            </a:r>
            <a:r>
              <a:rPr lang="en-US" altLang="en-US" sz="3200" b="1" dirty="0">
                <a:solidFill>
                  <a:srgbClr val="FF3300"/>
                </a:solidFill>
                <a:latin typeface="Times New Roman" panose="02020603050405020304" pitchFamily="18" charset="0"/>
                <a:cs typeface="Times New Roman" panose="02020603050405020304" pitchFamily="18" charset="0"/>
              </a:rPr>
              <a:t> ý </a:t>
            </a:r>
            <a:r>
              <a:rPr lang="en-US" altLang="en-US" sz="3200" b="1" dirty="0" err="1">
                <a:solidFill>
                  <a:srgbClr val="FF3300"/>
                </a:solidFill>
                <a:latin typeface="Times New Roman" panose="02020603050405020304" pitchFamily="18" charset="0"/>
                <a:cs typeface="Times New Roman" panose="02020603050405020304" pitchFamily="18" charset="0"/>
              </a:rPr>
              <a:t>đúng</a:t>
            </a:r>
            <a:r>
              <a:rPr lang="en-US" altLang="en-US" sz="3200" b="1" dirty="0">
                <a:solidFill>
                  <a:srgbClr val="FF0000"/>
                </a:solidFill>
                <a:latin typeface="Times New Roman" panose="02020603050405020304" pitchFamily="18" charset="0"/>
                <a:cs typeface="Times New Roman" panose="02020603050405020304" pitchFamily="18" charset="0"/>
              </a:rPr>
              <a:t>:</a:t>
            </a:r>
            <a:endParaRPr lang="en-US" altLang="en-US" sz="3200" b="1" dirty="0">
              <a:solidFill>
                <a:srgbClr val="FF0000"/>
              </a:solidFill>
              <a:latin typeface="Times New Roman" panose="02020603050405020304" pitchFamily="18" charset="0"/>
              <a:cs typeface="Times New Roman" panose="02020603050405020304" pitchFamily="18" charset="0"/>
            </a:endParaRPr>
          </a:p>
          <a:p>
            <a:pPr marL="514350" indent="-514350" algn="just">
              <a:lnSpc>
                <a:spcPct val="110000"/>
              </a:lnSpc>
              <a:spcBef>
                <a:spcPct val="20000"/>
              </a:spcBef>
              <a:buAutoNum type="alphaLcParenR"/>
              <a:defRPr/>
            </a:pPr>
            <a:r>
              <a:rPr lang="en-US" altLang="en-US" sz="3200" dirty="0">
                <a:latin typeface="Times New Roman" panose="02020603050405020304" pitchFamily="18" charset="0"/>
                <a:cs typeface="Times New Roman" panose="02020603050405020304" pitchFamily="18" charset="0"/>
              </a:rPr>
              <a:t>Do </a:t>
            </a:r>
            <a:r>
              <a:rPr lang="en-US" altLang="en-US" sz="3200" dirty="0" err="1">
                <a:latin typeface="Times New Roman" panose="02020603050405020304" pitchFamily="18" charset="0"/>
                <a:cs typeface="Times New Roman" panose="02020603050405020304" pitchFamily="18" charset="0"/>
              </a:rPr>
              <a:t>danh</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từ</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và</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các</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từ</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kèm</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theo</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nó</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cụm</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danh</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từ</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tạo</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thành</a:t>
            </a:r>
            <a:r>
              <a:rPr lang="en-US" altLang="en-US" sz="3200" dirty="0">
                <a:latin typeface="Times New Roman" panose="02020603050405020304" pitchFamily="18" charset="0"/>
                <a:cs typeface="Times New Roman" panose="02020603050405020304" pitchFamily="18" charset="0"/>
              </a:rPr>
              <a:t>.</a:t>
            </a:r>
            <a:endParaRPr lang="en-US" altLang="en-US" sz="3200" dirty="0">
              <a:latin typeface="Times New Roman" panose="02020603050405020304" pitchFamily="18" charset="0"/>
              <a:cs typeface="Times New Roman" panose="02020603050405020304" pitchFamily="18" charset="0"/>
            </a:endParaRPr>
          </a:p>
          <a:p>
            <a:pPr marL="514350" indent="-514350" algn="just">
              <a:lnSpc>
                <a:spcPct val="110000"/>
              </a:lnSpc>
              <a:spcBef>
                <a:spcPct val="20000"/>
              </a:spcBef>
              <a:buAutoNum type="alphaLcParenR"/>
              <a:defRPr/>
            </a:pPr>
            <a:r>
              <a:rPr lang="en-US" altLang="en-US" sz="3200" dirty="0">
                <a:latin typeface="Times New Roman" panose="02020603050405020304" pitchFamily="18" charset="0"/>
                <a:cs typeface="Times New Roman" panose="02020603050405020304" pitchFamily="18" charset="0"/>
              </a:rPr>
              <a:t>Do </a:t>
            </a:r>
            <a:r>
              <a:rPr lang="en-US" altLang="en-US" sz="3200" dirty="0" err="1">
                <a:latin typeface="Times New Roman" panose="02020603050405020304" pitchFamily="18" charset="0"/>
                <a:cs typeface="Times New Roman" panose="02020603050405020304" pitchFamily="18" charset="0"/>
              </a:rPr>
              <a:t>động</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từ</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và</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các</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từ</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kèm</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theo</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nó</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cụm</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động</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từ</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tạo</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thành</a:t>
            </a:r>
            <a:r>
              <a:rPr lang="en-US" altLang="en-US" sz="3200" dirty="0">
                <a:latin typeface="Times New Roman" panose="02020603050405020304" pitchFamily="18" charset="0"/>
                <a:cs typeface="Times New Roman" panose="02020603050405020304" pitchFamily="18" charset="0"/>
              </a:rPr>
              <a:t>.</a:t>
            </a:r>
            <a:endParaRPr lang="en-US" altLang="en-US" sz="3200" dirty="0">
              <a:latin typeface="Times New Roman" panose="02020603050405020304" pitchFamily="18" charset="0"/>
              <a:cs typeface="Times New Roman" panose="02020603050405020304" pitchFamily="18" charset="0"/>
            </a:endParaRPr>
          </a:p>
          <a:p>
            <a:pPr marL="514350" indent="-514350" algn="just">
              <a:lnSpc>
                <a:spcPct val="110000"/>
              </a:lnSpc>
              <a:spcBef>
                <a:spcPct val="20000"/>
              </a:spcBef>
              <a:buAutoNum type="alphaLcParenR"/>
              <a:defRPr/>
            </a:pPr>
            <a:r>
              <a:rPr lang="en-US" altLang="en-US" sz="3200" dirty="0">
                <a:latin typeface="Times New Roman" panose="02020603050405020304" pitchFamily="18" charset="0"/>
                <a:cs typeface="Times New Roman" panose="02020603050405020304" pitchFamily="18" charset="0"/>
              </a:rPr>
              <a:t>Do </a:t>
            </a:r>
            <a:r>
              <a:rPr lang="en-US" altLang="en-US" sz="3200" dirty="0" err="1">
                <a:latin typeface="Times New Roman" panose="02020603050405020304" pitchFamily="18" charset="0"/>
                <a:cs typeface="Times New Roman" panose="02020603050405020304" pitchFamily="18" charset="0"/>
              </a:rPr>
              <a:t>tính</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từ</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và</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các</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từ</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kèm</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theo</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nó</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cụm</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tính</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từ</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tạo</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thành</a:t>
            </a:r>
            <a:r>
              <a:rPr lang="en-US" altLang="en-US" sz="3200" dirty="0">
                <a:latin typeface="Times New Roman" panose="02020603050405020304" pitchFamily="18" charset="0"/>
                <a:cs typeface="Times New Roman" panose="02020603050405020304" pitchFamily="18" charset="0"/>
              </a:rPr>
              <a:t>.</a:t>
            </a:r>
            <a:endParaRPr lang="en-US" altLang="en-US" sz="3200" dirty="0">
              <a:latin typeface="Times New Roman" panose="02020603050405020304" pitchFamily="18" charset="0"/>
              <a:cs typeface="Times New Roman" panose="02020603050405020304" pitchFamily="18" charset="0"/>
            </a:endParaRPr>
          </a:p>
          <a:p>
            <a:pPr marL="514350" indent="-514350" algn="just">
              <a:lnSpc>
                <a:spcPct val="110000"/>
              </a:lnSpc>
              <a:spcBef>
                <a:spcPct val="20000"/>
              </a:spcBef>
              <a:buAutoNum type="alphaLcParenR"/>
              <a:defRPr/>
            </a:pPr>
            <a:endParaRPr lang="en-US" altLang="en-US" sz="3200" dirty="0">
              <a:latin typeface="Times New Roman" panose="02020603050405020304" pitchFamily="18" charset="0"/>
              <a:cs typeface="Times New Roman" panose="02020603050405020304" pitchFamily="18" charset="0"/>
            </a:endParaRPr>
          </a:p>
        </p:txBody>
      </p:sp>
      <p:sp>
        <p:nvSpPr>
          <p:cNvPr id="12" name="Oval 24"/>
          <p:cNvSpPr>
            <a:spLocks noChangeArrowheads="1"/>
          </p:cNvSpPr>
          <p:nvPr/>
        </p:nvSpPr>
        <p:spPr bwMode="auto">
          <a:xfrm>
            <a:off x="872883" y="2712962"/>
            <a:ext cx="551543" cy="546557"/>
          </a:xfrm>
          <a:prstGeom prst="ellipse">
            <a:avLst/>
          </a:prstGeom>
          <a:noFill/>
          <a:ln w="28575">
            <a:solidFill>
              <a:srgbClr val="FF0000"/>
            </a:solidFill>
            <a:round/>
          </a:ln>
          <a:effectLst/>
        </p:spPr>
        <p:txBody>
          <a:bodyPr wrap="none" anchor="ctr"/>
          <a:lstStyle/>
          <a:p>
            <a:pPr eaLnBrk="1" hangingPunct="1">
              <a:defRPr/>
            </a:pPr>
            <a:endParaRPr lang="vi-VN" altLang="en-US" sz="320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ox(in)">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p:cNvGrpSpPr/>
          <p:nvPr/>
        </p:nvGrpSpPr>
        <p:grpSpPr>
          <a:xfrm>
            <a:off x="2259874" y="1604140"/>
            <a:ext cx="7014755" cy="3529563"/>
            <a:chOff x="501963" y="593139"/>
            <a:chExt cx="4692591" cy="3155143"/>
          </a:xfrm>
        </p:grpSpPr>
        <p:grpSp>
          <p:nvGrpSpPr>
            <p:cNvPr id="17" name="Group 16"/>
            <p:cNvGrpSpPr/>
            <p:nvPr/>
          </p:nvGrpSpPr>
          <p:grpSpPr>
            <a:xfrm rot="779021">
              <a:off x="1906329" y="593139"/>
              <a:ext cx="3288225" cy="2133473"/>
              <a:chOff x="1214333" y="5025712"/>
              <a:chExt cx="1133475" cy="1571625"/>
            </a:xfrm>
          </p:grpSpPr>
          <p:grpSp>
            <p:nvGrpSpPr>
              <p:cNvPr id="18" name="Group 17"/>
              <p:cNvGrpSpPr/>
              <p:nvPr/>
            </p:nvGrpSpPr>
            <p:grpSpPr>
              <a:xfrm>
                <a:off x="1214333" y="5025712"/>
                <a:ext cx="1133475" cy="1571625"/>
                <a:chOff x="1214333" y="5025712"/>
                <a:chExt cx="1133475" cy="1571625"/>
              </a:xfrm>
            </p:grpSpPr>
            <p:pic>
              <p:nvPicPr>
                <p:cNvPr id="20" name="Picture 19"/>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rot="20594517">
                  <a:off x="1214333" y="5025712"/>
                  <a:ext cx="1133475" cy="1571625"/>
                </a:xfrm>
                <a:prstGeom prst="rect">
                  <a:avLst/>
                </a:prstGeom>
              </p:spPr>
            </p:pic>
            <p:sp>
              <p:nvSpPr>
                <p:cNvPr id="21" name="Rectangle 20"/>
                <p:cNvSpPr/>
                <p:nvPr/>
              </p:nvSpPr>
              <p:spPr>
                <a:xfrm rot="20628557">
                  <a:off x="1260343" y="5126751"/>
                  <a:ext cx="971554" cy="13580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Rectangle 18"/>
              <p:cNvSpPr/>
              <p:nvPr/>
            </p:nvSpPr>
            <p:spPr>
              <a:xfrm rot="20665241">
                <a:off x="1233129" y="5256934"/>
                <a:ext cx="1025979" cy="870591"/>
              </a:xfrm>
              <a:prstGeom prst="rect">
                <a:avLst/>
              </a:prstGeom>
              <a:noFill/>
            </p:spPr>
            <p:txBody>
              <a:bodyPr wrap="square" lIns="91440" tIns="45720" rIns="91440" bIns="45720">
                <a:spAutoFit/>
              </a:bodyPr>
              <a:lstStyle/>
              <a:p>
                <a:pPr algn="ctr"/>
                <a:r>
                  <a:rPr lang="en-US" sz="4000" b="1" dirty="0" err="1">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Hoạt</a:t>
                </a:r>
                <a:r>
                  <a:rPr lang="en-US" sz="4000" b="1" dirty="0">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 </a:t>
                </a:r>
                <a:r>
                  <a:rPr lang="en-US" sz="4000" b="1" dirty="0" err="1">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động</a:t>
                </a:r>
                <a:r>
                  <a:rPr lang="en-US" sz="4000" b="1" dirty="0">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 </a:t>
                </a:r>
                <a:r>
                  <a:rPr lang="vi-VN" altLang="en-US" sz="4000" b="1" dirty="0">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2</a:t>
                </a:r>
                <a:r>
                  <a:rPr lang="en-US" sz="4000" b="1" dirty="0">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 </a:t>
                </a:r>
                <a:endParaRPr lang="en-US" sz="4000" b="1" dirty="0">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endParaRPr>
              </a:p>
              <a:p>
                <a:pPr algn="ctr"/>
                <a:r>
                  <a:rPr lang="en-US" sz="4000" b="1">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Ghi nhớ</a:t>
                </a:r>
                <a:endParaRPr lang="en-US" sz="4000" b="1" dirty="0">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endParaRPr>
              </a:p>
            </p:txBody>
          </p:sp>
        </p:grpSp>
        <p:grpSp>
          <p:nvGrpSpPr>
            <p:cNvPr id="23" name="Group 22"/>
            <p:cNvGrpSpPr/>
            <p:nvPr/>
          </p:nvGrpSpPr>
          <p:grpSpPr>
            <a:xfrm>
              <a:off x="501963" y="891735"/>
              <a:ext cx="2127132" cy="2856547"/>
              <a:chOff x="1086331" y="3256870"/>
              <a:chExt cx="1539304" cy="1628775"/>
            </a:xfrm>
          </p:grpSpPr>
          <p:pic>
            <p:nvPicPr>
              <p:cNvPr id="13" name="Picture 12"/>
              <p:cNvPicPr>
                <a:picLocks noChangeAspect="1"/>
              </p:cNvPicPr>
              <p:nvPr/>
            </p:nvPicPr>
            <p:blipFill rotWithShape="1">
              <a:blip r:embed="rId2">
                <a:extLst>
                  <a:ext uri="{BEBA8EAE-BF5A-486C-A8C5-ECC9F3942E4B}">
                    <a14:imgProps xmlns:a14="http://schemas.microsoft.com/office/drawing/2010/main">
                      <a14:imgLayer r:embed="rId3">
                        <a14:imgEffect>
                          <a14:backgroundRemoval t="4094" b="100000" l="0" r="59322"/>
                        </a14:imgEffect>
                      </a14:imgLayer>
                    </a14:imgProps>
                  </a:ext>
                  <a:ext uri="{28A0092B-C50C-407E-A947-70E740481C1C}">
                    <a14:useLocalDpi xmlns:a14="http://schemas.microsoft.com/office/drawing/2010/main" val="0"/>
                  </a:ext>
                </a:extLst>
              </a:blip>
              <a:srcRect r="45218"/>
              <a:stretch>
                <a:fillRect/>
              </a:stretch>
            </p:blipFill>
            <p:spPr>
              <a:xfrm>
                <a:off x="1086331" y="3256870"/>
                <a:ext cx="1539304" cy="1628775"/>
              </a:xfrm>
              <a:prstGeom prst="rect">
                <a:avLst/>
              </a:prstGeom>
            </p:spPr>
          </p:pic>
          <p:sp>
            <p:nvSpPr>
              <p:cNvPr id="22" name="Oval 21"/>
              <p:cNvSpPr/>
              <p:nvPr/>
            </p:nvSpPr>
            <p:spPr>
              <a:xfrm>
                <a:off x="1489166" y="3791352"/>
                <a:ext cx="127506" cy="12750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8" name="Oval 27"/>
              <p:cNvSpPr/>
              <p:nvPr/>
            </p:nvSpPr>
            <p:spPr>
              <a:xfrm>
                <a:off x="1908200" y="3727599"/>
                <a:ext cx="127506" cy="12750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6"/>
          <p:cNvSpPr txBox="1">
            <a:spLocks noChangeArrowheads="1"/>
          </p:cNvSpPr>
          <p:nvPr/>
        </p:nvSpPr>
        <p:spPr bwMode="auto">
          <a:xfrm>
            <a:off x="1574117" y="1910655"/>
            <a:ext cx="9297083" cy="3539430"/>
          </a:xfrm>
          <a:prstGeom prst="rect">
            <a:avLst/>
          </a:prstGeom>
          <a:solidFill>
            <a:schemeClr val="accent1">
              <a:lumMod val="40000"/>
              <a:lumOff val="60000"/>
            </a:schemeClr>
          </a:solidFill>
          <a:ln w="28575">
            <a:noFill/>
            <a:miter lim="800000"/>
          </a:ln>
          <a:effectLst/>
        </p:spPr>
        <p:txBody>
          <a:bodyPr wrap="square">
            <a:spAutoFit/>
          </a:bodyP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pPr marL="514350" indent="-514350" algn="just">
              <a:lnSpc>
                <a:spcPct val="150000"/>
              </a:lnSpc>
              <a:spcBef>
                <a:spcPct val="50000"/>
              </a:spcBef>
              <a:buAutoNum type="arabicPeriod"/>
            </a:pPr>
            <a:r>
              <a:rPr lang="vi-VN" sz="2800">
                <a:latin typeface="Times New Roman" panose="02020603050405020304" pitchFamily="18" charset="0"/>
              </a:rPr>
              <a:t>Trong câu kể Ai làm gì?, chủ ngữ chỉ sự vật (người, con vật hay đồ vât, cây cối được nhân hoá) có hoạt động được nói đến ở vị ngữ.</a:t>
            </a:r>
            <a:endParaRPr lang="en-US" sz="2800">
              <a:latin typeface="Times New Roman" panose="02020603050405020304" pitchFamily="18" charset="0"/>
            </a:endParaRPr>
          </a:p>
          <a:p>
            <a:pPr marL="514350" indent="-514350" algn="just">
              <a:lnSpc>
                <a:spcPct val="150000"/>
              </a:lnSpc>
              <a:spcBef>
                <a:spcPct val="50000"/>
              </a:spcBef>
              <a:buAutoNum type="arabicPeriod"/>
            </a:pPr>
            <a:r>
              <a:rPr lang="vi-VN" sz="2800">
                <a:latin typeface="Times New Roman" panose="02020603050405020304" pitchFamily="18" charset="0"/>
              </a:rPr>
              <a:t>Chủ ngữ thường do danh từ và các từ kèm theo nó (cụm danh từ) tạo thành.</a:t>
            </a:r>
            <a:endParaRPr lang="vi-VN" sz="2800">
              <a:latin typeface="Times New Roman" panose="02020603050405020304" pitchFamily="18" charset="0"/>
            </a:endParaRPr>
          </a:p>
        </p:txBody>
      </p:sp>
      <p:sp>
        <p:nvSpPr>
          <p:cNvPr id="4" name="TextBox 4"/>
          <p:cNvSpPr txBox="1">
            <a:spLocks noChangeArrowheads="1"/>
          </p:cNvSpPr>
          <p:nvPr/>
        </p:nvSpPr>
        <p:spPr bwMode="auto">
          <a:xfrm>
            <a:off x="1182232" y="934035"/>
            <a:ext cx="2971800" cy="584775"/>
          </a:xfrm>
          <a:prstGeom prst="rect">
            <a:avLst/>
          </a:prstGeom>
          <a:noFill/>
          <a:ln w="9525">
            <a:noFill/>
            <a:miter lim="800000"/>
          </a:ln>
        </p:spPr>
        <p:txBody>
          <a:bodyPr wrap="square">
            <a:spAutoFit/>
          </a:bodyPr>
          <a:lstStyle/>
          <a:p>
            <a:r>
              <a:rPr lang="en-US" sz="3200" b="1" dirty="0">
                <a:solidFill>
                  <a:srgbClr val="FF0000"/>
                </a:solidFill>
                <a:latin typeface="Times New Roman" panose="02020603050405020304" pitchFamily="18" charset="0"/>
                <a:cs typeface="Times New Roman" panose="02020603050405020304" pitchFamily="18" charset="0"/>
              </a:rPr>
              <a:t>II. </a:t>
            </a:r>
            <a:r>
              <a:rPr lang="en-US" sz="3200" b="1" dirty="0" err="1">
                <a:solidFill>
                  <a:srgbClr val="FF0000"/>
                </a:solidFill>
                <a:latin typeface="Times New Roman" panose="02020603050405020304" pitchFamily="18" charset="0"/>
                <a:cs typeface="Times New Roman" panose="02020603050405020304" pitchFamily="18" charset="0"/>
              </a:rPr>
              <a:t>Ghi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nhớ</a:t>
            </a:r>
            <a:endParaRPr lang="en-US" sz="32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102589" y="1933303"/>
            <a:ext cx="8282381" cy="3513908"/>
          </a:xfrm>
          <a:prstGeom prst="rect">
            <a:avLst/>
          </a:prstGeom>
        </p:spPr>
      </p:pic>
      <p:sp>
        <p:nvSpPr>
          <p:cNvPr id="9" name="Rectangle 8"/>
          <p:cNvSpPr/>
          <p:nvPr/>
        </p:nvSpPr>
        <p:spPr>
          <a:xfrm>
            <a:off x="2846859" y="2167542"/>
            <a:ext cx="6793848" cy="923330"/>
          </a:xfrm>
          <a:prstGeom prst="rect">
            <a:avLst/>
          </a:prstGeom>
          <a:noFill/>
        </p:spPr>
        <p:txBody>
          <a:bodyPr wrap="none" lIns="91440" tIns="45720" rIns="91440" bIns="45720">
            <a:spAutoFit/>
          </a:bodyPr>
          <a:lstStyle/>
          <a:p>
            <a:pPr algn="ctr"/>
            <a:r>
              <a:rPr lang="en-US" sz="5400" b="1" cap="none" spc="0"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Luyện</a:t>
            </a: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5400" b="1" cap="none" spc="0"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tập</a:t>
            </a: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 </a:t>
            </a:r>
            <a:r>
              <a:rPr lang="en-US" sz="5400" b="1" cap="none" spc="0"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thực</a:t>
            </a: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5400" b="1" cap="none" spc="0"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hành</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3"/>
          <p:cNvSpPr txBox="1">
            <a:spLocks noChangeArrowheads="1"/>
          </p:cNvSpPr>
          <p:nvPr/>
        </p:nvSpPr>
        <p:spPr bwMode="auto">
          <a:xfrm>
            <a:off x="1919514" y="2155372"/>
            <a:ext cx="8458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spcBef>
                <a:spcPct val="50000"/>
              </a:spcBef>
            </a:pPr>
            <a:endParaRPr lang="en-US" altLang="en-US" sz="2800"/>
          </a:p>
        </p:txBody>
      </p:sp>
      <p:sp>
        <p:nvSpPr>
          <p:cNvPr id="11" name="Text Box 52"/>
          <p:cNvSpPr txBox="1">
            <a:spLocks noChangeArrowheads="1"/>
          </p:cNvSpPr>
          <p:nvPr/>
        </p:nvSpPr>
        <p:spPr bwMode="auto">
          <a:xfrm>
            <a:off x="1039585" y="957943"/>
            <a:ext cx="10218057" cy="477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a:spcBef>
                <a:spcPct val="50000"/>
              </a:spcBef>
            </a:pPr>
            <a:r>
              <a:rPr lang="en-US" altLang="en-US" sz="3200" b="1"/>
              <a:t>Bài 1. Đọc và trả lời câu hỏi:</a:t>
            </a:r>
            <a:endParaRPr lang="en-US" altLang="en-US" sz="3200" b="1"/>
          </a:p>
          <a:p>
            <a:pPr algn="just">
              <a:spcBef>
                <a:spcPct val="50000"/>
              </a:spcBef>
            </a:pPr>
            <a:r>
              <a:rPr lang="en-US" altLang="en-US" sz="3200"/>
              <a:t>      </a:t>
            </a:r>
            <a:r>
              <a:rPr lang="vi-VN" altLang="en-US" sz="3200"/>
              <a:t> Cả thung lũng như một bức tranh thuỷ mặc. Những sinh hoạt của ngày mới bắt đầu. Trong rừng, chim chóc hót véo von. Thanh niên lên rẫy. Phụ nữ giặt giũ bên những giếng nước. Em nhỏ đùa vui trước nhà sàn. Các cụ già chụm đầu bên những ché rượu cần.</a:t>
            </a:r>
            <a:endParaRPr lang="en-US" altLang="en-US" sz="3200"/>
          </a:p>
          <a:p>
            <a:pPr algn="just">
              <a:spcBef>
                <a:spcPct val="50000"/>
              </a:spcBef>
            </a:pPr>
            <a:r>
              <a:rPr lang="vi-VN" altLang="en-US" sz="3200" b="1"/>
              <a:t>a.</a:t>
            </a:r>
            <a:r>
              <a:rPr lang="en-US" altLang="en-US" sz="3200" b="1"/>
              <a:t> </a:t>
            </a:r>
            <a:r>
              <a:rPr lang="vi-VN" altLang="en-US" sz="3200" b="1"/>
              <a:t>Tìm các câu kể </a:t>
            </a:r>
            <a:r>
              <a:rPr lang="vi-VN" altLang="en-US" sz="3200" b="1" i="1"/>
              <a:t>Ai làm gì? </a:t>
            </a:r>
            <a:r>
              <a:rPr lang="vi-VN" altLang="en-US" sz="3200" b="1"/>
              <a:t>Trong đoạn văn trên.</a:t>
            </a:r>
            <a:endParaRPr lang="vi-VN" altLang="en-US" sz="3200" b="1"/>
          </a:p>
          <a:p>
            <a:pPr algn="just">
              <a:spcBef>
                <a:spcPct val="50000"/>
              </a:spcBef>
            </a:pPr>
            <a:r>
              <a:rPr lang="vi-VN" altLang="en-US" sz="3200" b="1"/>
              <a:t>b</a:t>
            </a:r>
            <a:r>
              <a:rPr lang="en-US" altLang="en-US" sz="3200" b="1"/>
              <a:t>.</a:t>
            </a:r>
            <a:r>
              <a:rPr lang="vi-VN" altLang="en-US" sz="3200" b="1"/>
              <a:t> Xác định </a:t>
            </a:r>
            <a:r>
              <a:rPr lang="en-US" altLang="en-US" sz="3200" b="1"/>
              <a:t>chủ</a:t>
            </a:r>
            <a:r>
              <a:rPr lang="vi-VN" altLang="en-US" sz="3200" b="1"/>
              <a:t> ngữ trong mỗi câu vừa tìm được </a:t>
            </a:r>
            <a:r>
              <a:rPr lang="en-US" altLang="en-US" sz="3200" b="1"/>
              <a:t>.</a:t>
            </a:r>
            <a:endParaRPr lang="vi-VN" altLang="en-US" sz="3200"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7"/>
          <p:cNvSpPr>
            <a:spLocks noChangeArrowheads="1"/>
          </p:cNvSpPr>
          <p:nvPr/>
        </p:nvSpPr>
        <p:spPr bwMode="auto">
          <a:xfrm>
            <a:off x="1654402" y="805770"/>
            <a:ext cx="8839200" cy="4918269"/>
          </a:xfrm>
          <a:prstGeom prst="rect">
            <a:avLst/>
          </a:prstGeom>
          <a:noFill/>
          <a:ln>
            <a:noFill/>
          </a:ln>
          <a:effectLst/>
        </p:spPr>
        <p:txBody>
          <a:bodyPr wrap="square">
            <a:spAutoFit/>
          </a:bodyPr>
          <a:lstStyle/>
          <a:p>
            <a:pPr>
              <a:lnSpc>
                <a:spcPct val="140000"/>
              </a:lnSpc>
              <a:defRPr/>
            </a:pPr>
            <a:r>
              <a:rPr lang="en-US" sz="3200" b="1">
                <a:latin typeface="Times New Roman" panose="02020603050405020304" pitchFamily="18" charset="0"/>
                <a:cs typeface="Times New Roman" panose="02020603050405020304" pitchFamily="18" charset="0"/>
              </a:rPr>
              <a:t>a. Tìm </a:t>
            </a:r>
            <a:r>
              <a:rPr lang="en-US" sz="3200" b="1" dirty="0">
                <a:latin typeface="Times New Roman" panose="02020603050405020304" pitchFamily="18" charset="0"/>
                <a:cs typeface="Times New Roman" panose="02020603050405020304" pitchFamily="18" charset="0"/>
              </a:rPr>
              <a:t>các câu kể Ai làm gì? Trong đoạn văn trên.</a:t>
            </a:r>
            <a:endParaRPr lang="en-US" sz="3200" b="1" dirty="0">
              <a:latin typeface="Times New Roman" panose="02020603050405020304" pitchFamily="18" charset="0"/>
              <a:cs typeface="Times New Roman" panose="02020603050405020304" pitchFamily="18" charset="0"/>
            </a:endParaRPr>
          </a:p>
          <a:p>
            <a:pPr marL="342900" indent="-342900">
              <a:lnSpc>
                <a:spcPct val="140000"/>
              </a:lnSpc>
              <a:buFontTx/>
              <a:buChar char="-"/>
              <a:defRPr/>
            </a:pPr>
            <a:r>
              <a:rPr lang="en-US" sz="3200" b="1">
                <a:solidFill>
                  <a:srgbClr val="0000FF"/>
                </a:solidFill>
                <a:latin typeface="Times New Roman" panose="02020603050405020304" pitchFamily="18" charset="0"/>
                <a:cs typeface="Times New Roman" panose="02020603050405020304" pitchFamily="18" charset="0"/>
              </a:rPr>
              <a:t>Trong rừng, chim chóc hót véo von.</a:t>
            </a:r>
            <a:endParaRPr lang="en-US" sz="3200" b="1">
              <a:solidFill>
                <a:srgbClr val="0000FF"/>
              </a:solidFill>
              <a:latin typeface="Times New Roman" panose="02020603050405020304" pitchFamily="18" charset="0"/>
              <a:cs typeface="Times New Roman" panose="02020603050405020304" pitchFamily="18" charset="0"/>
            </a:endParaRPr>
          </a:p>
          <a:p>
            <a:pPr marL="342900" indent="-342900">
              <a:lnSpc>
                <a:spcPct val="140000"/>
              </a:lnSpc>
              <a:buFontTx/>
              <a:buChar char="-"/>
              <a:defRPr/>
            </a:pPr>
            <a:r>
              <a:rPr lang="en-US" sz="3200" b="1">
                <a:solidFill>
                  <a:srgbClr val="0000FF"/>
                </a:solidFill>
                <a:latin typeface="Times New Roman" panose="02020603050405020304" pitchFamily="18" charset="0"/>
                <a:cs typeface="Times New Roman" panose="02020603050405020304" pitchFamily="18" charset="0"/>
              </a:rPr>
              <a:t>Thanh niên lên rẫy. </a:t>
            </a:r>
            <a:endParaRPr lang="en-US" sz="3200" b="1">
              <a:solidFill>
                <a:srgbClr val="0000FF"/>
              </a:solidFill>
              <a:latin typeface="Times New Roman" panose="02020603050405020304" pitchFamily="18" charset="0"/>
              <a:cs typeface="Times New Roman" panose="02020603050405020304" pitchFamily="18" charset="0"/>
            </a:endParaRPr>
          </a:p>
          <a:p>
            <a:pPr marL="342900" indent="-342900">
              <a:lnSpc>
                <a:spcPct val="140000"/>
              </a:lnSpc>
              <a:buFontTx/>
              <a:buChar char="-"/>
              <a:defRPr/>
            </a:pPr>
            <a:r>
              <a:rPr lang="vi-VN" sz="3200" b="1">
                <a:solidFill>
                  <a:srgbClr val="0000FF"/>
                </a:solidFill>
                <a:cs typeface="Times New Roman" panose="02020603050405020304" pitchFamily="18" charset="0"/>
              </a:rPr>
              <a:t>Phụ nữ giặt giũ bên những giếng nước.</a:t>
            </a:r>
            <a:endParaRPr lang="en-US" sz="3200" b="1">
              <a:solidFill>
                <a:srgbClr val="0000FF"/>
              </a:solidFill>
              <a:cs typeface="Times New Roman" panose="02020603050405020304" pitchFamily="18" charset="0"/>
            </a:endParaRPr>
          </a:p>
          <a:p>
            <a:pPr marL="342900" indent="-342900">
              <a:lnSpc>
                <a:spcPct val="140000"/>
              </a:lnSpc>
              <a:buFontTx/>
              <a:buChar char="-"/>
              <a:defRPr/>
            </a:pPr>
            <a:r>
              <a:rPr lang="vi-VN" sz="3200" b="1">
                <a:solidFill>
                  <a:srgbClr val="0000FF"/>
                </a:solidFill>
                <a:cs typeface="Times New Roman" panose="02020603050405020304" pitchFamily="18" charset="0"/>
              </a:rPr>
              <a:t>Em nhỏ đùa vui trước nhà sàn</a:t>
            </a:r>
            <a:r>
              <a:rPr lang="en-US" sz="3200" b="1">
                <a:solidFill>
                  <a:srgbClr val="0000FF"/>
                </a:solidFill>
                <a:latin typeface="Times New Roman" panose="02020603050405020304" pitchFamily="18" charset="0"/>
                <a:cs typeface="Times New Roman" panose="02020603050405020304" pitchFamily="18" charset="0"/>
              </a:rPr>
              <a:t>.</a:t>
            </a:r>
            <a:endParaRPr lang="en-US" sz="3200" b="1">
              <a:solidFill>
                <a:srgbClr val="0000FF"/>
              </a:solidFill>
              <a:latin typeface="Times New Roman" panose="02020603050405020304" pitchFamily="18" charset="0"/>
              <a:cs typeface="Times New Roman" panose="02020603050405020304" pitchFamily="18" charset="0"/>
            </a:endParaRPr>
          </a:p>
          <a:p>
            <a:pPr>
              <a:lnSpc>
                <a:spcPct val="140000"/>
              </a:lnSpc>
              <a:buFontTx/>
              <a:buChar char="-"/>
              <a:defRPr/>
            </a:pPr>
            <a:r>
              <a:rPr lang="en-US" sz="3200" b="1">
                <a:solidFill>
                  <a:srgbClr val="0000FF"/>
                </a:solidFill>
                <a:latin typeface="Times New Roman" panose="02020603050405020304" pitchFamily="18" charset="0"/>
                <a:cs typeface="Times New Roman" panose="02020603050405020304" pitchFamily="18" charset="0"/>
              </a:rPr>
              <a:t>  </a:t>
            </a:r>
            <a:r>
              <a:rPr lang="vi-VN" sz="3200" b="1">
                <a:solidFill>
                  <a:srgbClr val="0000FF"/>
                </a:solidFill>
                <a:cs typeface="Times New Roman" panose="02020603050405020304" pitchFamily="18" charset="0"/>
              </a:rPr>
              <a:t>Các cụ già chụm đầu bên những ché rượu cần.</a:t>
            </a:r>
            <a:endParaRPr lang="en-US" sz="3200" b="1">
              <a:solidFill>
                <a:srgbClr val="0000FF"/>
              </a:solidFill>
              <a:cs typeface="Times New Roman" panose="02020603050405020304" pitchFamily="18" charset="0"/>
            </a:endParaRPr>
          </a:p>
          <a:p>
            <a:pPr>
              <a:lnSpc>
                <a:spcPct val="140000"/>
              </a:lnSpc>
              <a:defRPr/>
            </a:pPr>
            <a:r>
              <a:rPr lang="en-US" sz="3200" b="1">
                <a:latin typeface="Times New Roman" panose="02020603050405020304" pitchFamily="18" charset="0"/>
                <a:cs typeface="Times New Roman" panose="02020603050405020304" pitchFamily="18" charset="0"/>
              </a:rPr>
              <a:t>b. Xác định chủ ngữ  trong mỗi câu vừa tìm được </a:t>
            </a:r>
            <a:endParaRPr lang="en-US" sz="3200" b="1" dirty="0">
              <a:latin typeface="Times New Roman" panose="02020603050405020304" pitchFamily="18" charset="0"/>
              <a:cs typeface="Times New Roman" panose="02020603050405020304" pitchFamily="18" charset="0"/>
            </a:endParaRPr>
          </a:p>
        </p:txBody>
      </p:sp>
      <p:sp>
        <p:nvSpPr>
          <p:cNvPr id="11" name="Line 8"/>
          <p:cNvSpPr>
            <a:spLocks noChangeShapeType="1"/>
          </p:cNvSpPr>
          <p:nvPr/>
        </p:nvSpPr>
        <p:spPr bwMode="auto">
          <a:xfrm>
            <a:off x="4338084" y="2080184"/>
            <a:ext cx="1645892" cy="0"/>
          </a:xfrm>
          <a:prstGeom prst="line">
            <a:avLst/>
          </a:prstGeom>
          <a:noFill/>
          <a:ln w="28575">
            <a:solidFill>
              <a:srgbClr val="FF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3200">
              <a:latin typeface="Times New Roman" panose="02020603050405020304" pitchFamily="18" charset="0"/>
              <a:cs typeface="Times New Roman" panose="02020603050405020304" pitchFamily="18" charset="0"/>
            </a:endParaRPr>
          </a:p>
        </p:txBody>
      </p:sp>
      <p:sp>
        <p:nvSpPr>
          <p:cNvPr id="13" name="Line 9"/>
          <p:cNvSpPr>
            <a:spLocks noChangeShapeType="1"/>
          </p:cNvSpPr>
          <p:nvPr/>
        </p:nvSpPr>
        <p:spPr bwMode="auto">
          <a:xfrm>
            <a:off x="2141307" y="2774774"/>
            <a:ext cx="1822682" cy="0"/>
          </a:xfrm>
          <a:prstGeom prst="line">
            <a:avLst/>
          </a:prstGeom>
          <a:noFill/>
          <a:ln w="28575">
            <a:solidFill>
              <a:srgbClr val="FF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3200">
              <a:latin typeface="Times New Roman" panose="02020603050405020304" pitchFamily="18" charset="0"/>
              <a:cs typeface="Times New Roman" panose="02020603050405020304" pitchFamily="18" charset="0"/>
            </a:endParaRPr>
          </a:p>
        </p:txBody>
      </p:sp>
      <p:sp>
        <p:nvSpPr>
          <p:cNvPr id="14" name="Line 10"/>
          <p:cNvSpPr>
            <a:spLocks noChangeShapeType="1"/>
          </p:cNvSpPr>
          <p:nvPr/>
        </p:nvSpPr>
        <p:spPr bwMode="auto">
          <a:xfrm>
            <a:off x="2067513" y="3437845"/>
            <a:ext cx="1280660" cy="0"/>
          </a:xfrm>
          <a:prstGeom prst="line">
            <a:avLst/>
          </a:prstGeom>
          <a:noFill/>
          <a:ln w="28575">
            <a:solidFill>
              <a:srgbClr val="FF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3200">
              <a:latin typeface="Times New Roman" panose="02020603050405020304" pitchFamily="18" charset="0"/>
              <a:cs typeface="Times New Roman" panose="02020603050405020304" pitchFamily="18" charset="0"/>
            </a:endParaRPr>
          </a:p>
        </p:txBody>
      </p:sp>
      <p:sp>
        <p:nvSpPr>
          <p:cNvPr id="15" name="Line 11"/>
          <p:cNvSpPr>
            <a:spLocks noChangeShapeType="1"/>
          </p:cNvSpPr>
          <p:nvPr/>
        </p:nvSpPr>
        <p:spPr bwMode="auto">
          <a:xfrm>
            <a:off x="2064447" y="4146658"/>
            <a:ext cx="1371151" cy="0"/>
          </a:xfrm>
          <a:prstGeom prst="line">
            <a:avLst/>
          </a:prstGeom>
          <a:noFill/>
          <a:ln w="28575">
            <a:solidFill>
              <a:srgbClr val="FF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3200">
              <a:latin typeface="Times New Roman" panose="02020603050405020304" pitchFamily="18" charset="0"/>
              <a:cs typeface="Times New Roman" panose="02020603050405020304" pitchFamily="18" charset="0"/>
            </a:endParaRPr>
          </a:p>
        </p:txBody>
      </p:sp>
      <p:sp>
        <p:nvSpPr>
          <p:cNvPr id="16" name="Line 12"/>
          <p:cNvSpPr>
            <a:spLocks noChangeShapeType="1"/>
          </p:cNvSpPr>
          <p:nvPr/>
        </p:nvSpPr>
        <p:spPr bwMode="auto">
          <a:xfrm>
            <a:off x="2131560" y="4834511"/>
            <a:ext cx="1661887" cy="0"/>
          </a:xfrm>
          <a:prstGeom prst="line">
            <a:avLst/>
          </a:prstGeom>
          <a:noFill/>
          <a:ln w="28575">
            <a:solidFill>
              <a:srgbClr val="FF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3200">
              <a:latin typeface="Times New Roman" panose="02020603050405020304" pitchFamily="18" charset="0"/>
              <a:cs typeface="Times New Roman" panose="02020603050405020304" pitchFamily="18" charset="0"/>
            </a:endParaRPr>
          </a:p>
        </p:txBody>
      </p:sp>
      <p:sp>
        <p:nvSpPr>
          <p:cNvPr id="17" name="Text Box 14"/>
          <p:cNvSpPr txBox="1">
            <a:spLocks noChangeArrowheads="1"/>
          </p:cNvSpPr>
          <p:nvPr/>
        </p:nvSpPr>
        <p:spPr bwMode="auto">
          <a:xfrm>
            <a:off x="9717314" y="439057"/>
            <a:ext cx="457200" cy="584775"/>
          </a:xfrm>
          <a:prstGeom prst="rect">
            <a:avLst/>
          </a:prstGeom>
          <a:noFill/>
          <a:ln>
            <a:noFill/>
          </a:ln>
          <a:effec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buFontTx/>
              <a:buNone/>
            </a:pPr>
            <a:endParaRPr lang="vi-VN" altLang="en-US"/>
          </a:p>
        </p:txBody>
      </p:sp>
      <p:cxnSp>
        <p:nvCxnSpPr>
          <p:cNvPr id="18" name="Straight Connector 17"/>
          <p:cNvCxnSpPr/>
          <p:nvPr/>
        </p:nvCxnSpPr>
        <p:spPr>
          <a:xfrm flipH="1">
            <a:off x="6007100" y="1687286"/>
            <a:ext cx="170542" cy="5334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4928738" y="2041919"/>
            <a:ext cx="711200" cy="400110"/>
          </a:xfrm>
          <a:prstGeom prst="rect">
            <a:avLst/>
          </a:prstGeom>
          <a:noFill/>
        </p:spPr>
        <p:txBody>
          <a:bodyPr wrap="square" rtlCol="0">
            <a:spAutoFit/>
          </a:bodyPr>
          <a:lstStyle/>
          <a:p>
            <a:r>
              <a:rPr lang="en-US" sz="2000">
                <a:solidFill>
                  <a:srgbClr val="FF0000"/>
                </a:solidFill>
                <a:latin typeface="Times New Roman" panose="02020603050405020304" pitchFamily="18" charset="0"/>
                <a:cs typeface="Times New Roman" panose="02020603050405020304" pitchFamily="18" charset="0"/>
              </a:rPr>
              <a:t>CN</a:t>
            </a:r>
            <a:endParaRPr lang="en-US" sz="2000">
              <a:solidFill>
                <a:srgbClr val="FF0000"/>
              </a:solidFill>
              <a:latin typeface="Times New Roman" panose="02020603050405020304" pitchFamily="18" charset="0"/>
              <a:cs typeface="Times New Roman" panose="02020603050405020304" pitchFamily="18" charset="0"/>
            </a:endParaRPr>
          </a:p>
        </p:txBody>
      </p:sp>
      <p:cxnSp>
        <p:nvCxnSpPr>
          <p:cNvPr id="20" name="Straight Connector 19"/>
          <p:cNvCxnSpPr/>
          <p:nvPr/>
        </p:nvCxnSpPr>
        <p:spPr>
          <a:xfrm flipH="1">
            <a:off x="4073972" y="2325489"/>
            <a:ext cx="170542" cy="5334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3306468" y="3008148"/>
            <a:ext cx="170542" cy="5334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3414333" y="3705374"/>
            <a:ext cx="170542" cy="5334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3793447" y="4401816"/>
            <a:ext cx="170542" cy="5334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2715931" y="2720113"/>
            <a:ext cx="711200" cy="400110"/>
          </a:xfrm>
          <a:prstGeom prst="rect">
            <a:avLst/>
          </a:prstGeom>
          <a:noFill/>
        </p:spPr>
        <p:txBody>
          <a:bodyPr wrap="square" rtlCol="0">
            <a:spAutoFit/>
          </a:bodyPr>
          <a:lstStyle/>
          <a:p>
            <a:r>
              <a:rPr lang="en-US" sz="2000">
                <a:solidFill>
                  <a:srgbClr val="FF0000"/>
                </a:solidFill>
                <a:latin typeface="Times New Roman" panose="02020603050405020304" pitchFamily="18" charset="0"/>
                <a:cs typeface="Times New Roman" panose="02020603050405020304" pitchFamily="18" charset="0"/>
              </a:rPr>
              <a:t>CN</a:t>
            </a:r>
            <a:endParaRPr lang="en-US" sz="2000">
              <a:solidFill>
                <a:srgbClr val="FF0000"/>
              </a:solidFill>
              <a:latin typeface="Times New Roman" panose="02020603050405020304" pitchFamily="18" charset="0"/>
              <a:cs typeface="Times New Roman" panose="02020603050405020304" pitchFamily="18" charset="0"/>
            </a:endParaRPr>
          </a:p>
        </p:txBody>
      </p:sp>
      <p:sp>
        <p:nvSpPr>
          <p:cNvPr id="25" name="TextBox 24"/>
          <p:cNvSpPr txBox="1"/>
          <p:nvPr/>
        </p:nvSpPr>
        <p:spPr>
          <a:xfrm>
            <a:off x="2442716" y="3437845"/>
            <a:ext cx="711200" cy="400110"/>
          </a:xfrm>
          <a:prstGeom prst="rect">
            <a:avLst/>
          </a:prstGeom>
          <a:noFill/>
        </p:spPr>
        <p:txBody>
          <a:bodyPr wrap="square" rtlCol="0">
            <a:spAutoFit/>
          </a:bodyPr>
          <a:lstStyle/>
          <a:p>
            <a:r>
              <a:rPr lang="en-US" sz="2000">
                <a:solidFill>
                  <a:srgbClr val="FF0000"/>
                </a:solidFill>
                <a:latin typeface="Times New Roman" panose="02020603050405020304" pitchFamily="18" charset="0"/>
                <a:cs typeface="Times New Roman" panose="02020603050405020304" pitchFamily="18" charset="0"/>
              </a:rPr>
              <a:t>CN</a:t>
            </a:r>
            <a:endParaRPr lang="en-US" sz="2000">
              <a:solidFill>
                <a:srgbClr val="FF0000"/>
              </a:solidFill>
              <a:latin typeface="Times New Roman" panose="02020603050405020304" pitchFamily="18" charset="0"/>
              <a:cs typeface="Times New Roman" panose="02020603050405020304" pitchFamily="18" charset="0"/>
            </a:endParaRPr>
          </a:p>
        </p:txBody>
      </p:sp>
      <p:sp>
        <p:nvSpPr>
          <p:cNvPr id="26" name="TextBox 25"/>
          <p:cNvSpPr txBox="1"/>
          <p:nvPr/>
        </p:nvSpPr>
        <p:spPr>
          <a:xfrm>
            <a:off x="2442716" y="4125353"/>
            <a:ext cx="711200" cy="400110"/>
          </a:xfrm>
          <a:prstGeom prst="rect">
            <a:avLst/>
          </a:prstGeom>
          <a:noFill/>
        </p:spPr>
        <p:txBody>
          <a:bodyPr wrap="square" rtlCol="0">
            <a:spAutoFit/>
          </a:bodyPr>
          <a:lstStyle/>
          <a:p>
            <a:r>
              <a:rPr lang="en-US" sz="2000">
                <a:solidFill>
                  <a:srgbClr val="FF0000"/>
                </a:solidFill>
                <a:latin typeface="Times New Roman" panose="02020603050405020304" pitchFamily="18" charset="0"/>
                <a:cs typeface="Times New Roman" panose="02020603050405020304" pitchFamily="18" charset="0"/>
              </a:rPr>
              <a:t>CN</a:t>
            </a:r>
            <a:endParaRPr lang="en-US" sz="2000">
              <a:solidFill>
                <a:srgbClr val="FF0000"/>
              </a:solidFill>
              <a:latin typeface="Times New Roman" panose="02020603050405020304" pitchFamily="18" charset="0"/>
              <a:cs typeface="Times New Roman" panose="02020603050405020304" pitchFamily="18" charset="0"/>
            </a:endParaRPr>
          </a:p>
        </p:txBody>
      </p:sp>
      <p:sp>
        <p:nvSpPr>
          <p:cNvPr id="27" name="TextBox 26"/>
          <p:cNvSpPr txBox="1"/>
          <p:nvPr/>
        </p:nvSpPr>
        <p:spPr>
          <a:xfrm>
            <a:off x="2574095" y="4834511"/>
            <a:ext cx="711200" cy="400110"/>
          </a:xfrm>
          <a:prstGeom prst="rect">
            <a:avLst/>
          </a:prstGeom>
          <a:noFill/>
        </p:spPr>
        <p:txBody>
          <a:bodyPr wrap="square" rtlCol="0">
            <a:spAutoFit/>
          </a:bodyPr>
          <a:lstStyle/>
          <a:p>
            <a:r>
              <a:rPr lang="en-US" sz="2000">
                <a:solidFill>
                  <a:srgbClr val="FF0000"/>
                </a:solidFill>
                <a:latin typeface="Times New Roman" panose="02020603050405020304" pitchFamily="18" charset="0"/>
                <a:cs typeface="Times New Roman" panose="02020603050405020304" pitchFamily="18" charset="0"/>
              </a:rPr>
              <a:t>CN</a:t>
            </a:r>
            <a:endParaRPr lang="en-US" sz="2000">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638097" y="913271"/>
            <a:ext cx="1755968" cy="584775"/>
          </a:xfrm>
          <a:prstGeom prst="rect">
            <a:avLst/>
          </a:prstGeom>
        </p:spPr>
        <p:txBody>
          <a:bodyPr wrap="square">
            <a:spAutoFit/>
          </a:bodyPr>
          <a:lstStyle/>
          <a:p>
            <a:r>
              <a:rPr lang="en-US" altLang="en-US" sz="3200" b="1">
                <a:latin typeface="Times New Roman" panose="02020603050405020304" pitchFamily="18" charset="0"/>
                <a:cs typeface="Times New Roman" panose="02020603050405020304" pitchFamily="18" charset="0"/>
              </a:rPr>
              <a:t>Bài 1</a:t>
            </a:r>
            <a:endParaRPr lang="en-US" sz="320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0"/>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4"/>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21"/>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5"/>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22"/>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6"/>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23"/>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19" grpId="0"/>
      <p:bldP spid="24" grpId="0"/>
      <p:bldP spid="25" grpId="0"/>
      <p:bldP spid="26" grpId="0"/>
      <p:bldP spid="2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bwMode="auto">
          <a:xfrm>
            <a:off x="610586" y="1873730"/>
            <a:ext cx="10674076" cy="811413"/>
            <a:chOff x="-12697" y="1699617"/>
            <a:chExt cx="9412922" cy="811879"/>
          </a:xfrm>
          <a:solidFill>
            <a:srgbClr val="FF99FF"/>
          </a:solidFill>
        </p:grpSpPr>
        <p:sp>
          <p:nvSpPr>
            <p:cNvPr id="5" name="Rectangle 4"/>
            <p:cNvSpPr/>
            <p:nvPr/>
          </p:nvSpPr>
          <p:spPr>
            <a:xfrm>
              <a:off x="678063" y="1699617"/>
              <a:ext cx="8722162" cy="811879"/>
            </a:xfrm>
            <a:prstGeom prst="rect">
              <a:avLst/>
            </a:prstGeom>
            <a:solidFill>
              <a:schemeClr val="accent4">
                <a:lumMod val="20000"/>
                <a:lumOff val="8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ea typeface="Tahoma" panose="020B0604030504040204" pitchFamily="34" charset="0"/>
                  <a:cs typeface="Times New Roman" panose="02020603050405020304" pitchFamily="18" charset="0"/>
                </a:rPr>
                <a:t>Hiểu ý nghĩa của bộ phận chủ ngữ trong câu kể </a:t>
              </a:r>
              <a:r>
                <a:rPr lang="en-US" sz="2800" i="1">
                  <a:solidFill>
                    <a:schemeClr val="tx1"/>
                  </a:solidFill>
                  <a:latin typeface="Times New Roman" panose="02020603050405020304" pitchFamily="18" charset="0"/>
                  <a:ea typeface="Tahoma" panose="020B0604030504040204" pitchFamily="34" charset="0"/>
                  <a:cs typeface="Times New Roman" panose="02020603050405020304" pitchFamily="18" charset="0"/>
                </a:rPr>
                <a:t>Ai làm gì?</a:t>
              </a:r>
              <a:endParaRPr lang="en-US" sz="2800" i="1"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8" name="Oval 7"/>
            <p:cNvSpPr/>
            <p:nvPr/>
          </p:nvSpPr>
          <p:spPr>
            <a:xfrm>
              <a:off x="-12697" y="1817260"/>
              <a:ext cx="576299" cy="576593"/>
            </a:xfrm>
            <a:prstGeom prst="ellipse">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chemeClr val="tx1">
                      <a:lumMod val="95000"/>
                      <a:lumOff val="5000"/>
                    </a:schemeClr>
                  </a:solidFill>
                  <a:latin typeface="Arial" panose="020B0604020202020204" pitchFamily="34" charset="0"/>
                  <a:cs typeface="Arial" panose="020B0604020202020204" pitchFamily="34" charset="0"/>
                </a:rPr>
                <a:t>1</a:t>
              </a:r>
              <a:endParaRPr lang="en-US" sz="3200" b="1" dirty="0">
                <a:solidFill>
                  <a:schemeClr val="tx1">
                    <a:lumMod val="95000"/>
                    <a:lumOff val="5000"/>
                  </a:schemeClr>
                </a:solidFill>
                <a:latin typeface="Arial" panose="020B0604020202020204" pitchFamily="34" charset="0"/>
                <a:cs typeface="Arial" panose="020B0604020202020204" pitchFamily="34" charset="0"/>
              </a:endParaRPr>
            </a:p>
          </p:txBody>
        </p:sp>
      </p:grpSp>
      <p:grpSp>
        <p:nvGrpSpPr>
          <p:cNvPr id="10" name="Group 9"/>
          <p:cNvGrpSpPr/>
          <p:nvPr/>
        </p:nvGrpSpPr>
        <p:grpSpPr bwMode="auto">
          <a:xfrm>
            <a:off x="606562" y="3061751"/>
            <a:ext cx="10674076" cy="784534"/>
            <a:chOff x="-26657" y="2060507"/>
            <a:chExt cx="8941551" cy="784984"/>
          </a:xfrm>
        </p:grpSpPr>
        <p:sp>
          <p:nvSpPr>
            <p:cNvPr id="13" name="Rectangle 12"/>
            <p:cNvSpPr/>
            <p:nvPr/>
          </p:nvSpPr>
          <p:spPr>
            <a:xfrm>
              <a:off x="643705" y="2060507"/>
              <a:ext cx="8271189" cy="784984"/>
            </a:xfrm>
            <a:prstGeom prst="rect">
              <a:avLst/>
            </a:prstGeom>
            <a:solidFill>
              <a:srgbClr val="66FFFF"/>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cs typeface="Times New Roman" panose="02020603050405020304" pitchFamily="18" charset="0"/>
                </a:rPr>
                <a:t>Xác định được bộ phận chủ ngữ trong câu kể </a:t>
              </a:r>
              <a:r>
                <a:rPr lang="en-US" sz="2800" i="1">
                  <a:solidFill>
                    <a:schemeClr val="tx1"/>
                  </a:solidFill>
                  <a:latin typeface="Times New Roman" panose="02020603050405020304" pitchFamily="18" charset="0"/>
                  <a:cs typeface="Times New Roman" panose="02020603050405020304" pitchFamily="18" charset="0"/>
                </a:rPr>
                <a:t>Ai làm gì?</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14" name="Oval 13"/>
            <p:cNvSpPr/>
            <p:nvPr/>
          </p:nvSpPr>
          <p:spPr>
            <a:xfrm>
              <a:off x="-26657" y="2164702"/>
              <a:ext cx="576299" cy="576593"/>
            </a:xfrm>
            <a:prstGeom prst="ellipse">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a:solidFill>
                    <a:schemeClr val="tx1">
                      <a:lumMod val="95000"/>
                      <a:lumOff val="5000"/>
                    </a:schemeClr>
                  </a:solidFill>
                  <a:latin typeface="Arial" panose="020B0604020202020204" pitchFamily="34" charset="0"/>
                  <a:cs typeface="Arial" panose="020B0604020202020204" pitchFamily="34" charset="0"/>
                </a:rPr>
                <a:t>2</a:t>
              </a:r>
              <a:endParaRPr lang="en-US" sz="3000" b="1" dirty="0">
                <a:solidFill>
                  <a:schemeClr val="tx1">
                    <a:lumMod val="95000"/>
                    <a:lumOff val="5000"/>
                  </a:schemeClr>
                </a:solidFill>
                <a:latin typeface="Arial" panose="020B0604020202020204" pitchFamily="34" charset="0"/>
                <a:cs typeface="Arial" panose="020B0604020202020204" pitchFamily="34" charset="0"/>
              </a:endParaRPr>
            </a:p>
          </p:txBody>
        </p:sp>
      </p:grpSp>
      <p:grpSp>
        <p:nvGrpSpPr>
          <p:cNvPr id="9" name="Group 8"/>
          <p:cNvGrpSpPr/>
          <p:nvPr/>
        </p:nvGrpSpPr>
        <p:grpSpPr bwMode="auto">
          <a:xfrm>
            <a:off x="606562" y="4222893"/>
            <a:ext cx="10674076" cy="900649"/>
            <a:chOff x="-26657" y="2060506"/>
            <a:chExt cx="8941551" cy="901166"/>
          </a:xfrm>
        </p:grpSpPr>
        <p:sp>
          <p:nvSpPr>
            <p:cNvPr id="12" name="Rectangle 11"/>
            <p:cNvSpPr/>
            <p:nvPr/>
          </p:nvSpPr>
          <p:spPr>
            <a:xfrm>
              <a:off x="643705" y="2060506"/>
              <a:ext cx="8271189" cy="901166"/>
            </a:xfrm>
            <a:prstGeom prst="rect">
              <a:avLst/>
            </a:prstGeom>
            <a:solidFill>
              <a:schemeClr val="accent4">
                <a:lumMod val="40000"/>
                <a:lumOff val="6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cs typeface="Times New Roman" panose="02020603050405020304" pitchFamily="18" charset="0"/>
                </a:rPr>
                <a:t>Đặt câu có chủ ngữ cho sẵn.</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15" name="Oval 14"/>
            <p:cNvSpPr/>
            <p:nvPr/>
          </p:nvSpPr>
          <p:spPr>
            <a:xfrm>
              <a:off x="-26657" y="2164702"/>
              <a:ext cx="576299" cy="576593"/>
            </a:xfrm>
            <a:prstGeom prst="ellipse">
              <a:avLst/>
            </a:prstGeom>
            <a:solidFill>
              <a:schemeClr val="accent5">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a:solidFill>
                    <a:schemeClr val="tx1">
                      <a:lumMod val="95000"/>
                      <a:lumOff val="5000"/>
                    </a:schemeClr>
                  </a:solidFill>
                  <a:latin typeface="Arial" panose="020B0604020202020204" pitchFamily="34" charset="0"/>
                  <a:cs typeface="Arial" panose="020B0604020202020204" pitchFamily="34" charset="0"/>
                </a:rPr>
                <a:t>3</a:t>
              </a:r>
              <a:endParaRPr lang="en-US" sz="3000" b="1" dirty="0">
                <a:solidFill>
                  <a:schemeClr val="tx1">
                    <a:lumMod val="95000"/>
                    <a:lumOff val="5000"/>
                  </a:schemeClr>
                </a:solidFill>
                <a:latin typeface="Arial" panose="020B0604020202020204" pitchFamily="34" charset="0"/>
                <a:cs typeface="Arial" panose="020B0604020202020204" pitchFamily="34" charset="0"/>
              </a:endParaRPr>
            </a:p>
          </p:txBody>
        </p:sp>
      </p:grpSp>
      <p:sp>
        <p:nvSpPr>
          <p:cNvPr id="16" name="Rounded Rectangle 15"/>
          <p:cNvSpPr/>
          <p:nvPr/>
        </p:nvSpPr>
        <p:spPr>
          <a:xfrm>
            <a:off x="3154679" y="606719"/>
            <a:ext cx="5713549" cy="719138"/>
          </a:xfrm>
          <a:prstGeom prst="roundRect">
            <a:avLst/>
          </a:prstGeom>
          <a:solidFill>
            <a:schemeClr val="accent2">
              <a:lumMod val="40000"/>
              <a:lumOff val="6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a:solidFill>
                  <a:schemeClr val="tx1"/>
                </a:solidFill>
                <a:latin typeface="Times New Roman" panose="02020603050405020304" pitchFamily="18" charset="0"/>
                <a:cs typeface="Times New Roman" panose="02020603050405020304" pitchFamily="18" charset="0"/>
              </a:rPr>
              <a:t>Bài 1 em đã đạt được yêu cầu gì?</a:t>
            </a:r>
            <a:endParaRPr lang="en-US" sz="3000" b="1" dirty="0">
              <a:solidFill>
                <a:schemeClr val="tx1"/>
              </a:solidFill>
              <a:latin typeface="Times New Roman" panose="02020603050405020304" pitchFamily="18" charset="0"/>
              <a:cs typeface="Times New Roman" panose="02020603050405020304" pitchFamily="18" charset="0"/>
            </a:endParaRPr>
          </a:p>
        </p:txBody>
      </p:sp>
      <p:sp>
        <p:nvSpPr>
          <p:cNvPr id="17" name="TextBox 16"/>
          <p:cNvSpPr txBox="1"/>
          <p:nvPr/>
        </p:nvSpPr>
        <p:spPr>
          <a:xfrm>
            <a:off x="10537832" y="1296109"/>
            <a:ext cx="872647" cy="1869777"/>
          </a:xfrm>
          <a:prstGeom prst="rect">
            <a:avLst/>
          </a:prstGeom>
          <a:noFill/>
        </p:spPr>
        <p:txBody>
          <a:bodyPr wrap="square" rtlCol="0">
            <a:spAutoFit/>
          </a:bodyPr>
          <a:lstStyle/>
          <a:p>
            <a:r>
              <a:rPr lang="en-US" sz="11500">
                <a:solidFill>
                  <a:srgbClr val="00B050"/>
                </a:solidFill>
                <a:sym typeface="Wingdings 2" panose="05020102010507070707" pitchFamily="18" charset="2"/>
              </a:rPr>
              <a:t></a:t>
            </a:r>
            <a:endParaRPr lang="en-US" sz="11500">
              <a:solidFill>
                <a:srgbClr val="00B050"/>
              </a:solidFill>
            </a:endParaRPr>
          </a:p>
        </p:txBody>
      </p:sp>
      <p:sp>
        <p:nvSpPr>
          <p:cNvPr id="18" name="TextBox 17"/>
          <p:cNvSpPr txBox="1"/>
          <p:nvPr/>
        </p:nvSpPr>
        <p:spPr>
          <a:xfrm>
            <a:off x="10550209" y="2519128"/>
            <a:ext cx="872647" cy="1869777"/>
          </a:xfrm>
          <a:prstGeom prst="rect">
            <a:avLst/>
          </a:prstGeom>
          <a:noFill/>
        </p:spPr>
        <p:txBody>
          <a:bodyPr wrap="square" rtlCol="0">
            <a:spAutoFit/>
          </a:bodyPr>
          <a:lstStyle/>
          <a:p>
            <a:r>
              <a:rPr lang="en-US" sz="11500">
                <a:solidFill>
                  <a:srgbClr val="00B050"/>
                </a:solidFill>
                <a:sym typeface="Wingdings 2" panose="05020102010507070707" pitchFamily="18" charset="2"/>
              </a:rPr>
              <a:t></a:t>
            </a:r>
            <a:endParaRPr lang="en-US" sz="11500">
              <a:solidFill>
                <a:srgbClr val="00B050"/>
              </a:solidFill>
            </a:endParaRPr>
          </a:p>
        </p:txBody>
      </p:sp>
      <p:grpSp>
        <p:nvGrpSpPr>
          <p:cNvPr id="19" name="Group 18"/>
          <p:cNvGrpSpPr/>
          <p:nvPr/>
        </p:nvGrpSpPr>
        <p:grpSpPr bwMode="auto">
          <a:xfrm>
            <a:off x="606562" y="5479307"/>
            <a:ext cx="10674076" cy="900649"/>
            <a:chOff x="-26657" y="2060506"/>
            <a:chExt cx="8941551" cy="901166"/>
          </a:xfrm>
        </p:grpSpPr>
        <p:sp>
          <p:nvSpPr>
            <p:cNvPr id="20" name="Rectangle 19"/>
            <p:cNvSpPr/>
            <p:nvPr/>
          </p:nvSpPr>
          <p:spPr>
            <a:xfrm>
              <a:off x="643705" y="2060506"/>
              <a:ext cx="8271189" cy="901166"/>
            </a:xfrm>
            <a:prstGeom prst="rect">
              <a:avLst/>
            </a:prstGeom>
            <a:solidFill>
              <a:schemeClr val="accent4">
                <a:lumMod val="40000"/>
                <a:lumOff val="6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cs typeface="Times New Roman" panose="02020603050405020304" pitchFamily="18" charset="0"/>
                </a:rPr>
                <a:t>Sử dụng câu kể </a:t>
              </a:r>
              <a:r>
                <a:rPr lang="en-US" sz="2800" i="1">
                  <a:solidFill>
                    <a:schemeClr val="tx1"/>
                  </a:solidFill>
                  <a:latin typeface="Times New Roman" panose="02020603050405020304" pitchFamily="18" charset="0"/>
                  <a:cs typeface="Times New Roman" panose="02020603050405020304" pitchFamily="18" charset="0"/>
                </a:rPr>
                <a:t>Ai làm gì? </a:t>
              </a:r>
              <a:r>
                <a:rPr lang="en-US" sz="2800">
                  <a:solidFill>
                    <a:schemeClr val="tx1"/>
                  </a:solidFill>
                  <a:latin typeface="Times New Roman" panose="02020603050405020304" pitchFamily="18" charset="0"/>
                  <a:cs typeface="Times New Roman" panose="02020603050405020304" pitchFamily="18" charset="0"/>
                </a:rPr>
                <a:t>một cách linh hoạt, sáng tạo khi nói hoặc viết.</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21" name="Oval 20"/>
            <p:cNvSpPr/>
            <p:nvPr/>
          </p:nvSpPr>
          <p:spPr>
            <a:xfrm>
              <a:off x="-26657" y="2164702"/>
              <a:ext cx="576299" cy="576593"/>
            </a:xfrm>
            <a:prstGeom prst="ellipse">
              <a:avLst/>
            </a:prstGeom>
            <a:solidFill>
              <a:schemeClr val="accent5">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a:solidFill>
                    <a:schemeClr val="tx1">
                      <a:lumMod val="95000"/>
                      <a:lumOff val="5000"/>
                    </a:schemeClr>
                  </a:solidFill>
                  <a:latin typeface="Arial" panose="020B0604020202020204" pitchFamily="34" charset="0"/>
                  <a:cs typeface="Arial" panose="020B0604020202020204" pitchFamily="34" charset="0"/>
                </a:rPr>
                <a:t>4</a:t>
              </a:r>
              <a:endParaRPr lang="en-US" sz="3000" b="1" dirty="0">
                <a:solidFill>
                  <a:schemeClr val="tx1">
                    <a:lumMod val="95000"/>
                    <a:lumOff val="5000"/>
                  </a:schemeClr>
                </a:solidFill>
                <a:latin typeface="Arial" panose="020B0604020202020204" pitchFamily="34" charset="0"/>
                <a:cs typeface="Arial" panose="020B0604020202020204"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658983" y="1108710"/>
            <a:ext cx="9039497" cy="5096147"/>
            <a:chOff x="1658983" y="1108710"/>
            <a:chExt cx="9039497" cy="5096147"/>
          </a:xfrm>
        </p:grpSpPr>
        <p:grpSp>
          <p:nvGrpSpPr>
            <p:cNvPr id="4" name="Group 3"/>
            <p:cNvGrpSpPr/>
            <p:nvPr/>
          </p:nvGrpSpPr>
          <p:grpSpPr>
            <a:xfrm>
              <a:off x="1658983" y="1108710"/>
              <a:ext cx="9039497" cy="5096147"/>
              <a:chOff x="1658983" y="1108710"/>
              <a:chExt cx="9039497" cy="5096147"/>
            </a:xfrm>
          </p:grpSpPr>
          <p:pic>
            <p:nvPicPr>
              <p:cNvPr id="2" name="Picture 2"/>
              <p:cNvPicPr>
                <a:picLocks noChangeAspect="1" noChangeArrowheads="1"/>
              </p:cNvPicPr>
              <p:nvPr/>
            </p:nvPicPr>
            <p:blipFill>
              <a:blip r:embed="rId1">
                <a:clrChange>
                  <a:clrFrom>
                    <a:srgbClr val="FEFEFD"/>
                  </a:clrFrom>
                  <a:clrTo>
                    <a:srgbClr val="FEFEFD">
                      <a:alpha val="0"/>
                    </a:srgbClr>
                  </a:clrTo>
                </a:clrChange>
              </a:blip>
              <a:stretch>
                <a:fillRect/>
              </a:stretch>
            </p:blipFill>
            <p:spPr bwMode="auto">
              <a:xfrm>
                <a:off x="1665514" y="1108710"/>
                <a:ext cx="9032966" cy="5096147"/>
              </a:xfrm>
              <a:prstGeom prst="rect">
                <a:avLst/>
              </a:prstGeom>
              <a:noFill/>
              <a:ln>
                <a:noFill/>
              </a:ln>
            </p:spPr>
          </p:pic>
          <p:sp>
            <p:nvSpPr>
              <p:cNvPr id="3" name="Rectangle 2"/>
              <p:cNvSpPr/>
              <p:nvPr/>
            </p:nvSpPr>
            <p:spPr>
              <a:xfrm>
                <a:off x="1658983" y="1110343"/>
                <a:ext cx="1881051" cy="979714"/>
              </a:xfrm>
              <a:prstGeom prst="rect">
                <a:avLst/>
              </a:prstGeom>
              <a:solidFill>
                <a:srgbClr val="FBFB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6" name="Straight Connector 5"/>
            <p:cNvCxnSpPr/>
            <p:nvPr/>
          </p:nvCxnSpPr>
          <p:spPr>
            <a:xfrm flipH="1">
              <a:off x="2220686" y="2090057"/>
              <a:ext cx="940525" cy="0"/>
            </a:xfrm>
            <a:prstGeom prst="line">
              <a:avLst/>
            </a:prstGeom>
            <a:ln>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7"/>
          <p:cNvSpPr>
            <a:spLocks noChangeArrowheads="1"/>
          </p:cNvSpPr>
          <p:nvPr/>
        </p:nvSpPr>
        <p:spPr bwMode="auto">
          <a:xfrm>
            <a:off x="1590834" y="622271"/>
            <a:ext cx="9067800" cy="1077218"/>
          </a:xfrm>
          <a:prstGeom prst="rect">
            <a:avLst/>
          </a:prstGeom>
          <a:noFill/>
          <a:ln>
            <a:noFill/>
          </a:ln>
          <a:effectLst/>
        </p:spPr>
        <p:txBody>
          <a:bodyPr wrap="square">
            <a:spAutoFit/>
          </a:bodyPr>
          <a:lstStyle/>
          <a:p>
            <a:pPr algn="just">
              <a:defRPr/>
            </a:pPr>
            <a:r>
              <a:rPr lang="en-US" sz="3200" b="1">
                <a:latin typeface="Times New Roman" panose="02020603050405020304" pitchFamily="18" charset="0"/>
                <a:cs typeface="Times New Roman" panose="02020603050405020304" pitchFamily="18" charset="0"/>
              </a:rPr>
              <a:t>Bài 2. Đặt câu với các từ ngữ sau làm chủ ngữ:</a:t>
            </a:r>
            <a:endParaRPr lang="en-US" sz="3200" b="1">
              <a:latin typeface="Times New Roman" panose="02020603050405020304" pitchFamily="18" charset="0"/>
              <a:cs typeface="Times New Roman" panose="02020603050405020304" pitchFamily="18" charset="0"/>
            </a:endParaRPr>
          </a:p>
          <a:p>
            <a:pPr algn="just">
              <a:defRPr/>
            </a:pPr>
            <a:endParaRPr lang="en-US" altLang="en-US" sz="3200" b="1" dirty="0">
              <a:latin typeface="Times New Roman" panose="02020603050405020304" pitchFamily="18" charset="0"/>
              <a:cs typeface="Times New Roman" panose="02020603050405020304" pitchFamily="18" charset="0"/>
            </a:endParaRPr>
          </a:p>
        </p:txBody>
      </p:sp>
      <p:sp>
        <p:nvSpPr>
          <p:cNvPr id="2" name="Rectangle 1"/>
          <p:cNvSpPr/>
          <p:nvPr/>
        </p:nvSpPr>
        <p:spPr>
          <a:xfrm>
            <a:off x="2632825" y="1343307"/>
            <a:ext cx="3841116" cy="2062103"/>
          </a:xfrm>
          <a:prstGeom prst="rect">
            <a:avLst/>
          </a:prstGeom>
        </p:spPr>
        <p:txBody>
          <a:bodyPr wrap="none">
            <a:spAutoFit/>
          </a:bodyPr>
          <a:lstStyle/>
          <a:p>
            <a:pPr marL="514350" indent="-514350">
              <a:spcBef>
                <a:spcPct val="50000"/>
              </a:spcBef>
              <a:buAutoNum type="alphaLcParenR"/>
            </a:pPr>
            <a:r>
              <a:rPr lang="en-US" altLang="en-US" sz="3200">
                <a:latin typeface="Times New Roman" panose="02020603050405020304" pitchFamily="18" charset="0"/>
                <a:cs typeface="Times New Roman" panose="02020603050405020304" pitchFamily="18" charset="0"/>
              </a:rPr>
              <a:t>Các chú công nhân</a:t>
            </a:r>
            <a:endParaRPr lang="en-US" altLang="en-US" sz="3200">
              <a:latin typeface="Times New Roman" panose="02020603050405020304" pitchFamily="18" charset="0"/>
              <a:cs typeface="Times New Roman" panose="02020603050405020304" pitchFamily="18" charset="0"/>
            </a:endParaRPr>
          </a:p>
          <a:p>
            <a:pPr marL="514350" indent="-514350">
              <a:spcBef>
                <a:spcPct val="50000"/>
              </a:spcBef>
              <a:buAutoNum type="alphaLcParenR"/>
            </a:pPr>
            <a:r>
              <a:rPr lang="en-US" altLang="en-US" sz="3200">
                <a:latin typeface="Times New Roman" panose="02020603050405020304" pitchFamily="18" charset="0"/>
                <a:cs typeface="Times New Roman" panose="02020603050405020304" pitchFamily="18" charset="0"/>
              </a:rPr>
              <a:t>Mẹ em</a:t>
            </a:r>
            <a:endParaRPr lang="en-US" altLang="en-US" sz="3200">
              <a:latin typeface="Times New Roman" panose="02020603050405020304" pitchFamily="18" charset="0"/>
              <a:cs typeface="Times New Roman" panose="02020603050405020304" pitchFamily="18" charset="0"/>
            </a:endParaRPr>
          </a:p>
          <a:p>
            <a:pPr marL="514350" indent="-514350">
              <a:spcBef>
                <a:spcPct val="50000"/>
              </a:spcBef>
              <a:buAutoNum type="alphaLcParenR"/>
            </a:pPr>
            <a:r>
              <a:rPr lang="vi-VN" altLang="en-US" sz="3200">
                <a:cs typeface="Times New Roman" panose="02020603050405020304" pitchFamily="18" charset="0"/>
              </a:rPr>
              <a:t>Chim sơn ca</a:t>
            </a:r>
            <a:endParaRPr lang="en-US" altLang="en-US" sz="3200">
              <a:latin typeface="Times New Roman" panose="02020603050405020304" pitchFamily="18" charset="0"/>
              <a:cs typeface="Times New Roman" panose="02020603050405020304" pitchFamily="18" charset="0"/>
            </a:endParaRPr>
          </a:p>
        </p:txBody>
      </p:sp>
      <p:sp>
        <p:nvSpPr>
          <p:cNvPr id="4" name="Rectangle 3"/>
          <p:cNvSpPr/>
          <p:nvPr/>
        </p:nvSpPr>
        <p:spPr>
          <a:xfrm>
            <a:off x="1538409" y="3405410"/>
            <a:ext cx="9871064" cy="2800767"/>
          </a:xfrm>
          <a:prstGeom prst="rect">
            <a:avLst/>
          </a:prstGeom>
        </p:spPr>
        <p:txBody>
          <a:bodyPr wrap="square">
            <a:spAutoFit/>
          </a:bodyPr>
          <a:lstStyle/>
          <a:p>
            <a:pPr>
              <a:spcBef>
                <a:spcPct val="50000"/>
              </a:spcBef>
              <a:defRPr/>
            </a:pPr>
            <a:r>
              <a:rPr lang="en-US" altLang="en-US" sz="3200" b="1" u="sng" dirty="0" err="1">
                <a:solidFill>
                  <a:srgbClr val="FF0000"/>
                </a:solidFill>
                <a:latin typeface="Times New Roman" panose="02020603050405020304" pitchFamily="18" charset="0"/>
                <a:cs typeface="Times New Roman" panose="02020603050405020304" pitchFamily="18" charset="0"/>
              </a:rPr>
              <a:t>Ví</a:t>
            </a:r>
            <a:r>
              <a:rPr lang="en-US" altLang="en-US" sz="3200" b="1" u="sng" dirty="0">
                <a:solidFill>
                  <a:srgbClr val="FF0000"/>
                </a:solidFill>
                <a:latin typeface="Times New Roman" panose="02020603050405020304" pitchFamily="18" charset="0"/>
                <a:cs typeface="Times New Roman" panose="02020603050405020304" pitchFamily="18" charset="0"/>
              </a:rPr>
              <a:t> </a:t>
            </a:r>
            <a:r>
              <a:rPr lang="en-US" altLang="en-US" sz="3200" b="1" u="sng" dirty="0" err="1">
                <a:solidFill>
                  <a:srgbClr val="FF0000"/>
                </a:solidFill>
                <a:latin typeface="Times New Roman" panose="02020603050405020304" pitchFamily="18" charset="0"/>
                <a:cs typeface="Times New Roman" panose="02020603050405020304" pitchFamily="18" charset="0"/>
              </a:rPr>
              <a:t>dụ</a:t>
            </a:r>
            <a:r>
              <a:rPr lang="en-US" altLang="en-US" sz="3200" b="1" u="sng" dirty="0">
                <a:solidFill>
                  <a:srgbClr val="FF0000"/>
                </a:solidFill>
                <a:latin typeface="Times New Roman" panose="02020603050405020304" pitchFamily="18" charset="0"/>
                <a:cs typeface="Times New Roman" panose="02020603050405020304" pitchFamily="18" charset="0"/>
              </a:rPr>
              <a:t>:</a:t>
            </a:r>
            <a:endParaRPr lang="en-US" altLang="en-US" sz="3200" b="1" u="sng" dirty="0">
              <a:solidFill>
                <a:srgbClr val="FF0000"/>
              </a:solidFill>
              <a:latin typeface="Times New Roman" panose="02020603050405020304" pitchFamily="18" charset="0"/>
              <a:cs typeface="Times New Roman" panose="02020603050405020304" pitchFamily="18" charset="0"/>
            </a:endParaRPr>
          </a:p>
          <a:p>
            <a:pPr marL="514350" indent="-514350">
              <a:spcBef>
                <a:spcPct val="50000"/>
              </a:spcBef>
              <a:buAutoNum type="alphaLcPeriod"/>
              <a:defRPr/>
            </a:pPr>
            <a:r>
              <a:rPr lang="en-US" altLang="en-US" sz="3200" b="1" dirty="0" err="1">
                <a:solidFill>
                  <a:srgbClr val="FF0000"/>
                </a:solidFill>
                <a:latin typeface="Times New Roman" panose="02020603050405020304" pitchFamily="18" charset="0"/>
                <a:cs typeface="Times New Roman" panose="02020603050405020304" pitchFamily="18" charset="0"/>
              </a:rPr>
              <a:t>Các</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chú</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công</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nhân</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đang</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xếp</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hàng</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vào</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thùng</a:t>
            </a:r>
            <a:r>
              <a:rPr lang="en-US" altLang="en-US" sz="3200" b="1" dirty="0">
                <a:solidFill>
                  <a:srgbClr val="FF0000"/>
                </a:solidFill>
                <a:latin typeface="Times New Roman" panose="02020603050405020304" pitchFamily="18" charset="0"/>
                <a:cs typeface="Times New Roman" panose="02020603050405020304" pitchFamily="18" charset="0"/>
              </a:rPr>
              <a:t>.</a:t>
            </a:r>
            <a:endParaRPr lang="en-US" altLang="en-US" sz="3200" b="1" dirty="0">
              <a:solidFill>
                <a:srgbClr val="FF0000"/>
              </a:solidFill>
              <a:latin typeface="Times New Roman" panose="02020603050405020304" pitchFamily="18" charset="0"/>
              <a:cs typeface="Times New Roman" panose="02020603050405020304" pitchFamily="18" charset="0"/>
            </a:endParaRPr>
          </a:p>
          <a:p>
            <a:pPr marL="514350" indent="-514350">
              <a:spcBef>
                <a:spcPct val="50000"/>
              </a:spcBef>
              <a:buAutoNum type="alphaLcPeriod"/>
              <a:defRPr/>
            </a:pPr>
            <a:r>
              <a:rPr lang="en-US" altLang="en-US" sz="3200" b="1" dirty="0" err="1">
                <a:solidFill>
                  <a:srgbClr val="FF0000"/>
                </a:solidFill>
                <a:latin typeface="Times New Roman" panose="02020603050405020304" pitchFamily="18" charset="0"/>
                <a:cs typeface="Times New Roman" panose="02020603050405020304" pitchFamily="18" charset="0"/>
              </a:rPr>
              <a:t>Mẹ</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em</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tối</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nào</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cũng</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dạy</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em</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học</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bài</a:t>
            </a:r>
            <a:r>
              <a:rPr lang="en-US" altLang="en-US" sz="3200" b="1" dirty="0">
                <a:solidFill>
                  <a:srgbClr val="FF0000"/>
                </a:solidFill>
                <a:latin typeface="Times New Roman" panose="02020603050405020304" pitchFamily="18" charset="0"/>
                <a:cs typeface="Times New Roman" panose="02020603050405020304" pitchFamily="18" charset="0"/>
              </a:rPr>
              <a:t>.</a:t>
            </a:r>
            <a:endParaRPr lang="en-US" altLang="en-US" sz="3200" b="1" dirty="0">
              <a:solidFill>
                <a:srgbClr val="FF0000"/>
              </a:solidFill>
              <a:latin typeface="Times New Roman" panose="02020603050405020304" pitchFamily="18" charset="0"/>
              <a:cs typeface="Times New Roman" panose="02020603050405020304" pitchFamily="18" charset="0"/>
            </a:endParaRPr>
          </a:p>
          <a:p>
            <a:pPr>
              <a:spcBef>
                <a:spcPct val="50000"/>
              </a:spcBef>
              <a:defRPr/>
            </a:pPr>
            <a:r>
              <a:rPr lang="en-US" altLang="en-US" sz="3200" b="1" dirty="0">
                <a:solidFill>
                  <a:srgbClr val="FF0000"/>
                </a:solidFill>
                <a:latin typeface="Times New Roman" panose="02020603050405020304" pitchFamily="18" charset="0"/>
                <a:cs typeface="Times New Roman" panose="02020603050405020304" pitchFamily="18" charset="0"/>
              </a:rPr>
              <a:t>c. </a:t>
            </a:r>
            <a:r>
              <a:rPr lang="en-US" altLang="en-US" sz="3200" b="1" dirty="0" err="1">
                <a:solidFill>
                  <a:srgbClr val="FF0000"/>
                </a:solidFill>
                <a:latin typeface="Times New Roman" panose="02020603050405020304" pitchFamily="18" charset="0"/>
                <a:cs typeface="Times New Roman" panose="02020603050405020304" pitchFamily="18" charset="0"/>
              </a:rPr>
              <a:t>Chim</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sơn</a:t>
            </a:r>
            <a:r>
              <a:rPr lang="en-US" altLang="en-US" sz="3200" b="1" dirty="0">
                <a:solidFill>
                  <a:srgbClr val="FF0000"/>
                </a:solidFill>
                <a:latin typeface="Times New Roman" panose="02020603050405020304" pitchFamily="18" charset="0"/>
                <a:cs typeface="Times New Roman" panose="02020603050405020304" pitchFamily="18" charset="0"/>
              </a:rPr>
              <a:t> ca </a:t>
            </a:r>
            <a:r>
              <a:rPr lang="en-US" altLang="en-US" sz="3200" b="1" dirty="0" err="1">
                <a:solidFill>
                  <a:srgbClr val="FF0000"/>
                </a:solidFill>
                <a:latin typeface="Times New Roman" panose="02020603050405020304" pitchFamily="18" charset="0"/>
                <a:cs typeface="Times New Roman" panose="02020603050405020304" pitchFamily="18" charset="0"/>
              </a:rPr>
              <a:t>hót</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líu</a:t>
            </a:r>
            <a:r>
              <a:rPr lang="en-US" altLang="en-US" sz="3200" b="1" dirty="0">
                <a:solidFill>
                  <a:srgbClr val="FF0000"/>
                </a:solidFill>
                <a:latin typeface="Times New Roman" panose="02020603050405020304" pitchFamily="18" charset="0"/>
                <a:cs typeface="Times New Roman" panose="02020603050405020304" pitchFamily="18" charset="0"/>
              </a:rPr>
              <a:t> lo </a:t>
            </a:r>
            <a:r>
              <a:rPr lang="en-US" altLang="en-US" sz="3200" b="1" dirty="0" err="1">
                <a:solidFill>
                  <a:srgbClr val="FF0000"/>
                </a:solidFill>
                <a:latin typeface="Times New Roman" panose="02020603050405020304" pitchFamily="18" charset="0"/>
                <a:cs typeface="Times New Roman" panose="02020603050405020304" pitchFamily="18" charset="0"/>
              </a:rPr>
              <a:t>trên</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cành</a:t>
            </a:r>
            <a:r>
              <a:rPr lang="en-US" altLang="en-US" sz="3200" b="1" dirty="0">
                <a:solidFill>
                  <a:srgbClr val="FF0000"/>
                </a:solidFill>
                <a:latin typeface="Times New Roman" panose="02020603050405020304" pitchFamily="18" charset="0"/>
                <a:cs typeface="Times New Roman" panose="02020603050405020304" pitchFamily="18" charset="0"/>
              </a:rPr>
              <a:t>.</a:t>
            </a:r>
            <a:endParaRPr lang="en-US" altLang="en-US" sz="32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bwMode="auto">
          <a:xfrm>
            <a:off x="610586" y="1873730"/>
            <a:ext cx="10674076" cy="811413"/>
            <a:chOff x="-12697" y="1699617"/>
            <a:chExt cx="9412922" cy="811879"/>
          </a:xfrm>
          <a:solidFill>
            <a:srgbClr val="FF99FF"/>
          </a:solidFill>
        </p:grpSpPr>
        <p:sp>
          <p:nvSpPr>
            <p:cNvPr id="5" name="Rectangle 4"/>
            <p:cNvSpPr/>
            <p:nvPr/>
          </p:nvSpPr>
          <p:spPr>
            <a:xfrm>
              <a:off x="678063" y="1699617"/>
              <a:ext cx="8722162" cy="811879"/>
            </a:xfrm>
            <a:prstGeom prst="rect">
              <a:avLst/>
            </a:prstGeom>
            <a:solidFill>
              <a:schemeClr val="accent4">
                <a:lumMod val="20000"/>
                <a:lumOff val="8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ea typeface="Tahoma" panose="020B0604030504040204" pitchFamily="34" charset="0"/>
                  <a:cs typeface="Times New Roman" panose="02020603050405020304" pitchFamily="18" charset="0"/>
                </a:rPr>
                <a:t>Hiểu ý nghĩa của bộ phận chủ ngữ trong câu kể </a:t>
              </a:r>
              <a:r>
                <a:rPr lang="en-US" sz="2800" i="1">
                  <a:solidFill>
                    <a:schemeClr val="tx1"/>
                  </a:solidFill>
                  <a:latin typeface="Times New Roman" panose="02020603050405020304" pitchFamily="18" charset="0"/>
                  <a:ea typeface="Tahoma" panose="020B0604030504040204" pitchFamily="34" charset="0"/>
                  <a:cs typeface="Times New Roman" panose="02020603050405020304" pitchFamily="18" charset="0"/>
                </a:rPr>
                <a:t>Ai làm gì?</a:t>
              </a:r>
              <a:endParaRPr lang="en-US" sz="2800" i="1"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8" name="Oval 7"/>
            <p:cNvSpPr/>
            <p:nvPr/>
          </p:nvSpPr>
          <p:spPr>
            <a:xfrm>
              <a:off x="-12697" y="1817260"/>
              <a:ext cx="576299" cy="576593"/>
            </a:xfrm>
            <a:prstGeom prst="ellipse">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chemeClr val="tx1">
                      <a:lumMod val="95000"/>
                      <a:lumOff val="5000"/>
                    </a:schemeClr>
                  </a:solidFill>
                  <a:latin typeface="Arial" panose="020B0604020202020204" pitchFamily="34" charset="0"/>
                  <a:cs typeface="Arial" panose="020B0604020202020204" pitchFamily="34" charset="0"/>
                </a:rPr>
                <a:t>1</a:t>
              </a:r>
              <a:endParaRPr lang="en-US" sz="3200" b="1" dirty="0">
                <a:solidFill>
                  <a:schemeClr val="tx1">
                    <a:lumMod val="95000"/>
                    <a:lumOff val="5000"/>
                  </a:schemeClr>
                </a:solidFill>
                <a:latin typeface="Arial" panose="020B0604020202020204" pitchFamily="34" charset="0"/>
                <a:cs typeface="Arial" panose="020B0604020202020204" pitchFamily="34" charset="0"/>
              </a:endParaRPr>
            </a:p>
          </p:txBody>
        </p:sp>
      </p:grpSp>
      <p:grpSp>
        <p:nvGrpSpPr>
          <p:cNvPr id="10" name="Group 9"/>
          <p:cNvGrpSpPr/>
          <p:nvPr/>
        </p:nvGrpSpPr>
        <p:grpSpPr bwMode="auto">
          <a:xfrm>
            <a:off x="606562" y="3061751"/>
            <a:ext cx="10674076" cy="784534"/>
            <a:chOff x="-26657" y="2060507"/>
            <a:chExt cx="8941551" cy="784984"/>
          </a:xfrm>
        </p:grpSpPr>
        <p:sp>
          <p:nvSpPr>
            <p:cNvPr id="13" name="Rectangle 12"/>
            <p:cNvSpPr/>
            <p:nvPr/>
          </p:nvSpPr>
          <p:spPr>
            <a:xfrm>
              <a:off x="643705" y="2060507"/>
              <a:ext cx="8271189" cy="784984"/>
            </a:xfrm>
            <a:prstGeom prst="rect">
              <a:avLst/>
            </a:prstGeom>
            <a:solidFill>
              <a:srgbClr val="66FFFF"/>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cs typeface="Times New Roman" panose="02020603050405020304" pitchFamily="18" charset="0"/>
                </a:rPr>
                <a:t>Xác định được bộ phận chủ ngữ trong câu kể </a:t>
              </a:r>
              <a:r>
                <a:rPr lang="en-US" sz="2800" i="1">
                  <a:solidFill>
                    <a:schemeClr val="tx1"/>
                  </a:solidFill>
                  <a:latin typeface="Times New Roman" panose="02020603050405020304" pitchFamily="18" charset="0"/>
                  <a:cs typeface="Times New Roman" panose="02020603050405020304" pitchFamily="18" charset="0"/>
                </a:rPr>
                <a:t>Ai làm gì?</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14" name="Oval 13"/>
            <p:cNvSpPr/>
            <p:nvPr/>
          </p:nvSpPr>
          <p:spPr>
            <a:xfrm>
              <a:off x="-26657" y="2164702"/>
              <a:ext cx="576299" cy="576593"/>
            </a:xfrm>
            <a:prstGeom prst="ellipse">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a:solidFill>
                    <a:schemeClr val="tx1">
                      <a:lumMod val="95000"/>
                      <a:lumOff val="5000"/>
                    </a:schemeClr>
                  </a:solidFill>
                  <a:latin typeface="Arial" panose="020B0604020202020204" pitchFamily="34" charset="0"/>
                  <a:cs typeface="Arial" panose="020B0604020202020204" pitchFamily="34" charset="0"/>
                </a:rPr>
                <a:t>2</a:t>
              </a:r>
              <a:endParaRPr lang="en-US" sz="3000" b="1" dirty="0">
                <a:solidFill>
                  <a:schemeClr val="tx1">
                    <a:lumMod val="95000"/>
                    <a:lumOff val="5000"/>
                  </a:schemeClr>
                </a:solidFill>
                <a:latin typeface="Arial" panose="020B0604020202020204" pitchFamily="34" charset="0"/>
                <a:cs typeface="Arial" panose="020B0604020202020204" pitchFamily="34" charset="0"/>
              </a:endParaRPr>
            </a:p>
          </p:txBody>
        </p:sp>
      </p:grpSp>
      <p:grpSp>
        <p:nvGrpSpPr>
          <p:cNvPr id="9" name="Group 8"/>
          <p:cNvGrpSpPr/>
          <p:nvPr/>
        </p:nvGrpSpPr>
        <p:grpSpPr bwMode="auto">
          <a:xfrm>
            <a:off x="606562" y="4222893"/>
            <a:ext cx="10674076" cy="900649"/>
            <a:chOff x="-26657" y="2060506"/>
            <a:chExt cx="8941551" cy="901166"/>
          </a:xfrm>
        </p:grpSpPr>
        <p:sp>
          <p:nvSpPr>
            <p:cNvPr id="12" name="Rectangle 11"/>
            <p:cNvSpPr/>
            <p:nvPr/>
          </p:nvSpPr>
          <p:spPr>
            <a:xfrm>
              <a:off x="643705" y="2060506"/>
              <a:ext cx="8271189" cy="901166"/>
            </a:xfrm>
            <a:prstGeom prst="rect">
              <a:avLst/>
            </a:prstGeom>
            <a:solidFill>
              <a:schemeClr val="accent4">
                <a:lumMod val="40000"/>
                <a:lumOff val="6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cs typeface="Times New Roman" panose="02020603050405020304" pitchFamily="18" charset="0"/>
                </a:rPr>
                <a:t>Đặt câu có chủ ngữ cho sẵn.</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15" name="Oval 14"/>
            <p:cNvSpPr/>
            <p:nvPr/>
          </p:nvSpPr>
          <p:spPr>
            <a:xfrm>
              <a:off x="-26657" y="2164702"/>
              <a:ext cx="576299" cy="576593"/>
            </a:xfrm>
            <a:prstGeom prst="ellipse">
              <a:avLst/>
            </a:prstGeom>
            <a:solidFill>
              <a:schemeClr val="accent5">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a:solidFill>
                    <a:schemeClr val="tx1">
                      <a:lumMod val="95000"/>
                      <a:lumOff val="5000"/>
                    </a:schemeClr>
                  </a:solidFill>
                  <a:latin typeface="Arial" panose="020B0604020202020204" pitchFamily="34" charset="0"/>
                  <a:cs typeface="Arial" panose="020B0604020202020204" pitchFamily="34" charset="0"/>
                </a:rPr>
                <a:t>3</a:t>
              </a:r>
              <a:endParaRPr lang="en-US" sz="3000" b="1" dirty="0">
                <a:solidFill>
                  <a:schemeClr val="tx1">
                    <a:lumMod val="95000"/>
                    <a:lumOff val="5000"/>
                  </a:schemeClr>
                </a:solidFill>
                <a:latin typeface="Arial" panose="020B0604020202020204" pitchFamily="34" charset="0"/>
                <a:cs typeface="Arial" panose="020B0604020202020204" pitchFamily="34" charset="0"/>
              </a:endParaRPr>
            </a:p>
          </p:txBody>
        </p:sp>
      </p:grpSp>
      <p:sp>
        <p:nvSpPr>
          <p:cNvPr id="16" name="Rounded Rectangle 15"/>
          <p:cNvSpPr/>
          <p:nvPr/>
        </p:nvSpPr>
        <p:spPr>
          <a:xfrm>
            <a:off x="3154679" y="606719"/>
            <a:ext cx="5713549" cy="719138"/>
          </a:xfrm>
          <a:prstGeom prst="roundRect">
            <a:avLst/>
          </a:prstGeom>
          <a:solidFill>
            <a:schemeClr val="accent2">
              <a:lumMod val="40000"/>
              <a:lumOff val="6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a:solidFill>
                  <a:schemeClr val="tx1"/>
                </a:solidFill>
                <a:latin typeface="Times New Roman" panose="02020603050405020304" pitchFamily="18" charset="0"/>
                <a:cs typeface="Times New Roman" panose="02020603050405020304" pitchFamily="18" charset="0"/>
              </a:rPr>
              <a:t>Bài 2 em đã đạt được yêu cầu gì?</a:t>
            </a:r>
            <a:endParaRPr lang="en-US" sz="3000" b="1" dirty="0">
              <a:solidFill>
                <a:schemeClr val="tx1"/>
              </a:solidFill>
              <a:latin typeface="Times New Roman" panose="02020603050405020304" pitchFamily="18" charset="0"/>
              <a:cs typeface="Times New Roman" panose="02020603050405020304" pitchFamily="18" charset="0"/>
            </a:endParaRPr>
          </a:p>
        </p:txBody>
      </p:sp>
      <p:sp>
        <p:nvSpPr>
          <p:cNvPr id="17" name="TextBox 16"/>
          <p:cNvSpPr txBox="1"/>
          <p:nvPr/>
        </p:nvSpPr>
        <p:spPr>
          <a:xfrm>
            <a:off x="10407991" y="3680271"/>
            <a:ext cx="872647" cy="1869777"/>
          </a:xfrm>
          <a:prstGeom prst="rect">
            <a:avLst/>
          </a:prstGeom>
          <a:noFill/>
        </p:spPr>
        <p:txBody>
          <a:bodyPr wrap="square" rtlCol="0">
            <a:spAutoFit/>
          </a:bodyPr>
          <a:lstStyle/>
          <a:p>
            <a:r>
              <a:rPr lang="en-US" sz="11500">
                <a:solidFill>
                  <a:srgbClr val="00B050"/>
                </a:solidFill>
                <a:sym typeface="Wingdings 2" panose="05020102010507070707" pitchFamily="18" charset="2"/>
              </a:rPr>
              <a:t></a:t>
            </a:r>
            <a:endParaRPr lang="en-US" sz="11500">
              <a:solidFill>
                <a:srgbClr val="00B050"/>
              </a:solidFill>
            </a:endParaRPr>
          </a:p>
        </p:txBody>
      </p:sp>
      <p:grpSp>
        <p:nvGrpSpPr>
          <p:cNvPr id="20" name="Group 19"/>
          <p:cNvGrpSpPr/>
          <p:nvPr/>
        </p:nvGrpSpPr>
        <p:grpSpPr bwMode="auto">
          <a:xfrm>
            <a:off x="606562" y="5479307"/>
            <a:ext cx="10674076" cy="900649"/>
            <a:chOff x="-26657" y="2060506"/>
            <a:chExt cx="8941551" cy="901166"/>
          </a:xfrm>
        </p:grpSpPr>
        <p:sp>
          <p:nvSpPr>
            <p:cNvPr id="21" name="Rectangle 20"/>
            <p:cNvSpPr/>
            <p:nvPr/>
          </p:nvSpPr>
          <p:spPr>
            <a:xfrm>
              <a:off x="643705" y="2060506"/>
              <a:ext cx="8271189" cy="901166"/>
            </a:xfrm>
            <a:prstGeom prst="rect">
              <a:avLst/>
            </a:prstGeom>
            <a:solidFill>
              <a:schemeClr val="accent4">
                <a:lumMod val="40000"/>
                <a:lumOff val="6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cs typeface="Times New Roman" panose="02020603050405020304" pitchFamily="18" charset="0"/>
                </a:rPr>
                <a:t>Sử dụng câu kể </a:t>
              </a:r>
              <a:r>
                <a:rPr lang="en-US" sz="2800" i="1">
                  <a:solidFill>
                    <a:schemeClr val="tx1"/>
                  </a:solidFill>
                  <a:latin typeface="Times New Roman" panose="02020603050405020304" pitchFamily="18" charset="0"/>
                  <a:cs typeface="Times New Roman" panose="02020603050405020304" pitchFamily="18" charset="0"/>
                </a:rPr>
                <a:t>Ai làm gì? </a:t>
              </a:r>
              <a:r>
                <a:rPr lang="en-US" sz="2800">
                  <a:solidFill>
                    <a:schemeClr val="tx1"/>
                  </a:solidFill>
                  <a:latin typeface="Times New Roman" panose="02020603050405020304" pitchFamily="18" charset="0"/>
                  <a:cs typeface="Times New Roman" panose="02020603050405020304" pitchFamily="18" charset="0"/>
                </a:rPr>
                <a:t>một cách linh hoạt, sáng tạo khi nói hoặc viết.</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22" name="Oval 21"/>
            <p:cNvSpPr/>
            <p:nvPr/>
          </p:nvSpPr>
          <p:spPr>
            <a:xfrm>
              <a:off x="-26657" y="2164702"/>
              <a:ext cx="576299" cy="576593"/>
            </a:xfrm>
            <a:prstGeom prst="ellipse">
              <a:avLst/>
            </a:prstGeom>
            <a:solidFill>
              <a:schemeClr val="accent5">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a:solidFill>
                    <a:schemeClr val="tx1">
                      <a:lumMod val="95000"/>
                      <a:lumOff val="5000"/>
                    </a:schemeClr>
                  </a:solidFill>
                  <a:latin typeface="Arial" panose="020B0604020202020204" pitchFamily="34" charset="0"/>
                  <a:cs typeface="Arial" panose="020B0604020202020204" pitchFamily="34" charset="0"/>
                </a:rPr>
                <a:t>4</a:t>
              </a:r>
              <a:endParaRPr lang="en-US" sz="3000" b="1" dirty="0">
                <a:solidFill>
                  <a:schemeClr val="tx1">
                    <a:lumMod val="95000"/>
                    <a:lumOff val="5000"/>
                  </a:schemeClr>
                </a:solidFill>
                <a:latin typeface="Arial" panose="020B0604020202020204" pitchFamily="34" charset="0"/>
                <a:cs typeface="Arial" panose="020B0604020202020204"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0"/>
          <p:cNvSpPr>
            <a:spLocks noChangeArrowheads="1"/>
          </p:cNvSpPr>
          <p:nvPr/>
        </p:nvSpPr>
        <p:spPr bwMode="auto">
          <a:xfrm>
            <a:off x="1175658" y="592959"/>
            <a:ext cx="10116119"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just">
              <a:lnSpc>
                <a:spcPct val="114000"/>
              </a:lnSpc>
              <a:buNone/>
            </a:pPr>
            <a:r>
              <a:rPr lang="en-US" altLang="en-US" sz="2800" b="1"/>
              <a:t>	Bài 3. </a:t>
            </a:r>
            <a:r>
              <a:rPr lang="vi-VN" altLang="en-US" sz="2800" b="1"/>
              <a:t>Đặt câu nói về hoạt động của từng nhóm người hoặc vật được miêu tả trong bức tranh bên:</a:t>
            </a:r>
            <a:endParaRPr lang="vi-VN" altLang="en-US" sz="2800" b="1"/>
          </a:p>
        </p:txBody>
      </p:sp>
      <p:graphicFrame>
        <p:nvGraphicFramePr>
          <p:cNvPr id="5" name="Object 8"/>
          <p:cNvGraphicFramePr>
            <a:graphicFrameLocks noChangeAspect="1"/>
          </p:cNvGraphicFramePr>
          <p:nvPr/>
        </p:nvGraphicFramePr>
        <p:xfrm>
          <a:off x="956930" y="1228060"/>
          <a:ext cx="10334847" cy="4960088"/>
        </p:xfrm>
        <a:graphic>
          <a:graphicData uri="http://schemas.openxmlformats.org/presentationml/2006/ole">
            <mc:AlternateContent xmlns:mc="http://schemas.openxmlformats.org/markup-compatibility/2006">
              <mc:Choice xmlns:v="urn:schemas-microsoft-com:vml" Requires="v">
                <p:oleObj spid="_x0000_s1028" name="Image" r:id="rId1" imgW="12242800" imgH="8077200" progId="Photoshop.Image.7">
                  <p:embed/>
                </p:oleObj>
              </mc:Choice>
              <mc:Fallback>
                <p:oleObj name="Image" r:id="rId1" imgW="12242800" imgH="8077200" progId="Photoshop.Image.7">
                  <p:embed/>
                  <p:pic>
                    <p:nvPicPr>
                      <p:cNvPr id="0" name="Object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6930" y="1228060"/>
                        <a:ext cx="10334847" cy="4960088"/>
                      </a:xfrm>
                      <a:prstGeom prst="rect">
                        <a:avLst/>
                      </a:prstGeom>
                      <a:noFill/>
                      <a:ln>
                        <a:noFill/>
                      </a:ln>
                      <a:effectLst/>
                    </p:spPr>
                  </p:pic>
                </p:oleObj>
              </mc:Fallback>
            </mc:AlternateContent>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06287" y="1698172"/>
            <a:ext cx="9753599" cy="3046988"/>
          </a:xfrm>
          <a:prstGeom prst="rect">
            <a:avLst/>
          </a:prstGeom>
          <a:noFill/>
        </p:spPr>
        <p:txBody>
          <a:bodyPr wrap="square" rtlCol="0">
            <a:spAutoFit/>
          </a:bodyPr>
          <a:lstStyle/>
          <a:p>
            <a:pPr algn="just"/>
            <a:r>
              <a:rPr lang="en-US" sz="3200" b="1" u="sng" dirty="0" err="1">
                <a:latin typeface="Times New Roman" panose="02020603050405020304" pitchFamily="18" charset="0"/>
                <a:cs typeface="Times New Roman" panose="02020603050405020304" pitchFamily="18" charset="0"/>
              </a:rPr>
              <a:t>Ví</a:t>
            </a:r>
            <a:r>
              <a:rPr lang="en-US" sz="3200" b="1" u="sng" dirty="0">
                <a:latin typeface="Times New Roman" panose="02020603050405020304" pitchFamily="18" charset="0"/>
                <a:cs typeface="Times New Roman" panose="02020603050405020304" pitchFamily="18" charset="0"/>
              </a:rPr>
              <a:t> </a:t>
            </a:r>
            <a:r>
              <a:rPr lang="en-US" sz="3200" b="1" u="sng" dirty="0" err="1">
                <a:latin typeface="Times New Roman" panose="02020603050405020304" pitchFamily="18" charset="0"/>
                <a:cs typeface="Times New Roman" panose="02020603050405020304" pitchFamily="18" charset="0"/>
              </a:rPr>
              <a:t>dụ</a:t>
            </a:r>
            <a:r>
              <a:rPr lang="en-US" sz="3200" b="1" u="sng" dirty="0">
                <a:latin typeface="Times New Roman" panose="02020603050405020304" pitchFamily="18" charset="0"/>
                <a:cs typeface="Times New Roman" panose="02020603050405020304" pitchFamily="18" charset="0"/>
              </a:rPr>
              <a:t>: </a:t>
            </a:r>
            <a:endParaRPr lang="en-US" sz="3200" b="1" u="sng" dirty="0">
              <a:latin typeface="Times New Roman" panose="02020603050405020304" pitchFamily="18" charset="0"/>
              <a:cs typeface="Times New Roman" panose="02020603050405020304" pitchFamily="18" charset="0"/>
            </a:endParaRPr>
          </a:p>
          <a:p>
            <a:pPr algn="just"/>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Sáng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sớm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đồng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nhộn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nhịp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Mặt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tỏa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ánh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nắng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rực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rỡ</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muôn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nơi</a:t>
            </a:r>
            <a:r>
              <a:rPr lang="en-US" sz="3200" dirty="0">
                <a:latin typeface="Times New Roman" panose="02020603050405020304" pitchFamily="18" charset="0"/>
                <a:cs typeface="Times New Roman" panose="02020603050405020304" pitchFamily="18" charset="0"/>
              </a:rPr>
              <a:t>. Ở </a:t>
            </a:r>
            <a:r>
              <a:rPr lang="en-US" sz="3200" dirty="0" err="1">
                <a:latin typeface="Times New Roman" panose="02020603050405020304" pitchFamily="18" charset="0"/>
                <a:cs typeface="Times New Roman" panose="02020603050405020304" pitchFamily="18" charset="0"/>
              </a:rPr>
              <a:t>mấy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thửa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ruộng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ven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đường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dân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đang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gặt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lúa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đường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mấy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cô</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cậu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học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trò</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vừa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vừa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cười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nói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râm</a:t>
            </a:r>
            <a:r>
              <a:rPr lang="en-US" sz="3200" dirty="0">
                <a:latin typeface="Times New Roman" panose="02020603050405020304" pitchFamily="18" charset="0"/>
                <a:cs typeface="Times New Roman" panose="02020603050405020304" pitchFamily="18" charset="0"/>
              </a:rPr>
              <a:t> ran. </a:t>
            </a:r>
            <a:r>
              <a:rPr lang="en-US" sz="3200" dirty="0" err="1">
                <a:latin typeface="Times New Roman" panose="02020603050405020304" pitchFamily="18" charset="0"/>
                <a:cs typeface="Times New Roman" panose="02020603050405020304" pitchFamily="18" charset="0"/>
              </a:rPr>
              <a:t>Lũ</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chim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cành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thấy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động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liền</a:t>
            </a:r>
            <a:r>
              <a:rPr lang="en-US" sz="3200" dirty="0">
                <a:latin typeface="Times New Roman" panose="02020603050405020304" pitchFamily="18" charset="0"/>
                <a:cs typeface="Times New Roman" panose="02020603050405020304" pitchFamily="18" charset="0"/>
              </a:rPr>
              <a:t> bay </a:t>
            </a:r>
            <a:r>
              <a:rPr lang="en-US" sz="3200" dirty="0" err="1">
                <a:latin typeface="Times New Roman" panose="02020603050405020304" pitchFamily="18" charset="0"/>
                <a:cs typeface="Times New Roman" panose="02020603050405020304" pitchFamily="18" charset="0"/>
              </a:rPr>
              <a:t>lên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bầu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xanh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thẳm</a:t>
            </a:r>
            <a:r>
              <a:rPr lang="en-US" sz="3200" dirty="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sp>
        <p:nvSpPr>
          <p:cNvPr id="3" name="Rectangle 2"/>
          <p:cNvSpPr/>
          <p:nvPr/>
        </p:nvSpPr>
        <p:spPr>
          <a:xfrm>
            <a:off x="1306287" y="946522"/>
            <a:ext cx="1755968" cy="584775"/>
          </a:xfrm>
          <a:prstGeom prst="rect">
            <a:avLst/>
          </a:prstGeom>
        </p:spPr>
        <p:txBody>
          <a:bodyPr wrap="square">
            <a:spAutoFit/>
          </a:bodyPr>
          <a:lstStyle/>
          <a:p>
            <a:r>
              <a:rPr lang="en-US" altLang="en-US" sz="3200" b="1">
                <a:latin typeface="Times New Roman" panose="02020603050405020304" pitchFamily="18" charset="0"/>
                <a:cs typeface="Times New Roman" panose="02020603050405020304" pitchFamily="18" charset="0"/>
              </a:rPr>
              <a:t>Bài 3</a:t>
            </a:r>
            <a:endParaRPr lang="en-US" sz="3200">
              <a:latin typeface="Times New Roman" panose="02020603050405020304" pitchFamily="18" charset="0"/>
              <a:cs typeface="Times New Roman" panose="02020603050405020304"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bwMode="auto">
          <a:xfrm>
            <a:off x="610586" y="1873730"/>
            <a:ext cx="10674076" cy="811413"/>
            <a:chOff x="-12697" y="1699617"/>
            <a:chExt cx="9412922" cy="811879"/>
          </a:xfrm>
          <a:solidFill>
            <a:srgbClr val="FF99FF"/>
          </a:solidFill>
        </p:grpSpPr>
        <p:sp>
          <p:nvSpPr>
            <p:cNvPr id="5" name="Rectangle 4"/>
            <p:cNvSpPr/>
            <p:nvPr/>
          </p:nvSpPr>
          <p:spPr>
            <a:xfrm>
              <a:off x="678063" y="1699617"/>
              <a:ext cx="8722162" cy="811879"/>
            </a:xfrm>
            <a:prstGeom prst="rect">
              <a:avLst/>
            </a:prstGeom>
            <a:solidFill>
              <a:schemeClr val="accent4">
                <a:lumMod val="20000"/>
                <a:lumOff val="8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ea typeface="Tahoma" panose="020B0604030504040204" pitchFamily="34" charset="0"/>
                  <a:cs typeface="Times New Roman" panose="02020603050405020304" pitchFamily="18" charset="0"/>
                </a:rPr>
                <a:t>Hiểu ý nghĩa của bộ phận chủ ngữ trong câu kể </a:t>
              </a:r>
              <a:r>
                <a:rPr lang="en-US" sz="2800" i="1">
                  <a:solidFill>
                    <a:schemeClr val="tx1"/>
                  </a:solidFill>
                  <a:latin typeface="Times New Roman" panose="02020603050405020304" pitchFamily="18" charset="0"/>
                  <a:ea typeface="Tahoma" panose="020B0604030504040204" pitchFamily="34" charset="0"/>
                  <a:cs typeface="Times New Roman" panose="02020603050405020304" pitchFamily="18" charset="0"/>
                </a:rPr>
                <a:t>Ai làm gì?</a:t>
              </a:r>
              <a:endParaRPr lang="en-US" sz="2800" i="1"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8" name="Oval 7"/>
            <p:cNvSpPr/>
            <p:nvPr/>
          </p:nvSpPr>
          <p:spPr>
            <a:xfrm>
              <a:off x="-12697" y="1817260"/>
              <a:ext cx="576299" cy="576593"/>
            </a:xfrm>
            <a:prstGeom prst="ellipse">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chemeClr val="tx1">
                      <a:lumMod val="95000"/>
                      <a:lumOff val="5000"/>
                    </a:schemeClr>
                  </a:solidFill>
                  <a:latin typeface="Arial" panose="020B0604020202020204" pitchFamily="34" charset="0"/>
                  <a:cs typeface="Arial" panose="020B0604020202020204" pitchFamily="34" charset="0"/>
                </a:rPr>
                <a:t>1</a:t>
              </a:r>
              <a:endParaRPr lang="en-US" sz="3200" b="1" dirty="0">
                <a:solidFill>
                  <a:schemeClr val="tx1">
                    <a:lumMod val="95000"/>
                    <a:lumOff val="5000"/>
                  </a:schemeClr>
                </a:solidFill>
                <a:latin typeface="Arial" panose="020B0604020202020204" pitchFamily="34" charset="0"/>
                <a:cs typeface="Arial" panose="020B0604020202020204" pitchFamily="34" charset="0"/>
              </a:endParaRPr>
            </a:p>
          </p:txBody>
        </p:sp>
      </p:grpSp>
      <p:grpSp>
        <p:nvGrpSpPr>
          <p:cNvPr id="10" name="Group 9"/>
          <p:cNvGrpSpPr/>
          <p:nvPr/>
        </p:nvGrpSpPr>
        <p:grpSpPr bwMode="auto">
          <a:xfrm>
            <a:off x="606562" y="3061751"/>
            <a:ext cx="10674076" cy="784534"/>
            <a:chOff x="-26657" y="2060507"/>
            <a:chExt cx="8941551" cy="784984"/>
          </a:xfrm>
        </p:grpSpPr>
        <p:sp>
          <p:nvSpPr>
            <p:cNvPr id="13" name="Rectangle 12"/>
            <p:cNvSpPr/>
            <p:nvPr/>
          </p:nvSpPr>
          <p:spPr>
            <a:xfrm>
              <a:off x="643705" y="2060507"/>
              <a:ext cx="8271189" cy="784984"/>
            </a:xfrm>
            <a:prstGeom prst="rect">
              <a:avLst/>
            </a:prstGeom>
            <a:solidFill>
              <a:srgbClr val="66FFFF"/>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cs typeface="Times New Roman" panose="02020603050405020304" pitchFamily="18" charset="0"/>
                </a:rPr>
                <a:t>Xác định được bộ phận chủ ngữ trong câu kể </a:t>
              </a:r>
              <a:r>
                <a:rPr lang="en-US" sz="2800" i="1">
                  <a:solidFill>
                    <a:schemeClr val="tx1"/>
                  </a:solidFill>
                  <a:latin typeface="Times New Roman" panose="02020603050405020304" pitchFamily="18" charset="0"/>
                  <a:cs typeface="Times New Roman" panose="02020603050405020304" pitchFamily="18" charset="0"/>
                </a:rPr>
                <a:t>Ai làm gì?</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14" name="Oval 13"/>
            <p:cNvSpPr/>
            <p:nvPr/>
          </p:nvSpPr>
          <p:spPr>
            <a:xfrm>
              <a:off x="-26657" y="2164702"/>
              <a:ext cx="576299" cy="576593"/>
            </a:xfrm>
            <a:prstGeom prst="ellipse">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a:solidFill>
                    <a:schemeClr val="tx1">
                      <a:lumMod val="95000"/>
                      <a:lumOff val="5000"/>
                    </a:schemeClr>
                  </a:solidFill>
                  <a:latin typeface="Arial" panose="020B0604020202020204" pitchFamily="34" charset="0"/>
                  <a:cs typeface="Arial" panose="020B0604020202020204" pitchFamily="34" charset="0"/>
                </a:rPr>
                <a:t>2</a:t>
              </a:r>
              <a:endParaRPr lang="en-US" sz="3000" b="1" dirty="0">
                <a:solidFill>
                  <a:schemeClr val="tx1">
                    <a:lumMod val="95000"/>
                    <a:lumOff val="5000"/>
                  </a:schemeClr>
                </a:solidFill>
                <a:latin typeface="Arial" panose="020B0604020202020204" pitchFamily="34" charset="0"/>
                <a:cs typeface="Arial" panose="020B0604020202020204" pitchFamily="34" charset="0"/>
              </a:endParaRPr>
            </a:p>
          </p:txBody>
        </p:sp>
      </p:grpSp>
      <p:grpSp>
        <p:nvGrpSpPr>
          <p:cNvPr id="9" name="Group 8"/>
          <p:cNvGrpSpPr/>
          <p:nvPr/>
        </p:nvGrpSpPr>
        <p:grpSpPr bwMode="auto">
          <a:xfrm>
            <a:off x="606562" y="4222893"/>
            <a:ext cx="10674076" cy="900649"/>
            <a:chOff x="-26657" y="2060506"/>
            <a:chExt cx="8941551" cy="901166"/>
          </a:xfrm>
        </p:grpSpPr>
        <p:sp>
          <p:nvSpPr>
            <p:cNvPr id="12" name="Rectangle 11"/>
            <p:cNvSpPr/>
            <p:nvPr/>
          </p:nvSpPr>
          <p:spPr>
            <a:xfrm>
              <a:off x="643705" y="2060506"/>
              <a:ext cx="8271189" cy="901166"/>
            </a:xfrm>
            <a:prstGeom prst="rect">
              <a:avLst/>
            </a:prstGeom>
            <a:solidFill>
              <a:schemeClr val="accent4">
                <a:lumMod val="40000"/>
                <a:lumOff val="6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cs typeface="Times New Roman" panose="02020603050405020304" pitchFamily="18" charset="0"/>
                </a:rPr>
                <a:t>Đặt câu có chủ ngữ cho sẵn.</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15" name="Oval 14"/>
            <p:cNvSpPr/>
            <p:nvPr/>
          </p:nvSpPr>
          <p:spPr>
            <a:xfrm>
              <a:off x="-26657" y="2164702"/>
              <a:ext cx="576299" cy="576593"/>
            </a:xfrm>
            <a:prstGeom prst="ellipse">
              <a:avLst/>
            </a:prstGeom>
            <a:solidFill>
              <a:schemeClr val="accent5">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a:solidFill>
                    <a:schemeClr val="tx1">
                      <a:lumMod val="95000"/>
                      <a:lumOff val="5000"/>
                    </a:schemeClr>
                  </a:solidFill>
                  <a:latin typeface="Arial" panose="020B0604020202020204" pitchFamily="34" charset="0"/>
                  <a:cs typeface="Arial" panose="020B0604020202020204" pitchFamily="34" charset="0"/>
                </a:rPr>
                <a:t>3</a:t>
              </a:r>
              <a:endParaRPr lang="en-US" sz="3000" b="1" dirty="0">
                <a:solidFill>
                  <a:schemeClr val="tx1">
                    <a:lumMod val="95000"/>
                    <a:lumOff val="5000"/>
                  </a:schemeClr>
                </a:solidFill>
                <a:latin typeface="Arial" panose="020B0604020202020204" pitchFamily="34" charset="0"/>
                <a:cs typeface="Arial" panose="020B0604020202020204" pitchFamily="34" charset="0"/>
              </a:endParaRPr>
            </a:p>
          </p:txBody>
        </p:sp>
      </p:grpSp>
      <p:sp>
        <p:nvSpPr>
          <p:cNvPr id="16" name="Rounded Rectangle 15"/>
          <p:cNvSpPr/>
          <p:nvPr/>
        </p:nvSpPr>
        <p:spPr>
          <a:xfrm>
            <a:off x="3154679" y="606719"/>
            <a:ext cx="5713549" cy="719138"/>
          </a:xfrm>
          <a:prstGeom prst="roundRect">
            <a:avLst/>
          </a:prstGeom>
          <a:solidFill>
            <a:schemeClr val="accent2">
              <a:lumMod val="40000"/>
              <a:lumOff val="6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a:solidFill>
                  <a:schemeClr val="tx1"/>
                </a:solidFill>
                <a:latin typeface="Times New Roman" panose="02020603050405020304" pitchFamily="18" charset="0"/>
                <a:cs typeface="Times New Roman" panose="02020603050405020304" pitchFamily="18" charset="0"/>
              </a:rPr>
              <a:t>Bài 3 em đã đạt được yêu cầu gì?</a:t>
            </a:r>
            <a:endParaRPr lang="en-US" sz="3000" b="1" dirty="0">
              <a:solidFill>
                <a:schemeClr val="tx1"/>
              </a:solidFill>
              <a:latin typeface="Times New Roman" panose="02020603050405020304" pitchFamily="18" charset="0"/>
              <a:cs typeface="Times New Roman" panose="02020603050405020304" pitchFamily="18" charset="0"/>
            </a:endParaRPr>
          </a:p>
        </p:txBody>
      </p:sp>
      <p:grpSp>
        <p:nvGrpSpPr>
          <p:cNvPr id="18" name="Group 17"/>
          <p:cNvGrpSpPr/>
          <p:nvPr/>
        </p:nvGrpSpPr>
        <p:grpSpPr bwMode="auto">
          <a:xfrm>
            <a:off x="606562" y="5479307"/>
            <a:ext cx="10674076" cy="900649"/>
            <a:chOff x="-26657" y="2060506"/>
            <a:chExt cx="8941551" cy="901166"/>
          </a:xfrm>
        </p:grpSpPr>
        <p:sp>
          <p:nvSpPr>
            <p:cNvPr id="19" name="Rectangle 18"/>
            <p:cNvSpPr/>
            <p:nvPr/>
          </p:nvSpPr>
          <p:spPr>
            <a:xfrm>
              <a:off x="643705" y="2060506"/>
              <a:ext cx="8271189" cy="901166"/>
            </a:xfrm>
            <a:prstGeom prst="rect">
              <a:avLst/>
            </a:prstGeom>
            <a:solidFill>
              <a:schemeClr val="accent4">
                <a:lumMod val="40000"/>
                <a:lumOff val="6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cs typeface="Times New Roman" panose="02020603050405020304" pitchFamily="18" charset="0"/>
                </a:rPr>
                <a:t>Sử dụng câu kể </a:t>
              </a:r>
              <a:r>
                <a:rPr lang="en-US" sz="2800" i="1">
                  <a:solidFill>
                    <a:schemeClr val="tx1"/>
                  </a:solidFill>
                  <a:latin typeface="Times New Roman" panose="02020603050405020304" pitchFamily="18" charset="0"/>
                  <a:cs typeface="Times New Roman" panose="02020603050405020304" pitchFamily="18" charset="0"/>
                </a:rPr>
                <a:t>Ai làm gì? </a:t>
              </a:r>
              <a:r>
                <a:rPr lang="en-US" sz="2800">
                  <a:solidFill>
                    <a:schemeClr val="tx1"/>
                  </a:solidFill>
                  <a:latin typeface="Times New Roman" panose="02020603050405020304" pitchFamily="18" charset="0"/>
                  <a:cs typeface="Times New Roman" panose="02020603050405020304" pitchFamily="18" charset="0"/>
                </a:rPr>
                <a:t>một cách linh hoạt, sáng tạo khi nói hoặc viết.</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20" name="Oval 19"/>
            <p:cNvSpPr/>
            <p:nvPr/>
          </p:nvSpPr>
          <p:spPr>
            <a:xfrm>
              <a:off x="-26657" y="2164702"/>
              <a:ext cx="576299" cy="576593"/>
            </a:xfrm>
            <a:prstGeom prst="ellipse">
              <a:avLst/>
            </a:prstGeom>
            <a:solidFill>
              <a:schemeClr val="accent5">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a:solidFill>
                    <a:schemeClr val="tx1">
                      <a:lumMod val="95000"/>
                      <a:lumOff val="5000"/>
                    </a:schemeClr>
                  </a:solidFill>
                  <a:latin typeface="Arial" panose="020B0604020202020204" pitchFamily="34" charset="0"/>
                  <a:cs typeface="Arial" panose="020B0604020202020204" pitchFamily="34" charset="0"/>
                </a:rPr>
                <a:t>4</a:t>
              </a:r>
              <a:endParaRPr lang="en-US" sz="3000" b="1" dirty="0">
                <a:solidFill>
                  <a:schemeClr val="tx1">
                    <a:lumMod val="95000"/>
                    <a:lumOff val="5000"/>
                  </a:schemeClr>
                </a:solidFill>
                <a:latin typeface="Arial" panose="020B0604020202020204" pitchFamily="34" charset="0"/>
                <a:cs typeface="Arial" panose="020B0604020202020204" pitchFamily="34" charset="0"/>
              </a:endParaRPr>
            </a:p>
          </p:txBody>
        </p:sp>
      </p:grpSp>
      <p:sp>
        <p:nvSpPr>
          <p:cNvPr id="21" name="TextBox 20"/>
          <p:cNvSpPr txBox="1"/>
          <p:nvPr/>
        </p:nvSpPr>
        <p:spPr>
          <a:xfrm>
            <a:off x="10407991" y="4903291"/>
            <a:ext cx="872647" cy="1869777"/>
          </a:xfrm>
          <a:prstGeom prst="rect">
            <a:avLst/>
          </a:prstGeom>
          <a:noFill/>
        </p:spPr>
        <p:txBody>
          <a:bodyPr wrap="square" rtlCol="0">
            <a:spAutoFit/>
          </a:bodyPr>
          <a:lstStyle/>
          <a:p>
            <a:r>
              <a:rPr lang="en-US" sz="11500">
                <a:solidFill>
                  <a:srgbClr val="00B050"/>
                </a:solidFill>
                <a:sym typeface="Wingdings 2" panose="05020102010507070707" pitchFamily="18" charset="2"/>
              </a:rPr>
              <a:t></a:t>
            </a:r>
            <a:endParaRPr lang="en-US" sz="11500">
              <a:solidFill>
                <a:srgbClr val="00B05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683726" y="1933303"/>
            <a:ext cx="5159828" cy="3513908"/>
          </a:xfrm>
          <a:prstGeom prst="rect">
            <a:avLst/>
          </a:prstGeom>
        </p:spPr>
      </p:pic>
      <p:sp>
        <p:nvSpPr>
          <p:cNvPr id="9" name="Rectangle 8"/>
          <p:cNvSpPr/>
          <p:nvPr/>
        </p:nvSpPr>
        <p:spPr>
          <a:xfrm>
            <a:off x="4699130" y="2167542"/>
            <a:ext cx="3089307" cy="923330"/>
          </a:xfrm>
          <a:prstGeom prst="rect">
            <a:avLst/>
          </a:prstGeom>
          <a:noFill/>
        </p:spPr>
        <p:txBody>
          <a:bodyPr wrap="none" lIns="91440" tIns="45720" rIns="91440" bIns="45720">
            <a:spAutoFit/>
          </a:bodyPr>
          <a:lstStyle/>
          <a:p>
            <a:pPr algn="ctr"/>
            <a:r>
              <a:rPr lang="en-US" sz="5400" b="1" cap="none" spc="0"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Vận</a:t>
            </a: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5400" b="1" cap="none" spc="0"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dụng</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loud Callout 2"/>
          <p:cNvSpPr/>
          <p:nvPr/>
        </p:nvSpPr>
        <p:spPr>
          <a:xfrm>
            <a:off x="2336800" y="1262376"/>
            <a:ext cx="5863771" cy="3028402"/>
          </a:xfrm>
          <a:prstGeom prst="cloudCallout">
            <a:avLst>
              <a:gd name="adj1" fmla="val -51176"/>
              <a:gd name="adj2" fmla="val 9344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Qua bài học hôm nay, em biết thêm kiến thức gì?</a:t>
            </a:r>
            <a:endParaRPr lang="en-US" sz="3200" dirty="0">
              <a:solidFill>
                <a:schemeClr val="tx1"/>
              </a:solidFill>
            </a:endParaRPr>
          </a:p>
        </p:txBody>
      </p:sp>
      <p:sp>
        <p:nvSpPr>
          <p:cNvPr id="6" name="Double Wave 5"/>
          <p:cNvSpPr/>
          <p:nvPr/>
        </p:nvSpPr>
        <p:spPr>
          <a:xfrm>
            <a:off x="1306289" y="1262376"/>
            <a:ext cx="9739086" cy="3931918"/>
          </a:xfrm>
          <a:prstGeom prst="doubleWave">
            <a:avLst>
              <a:gd name="adj1" fmla="val 6250"/>
              <a:gd name="adj2" fmla="val -314"/>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latin typeface="Times New Roman" panose="02020603050405020304" pitchFamily="18" charset="0"/>
              <a:cs typeface="Times New Roman" panose="02020603050405020304" pitchFamily="18" charset="0"/>
            </a:endParaRPr>
          </a:p>
          <a:p>
            <a:pPr algn="ctr"/>
            <a:r>
              <a:rPr lang="en-US" sz="3200" b="1" dirty="0" err="1">
                <a:solidFill>
                  <a:schemeClr val="tx1"/>
                </a:solidFill>
                <a:latin typeface="Times New Roman" panose="02020603050405020304" pitchFamily="18" charset="0"/>
                <a:cs typeface="Times New Roman" panose="02020603050405020304" pitchFamily="18" charset="0"/>
              </a:rPr>
              <a:t>Về</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err="1">
                <a:solidFill>
                  <a:schemeClr val="tx1"/>
                </a:solidFill>
                <a:latin typeface="Times New Roman" panose="02020603050405020304" pitchFamily="18" charset="0"/>
                <a:cs typeface="Times New Roman" panose="02020603050405020304" pitchFamily="18" charset="0"/>
              </a:rPr>
              <a:t>nhà</a:t>
            </a:r>
            <a:r>
              <a:rPr lang="en-US" sz="3200" b="1">
                <a:solidFill>
                  <a:schemeClr val="tx1"/>
                </a:solidFill>
                <a:latin typeface="Times New Roman" panose="02020603050405020304" pitchFamily="18" charset="0"/>
                <a:cs typeface="Times New Roman" panose="02020603050405020304" pitchFamily="18" charset="0"/>
              </a:rPr>
              <a:t> em </a:t>
            </a:r>
            <a:r>
              <a:rPr lang="en-US" sz="3200" b="1" dirty="0" err="1">
                <a:solidFill>
                  <a:schemeClr val="tx1"/>
                </a:solidFill>
                <a:latin typeface="Times New Roman" panose="02020603050405020304" pitchFamily="18" charset="0"/>
                <a:cs typeface="Times New Roman" panose="02020603050405020304" pitchFamily="18" charset="0"/>
              </a:rPr>
              <a:t>cần</a:t>
            </a:r>
            <a:r>
              <a:rPr lang="en-US" sz="3200" b="1" dirty="0">
                <a:solidFill>
                  <a:schemeClr val="tx1"/>
                </a:solidFill>
                <a:latin typeface="Times New Roman" panose="02020603050405020304" pitchFamily="18" charset="0"/>
                <a:cs typeface="Times New Roman" panose="02020603050405020304" pitchFamily="18" charset="0"/>
              </a:rPr>
              <a:t>:</a:t>
            </a:r>
            <a:endParaRPr lang="en-US" sz="3200" b="1" dirty="0">
              <a:solidFill>
                <a:schemeClr val="tx1"/>
              </a:solidFill>
              <a:latin typeface="Times New Roman" panose="02020603050405020304" pitchFamily="18" charset="0"/>
              <a:cs typeface="Times New Roman" panose="02020603050405020304" pitchFamily="18" charset="0"/>
            </a:endParaRPr>
          </a:p>
          <a:p>
            <a:pPr marL="285750" indent="-285750" algn="just">
              <a:buFontTx/>
              <a:buChar char="-"/>
            </a:pPr>
            <a:r>
              <a:rPr lang="en-US" altLang="en-US" sz="3200">
                <a:solidFill>
                  <a:schemeClr val="tx1"/>
                </a:solidFill>
                <a:latin typeface="Times New Roman" panose="02020603050405020304" pitchFamily="18" charset="0"/>
                <a:cs typeface="Times New Roman" panose="02020603050405020304" pitchFamily="18" charset="0"/>
              </a:rPr>
              <a:t>Ôn tập kiến thức đã học.</a:t>
            </a:r>
            <a:endParaRPr lang="en-US" altLang="en-US" sz="3200">
              <a:solidFill>
                <a:schemeClr val="tx1"/>
              </a:solidFill>
              <a:latin typeface="Times New Roman" panose="02020603050405020304" pitchFamily="18" charset="0"/>
              <a:cs typeface="Times New Roman" panose="02020603050405020304" pitchFamily="18" charset="0"/>
            </a:endParaRPr>
          </a:p>
          <a:p>
            <a:pPr marL="285750" indent="-285750" algn="just">
              <a:buFontTx/>
              <a:buChar char="-"/>
            </a:pPr>
            <a:r>
              <a:rPr lang="en-US" sz="3200">
                <a:solidFill>
                  <a:schemeClr val="tx1"/>
                </a:solidFill>
                <a:latin typeface="Times New Roman" panose="02020603050405020304" pitchFamily="18" charset="0"/>
                <a:cs typeface="Times New Roman" panose="02020603050405020304" pitchFamily="18" charset="0"/>
              </a:rPr>
              <a:t>Chuẩn bị bài sau: </a:t>
            </a:r>
            <a:r>
              <a:rPr lang="en-US" sz="3200" b="1">
                <a:solidFill>
                  <a:schemeClr val="tx1"/>
                </a:solidFill>
                <a:latin typeface="Times New Roman" panose="02020603050405020304" pitchFamily="18" charset="0"/>
                <a:cs typeface="Times New Roman" panose="02020603050405020304" pitchFamily="18" charset="0"/>
              </a:rPr>
              <a:t>Mở rộng vốn từ: Tài năng</a:t>
            </a:r>
            <a:endParaRPr lang="en-US"/>
          </a:p>
          <a:p>
            <a:pPr marL="285750" indent="-285750" algn="ctr">
              <a:buFontTx/>
              <a:buChar cha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483327" y="470263"/>
            <a:ext cx="11181804" cy="5865223"/>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3004457" y="1724298"/>
            <a:ext cx="6335486" cy="3513908"/>
            <a:chOff x="2991394" y="1933303"/>
            <a:chExt cx="6335486" cy="3513908"/>
          </a:xfrm>
        </p:grpSpPr>
        <p:pic>
          <p:nvPicPr>
            <p:cNvPr id="4" name="Picture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991394" y="1933303"/>
              <a:ext cx="6335486" cy="3513908"/>
            </a:xfrm>
            <a:prstGeom prst="rect">
              <a:avLst/>
            </a:prstGeom>
          </p:spPr>
        </p:pic>
        <p:sp>
          <p:nvSpPr>
            <p:cNvPr id="6" name="Rectangle 5"/>
            <p:cNvSpPr/>
            <p:nvPr/>
          </p:nvSpPr>
          <p:spPr>
            <a:xfrm>
              <a:off x="4453384" y="2232856"/>
              <a:ext cx="3411511" cy="923330"/>
            </a:xfrm>
            <a:prstGeom prst="rect">
              <a:avLst/>
            </a:prstGeom>
            <a:noFill/>
          </p:spPr>
          <p:txBody>
            <a:bodyPr wrap="none" lIns="91440" tIns="45720" rIns="91440" bIns="45720">
              <a:spAutoFit/>
            </a:bodyPr>
            <a:lstStyle/>
            <a:p>
              <a:pPr algn="ctr"/>
              <a:r>
                <a:rPr lang="en-US" sz="5400" b="1" cap="none" spc="0"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Khởi</a:t>
              </a: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5400" b="1" cap="none" spc="0"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động</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1"/>
          <p:cNvSpPr/>
          <p:nvPr/>
        </p:nvSpPr>
        <p:spPr>
          <a:xfrm>
            <a:off x="783771" y="1335315"/>
            <a:ext cx="10493829" cy="4049486"/>
          </a:xfrm>
          <a:prstGeom prst="cloud">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ct val="50000"/>
              </a:spcBef>
            </a:pPr>
            <a:r>
              <a:rPr lang="en-US" altLang="en-US" sz="3200" b="1">
                <a:solidFill>
                  <a:schemeClr val="tx1"/>
                </a:solidFill>
                <a:latin typeface="Times New Roman" panose="02020603050405020304" pitchFamily="18" charset="0"/>
              </a:rPr>
              <a:t>1. Hãy đặt câu kể theo kiểu Ai làm gì?</a:t>
            </a:r>
            <a:endParaRPr lang="en-US" altLang="en-US" sz="3200" b="1">
              <a:solidFill>
                <a:schemeClr val="tx1"/>
              </a:solidFill>
              <a:latin typeface="Times New Roman" panose="02020603050405020304" pitchFamily="18" charset="0"/>
            </a:endParaRPr>
          </a:p>
          <a:p>
            <a:pPr algn="just">
              <a:spcBef>
                <a:spcPct val="50000"/>
              </a:spcBef>
            </a:pPr>
            <a:r>
              <a:rPr lang="en-US" altLang="en-US" sz="3200" b="1">
                <a:solidFill>
                  <a:schemeClr val="tx1"/>
                </a:solidFill>
                <a:latin typeface="Times New Roman" panose="02020603050405020304" pitchFamily="18" charset="0"/>
              </a:rPr>
              <a:t>2. Câu kể Ai làm gì? gồm những bộ phận nào?</a:t>
            </a:r>
            <a:endParaRPr lang="en-US" altLang="en-US" sz="3200" b="1">
              <a:solidFill>
                <a:schemeClr val="tx1"/>
              </a:solidFill>
              <a:latin typeface="Times New Roman" panose="02020603050405020304"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Happy Children | Cartoon posters, Happy kids, Cartoon kids"/>
          <p:cNvPicPr>
            <a:picLocks noChangeAspect="1" noChangeArrowheads="1"/>
          </p:cNvPicPr>
          <p:nvPr/>
        </p:nvPicPr>
        <p:blipFill>
          <a:blip r:embed="rId1">
            <a:extLst>
              <a:ext uri="{28A0092B-C50C-407E-A947-70E740481C1C}">
                <a14:useLocalDpi xmlns:a14="http://schemas.microsoft.com/office/drawing/2010/main" val="0"/>
              </a:ext>
            </a:extLst>
          </a:blip>
          <a:srcRect t="23437" b="30843"/>
          <a:stretch>
            <a:fillRect/>
          </a:stretch>
        </p:blipFill>
        <p:spPr bwMode="auto">
          <a:xfrm>
            <a:off x="2767161" y="3207475"/>
            <a:ext cx="6858000" cy="313549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684020" y="1313180"/>
            <a:ext cx="8803640" cy="1753235"/>
          </a:xfrm>
          <a:prstGeom prst="rect">
            <a:avLst/>
          </a:prstGeom>
          <a:solidFill>
            <a:srgbClr val="66FFFF"/>
          </a:solidFill>
          <a:ln>
            <a:noFill/>
          </a:ln>
          <a:effectLst>
            <a:glow rad="63500">
              <a:schemeClr val="accent1">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lIns="91440" tIns="45720" rIns="91440" bIns="45720">
            <a:spAutoFit/>
          </a:bodyPr>
          <a:lstStyle/>
          <a:p>
            <a:pPr algn="ctr"/>
            <a:r>
              <a:rPr lang="vi-VN" altLang="en-US" sz="3600" b="1">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Thứ tư ngày 19 tháng 1 năm 2022</a:t>
            </a:r>
            <a:endParaRPr lang="vi-VN" altLang="en-US" sz="3600" b="1">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endParaRPr>
          </a:p>
          <a:p>
            <a:pPr algn="ctr"/>
            <a:r>
              <a:rPr lang="vi-VN" altLang="en-US" sz="3600" b="1">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Luyện từ và câu </a:t>
            </a:r>
            <a:endParaRPr lang="en-US" sz="3600" b="1">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endParaRPr>
          </a:p>
          <a:p>
            <a:pPr algn="ctr"/>
            <a:r>
              <a:rPr lang="en-US" sz="3600" b="1">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Chủ ngữ trong câu kể Ai làm gì?</a:t>
            </a:r>
            <a:r>
              <a:rPr lang="vi-VN" altLang="en-US" sz="3600" b="1">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(6)</a:t>
            </a:r>
            <a:endParaRPr lang="vi-VN" altLang="en-US" sz="3600" b="1">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415937" y="519356"/>
            <a:ext cx="5055326" cy="719138"/>
          </a:xfrm>
          <a:prstGeom prst="roundRect">
            <a:avLst/>
          </a:prstGeom>
          <a:solidFill>
            <a:schemeClr val="accent2">
              <a:lumMod val="40000"/>
              <a:lumOff val="6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err="1">
                <a:solidFill>
                  <a:schemeClr val="tx1"/>
                </a:solidFill>
                <a:latin typeface="Times New Roman" panose="02020603050405020304" pitchFamily="18" charset="0"/>
                <a:cs typeface="Times New Roman" panose="02020603050405020304" pitchFamily="18" charset="0"/>
              </a:rPr>
              <a:t>Yêu</a:t>
            </a:r>
            <a:r>
              <a:rPr lang="en-US" sz="3000" b="1" dirty="0">
                <a:solidFill>
                  <a:schemeClr val="tx1"/>
                </a:solidFill>
                <a:latin typeface="Times New Roman" panose="02020603050405020304" pitchFamily="18" charset="0"/>
                <a:cs typeface="Times New Roman" panose="02020603050405020304" pitchFamily="18" charset="0"/>
              </a:rPr>
              <a:t> </a:t>
            </a:r>
            <a:r>
              <a:rPr lang="en-US" sz="3000" b="1" dirty="0" err="1">
                <a:solidFill>
                  <a:schemeClr val="tx1"/>
                </a:solidFill>
                <a:latin typeface="Times New Roman" panose="02020603050405020304" pitchFamily="18" charset="0"/>
                <a:cs typeface="Times New Roman" panose="02020603050405020304" pitchFamily="18" charset="0"/>
              </a:rPr>
              <a:t>cầu</a:t>
            </a:r>
            <a:r>
              <a:rPr lang="en-US" sz="3000" b="1" dirty="0">
                <a:solidFill>
                  <a:schemeClr val="tx1"/>
                </a:solidFill>
                <a:latin typeface="Times New Roman" panose="02020603050405020304" pitchFamily="18" charset="0"/>
                <a:cs typeface="Times New Roman" panose="02020603050405020304" pitchFamily="18" charset="0"/>
              </a:rPr>
              <a:t> </a:t>
            </a:r>
            <a:r>
              <a:rPr lang="en-US" sz="3000" b="1" dirty="0" err="1">
                <a:solidFill>
                  <a:schemeClr val="tx1"/>
                </a:solidFill>
                <a:latin typeface="Times New Roman" panose="02020603050405020304" pitchFamily="18" charset="0"/>
                <a:cs typeface="Times New Roman" panose="02020603050405020304" pitchFamily="18" charset="0"/>
              </a:rPr>
              <a:t>cần</a:t>
            </a:r>
            <a:r>
              <a:rPr lang="en-US" sz="3000" b="1" dirty="0">
                <a:solidFill>
                  <a:schemeClr val="tx1"/>
                </a:solidFill>
                <a:latin typeface="Times New Roman" panose="02020603050405020304" pitchFamily="18" charset="0"/>
                <a:cs typeface="Times New Roman" panose="02020603050405020304" pitchFamily="18" charset="0"/>
              </a:rPr>
              <a:t> </a:t>
            </a:r>
            <a:r>
              <a:rPr lang="en-US" sz="3000" b="1" dirty="0" err="1">
                <a:solidFill>
                  <a:schemeClr val="tx1"/>
                </a:solidFill>
                <a:latin typeface="Times New Roman" panose="02020603050405020304" pitchFamily="18" charset="0"/>
                <a:cs typeface="Times New Roman" panose="02020603050405020304" pitchFamily="18" charset="0"/>
              </a:rPr>
              <a:t>đạt</a:t>
            </a:r>
            <a:endParaRPr lang="en-US" sz="3000" b="1" dirty="0">
              <a:solidFill>
                <a:schemeClr val="tx1"/>
              </a:solidFill>
              <a:latin typeface="Times New Roman" panose="02020603050405020304" pitchFamily="18" charset="0"/>
              <a:cs typeface="Times New Roman" panose="02020603050405020304" pitchFamily="18" charset="0"/>
            </a:endParaRPr>
          </a:p>
        </p:txBody>
      </p:sp>
      <p:grpSp>
        <p:nvGrpSpPr>
          <p:cNvPr id="11" name="Group 10"/>
          <p:cNvGrpSpPr/>
          <p:nvPr/>
        </p:nvGrpSpPr>
        <p:grpSpPr bwMode="auto">
          <a:xfrm>
            <a:off x="610586" y="1873730"/>
            <a:ext cx="10674076" cy="811413"/>
            <a:chOff x="-12697" y="1699617"/>
            <a:chExt cx="9412922" cy="811879"/>
          </a:xfrm>
          <a:solidFill>
            <a:srgbClr val="FF99FF"/>
          </a:solidFill>
        </p:grpSpPr>
        <p:sp>
          <p:nvSpPr>
            <p:cNvPr id="5" name="Rectangle 4"/>
            <p:cNvSpPr/>
            <p:nvPr/>
          </p:nvSpPr>
          <p:spPr>
            <a:xfrm>
              <a:off x="678063" y="1699617"/>
              <a:ext cx="8722162" cy="811879"/>
            </a:xfrm>
            <a:prstGeom prst="rect">
              <a:avLst/>
            </a:prstGeom>
            <a:solidFill>
              <a:schemeClr val="accent4">
                <a:lumMod val="20000"/>
                <a:lumOff val="8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ea typeface="Tahoma" panose="020B0604030504040204" pitchFamily="34" charset="0"/>
                  <a:cs typeface="Times New Roman" panose="02020603050405020304" pitchFamily="18" charset="0"/>
                </a:rPr>
                <a:t>Hiểu ý nghĩa của bộ phận chủ ngữ trong câu kể </a:t>
              </a:r>
              <a:r>
                <a:rPr lang="en-US" sz="2800" i="1">
                  <a:solidFill>
                    <a:schemeClr val="tx1"/>
                  </a:solidFill>
                  <a:latin typeface="Times New Roman" panose="02020603050405020304" pitchFamily="18" charset="0"/>
                  <a:ea typeface="Tahoma" panose="020B0604030504040204" pitchFamily="34" charset="0"/>
                  <a:cs typeface="Times New Roman" panose="02020603050405020304" pitchFamily="18" charset="0"/>
                </a:rPr>
                <a:t>Ai làm gì?</a:t>
              </a:r>
              <a:endParaRPr lang="en-US" sz="2800" i="1"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8" name="Oval 7"/>
            <p:cNvSpPr/>
            <p:nvPr/>
          </p:nvSpPr>
          <p:spPr>
            <a:xfrm>
              <a:off x="-12697" y="1817260"/>
              <a:ext cx="576299" cy="576593"/>
            </a:xfrm>
            <a:prstGeom prst="ellipse">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chemeClr val="tx1">
                      <a:lumMod val="95000"/>
                      <a:lumOff val="5000"/>
                    </a:schemeClr>
                  </a:solidFill>
                  <a:latin typeface="Arial" panose="020B0604020202020204" pitchFamily="34" charset="0"/>
                  <a:cs typeface="Arial" panose="020B0604020202020204" pitchFamily="34" charset="0"/>
                </a:rPr>
                <a:t>1</a:t>
              </a:r>
              <a:endParaRPr lang="en-US" sz="3200" b="1" dirty="0">
                <a:solidFill>
                  <a:schemeClr val="tx1">
                    <a:lumMod val="95000"/>
                    <a:lumOff val="5000"/>
                  </a:schemeClr>
                </a:solidFill>
                <a:latin typeface="Arial" panose="020B0604020202020204" pitchFamily="34" charset="0"/>
                <a:cs typeface="Arial" panose="020B0604020202020204" pitchFamily="34" charset="0"/>
              </a:endParaRPr>
            </a:p>
          </p:txBody>
        </p:sp>
      </p:grpSp>
      <p:grpSp>
        <p:nvGrpSpPr>
          <p:cNvPr id="10" name="Group 9"/>
          <p:cNvGrpSpPr/>
          <p:nvPr/>
        </p:nvGrpSpPr>
        <p:grpSpPr bwMode="auto">
          <a:xfrm>
            <a:off x="606562" y="3061751"/>
            <a:ext cx="10674076" cy="784534"/>
            <a:chOff x="-26657" y="2060507"/>
            <a:chExt cx="8941551" cy="784984"/>
          </a:xfrm>
        </p:grpSpPr>
        <p:sp>
          <p:nvSpPr>
            <p:cNvPr id="13" name="Rectangle 12"/>
            <p:cNvSpPr/>
            <p:nvPr/>
          </p:nvSpPr>
          <p:spPr>
            <a:xfrm>
              <a:off x="643705" y="2060507"/>
              <a:ext cx="8271189" cy="784984"/>
            </a:xfrm>
            <a:prstGeom prst="rect">
              <a:avLst/>
            </a:prstGeom>
            <a:solidFill>
              <a:srgbClr val="66FFFF"/>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cs typeface="Times New Roman" panose="02020603050405020304" pitchFamily="18" charset="0"/>
                </a:rPr>
                <a:t>Xác định được bộ phận chủ ngữ trong câu kể </a:t>
              </a:r>
              <a:r>
                <a:rPr lang="en-US" sz="2800" i="1">
                  <a:solidFill>
                    <a:schemeClr val="tx1"/>
                  </a:solidFill>
                  <a:latin typeface="Times New Roman" panose="02020603050405020304" pitchFamily="18" charset="0"/>
                  <a:cs typeface="Times New Roman" panose="02020603050405020304" pitchFamily="18" charset="0"/>
                </a:rPr>
                <a:t>Ai làm gì?</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14" name="Oval 13"/>
            <p:cNvSpPr/>
            <p:nvPr/>
          </p:nvSpPr>
          <p:spPr>
            <a:xfrm>
              <a:off x="-26657" y="2164702"/>
              <a:ext cx="576299" cy="576593"/>
            </a:xfrm>
            <a:prstGeom prst="ellipse">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a:solidFill>
                    <a:schemeClr val="tx1">
                      <a:lumMod val="95000"/>
                      <a:lumOff val="5000"/>
                    </a:schemeClr>
                  </a:solidFill>
                  <a:latin typeface="Arial" panose="020B0604020202020204" pitchFamily="34" charset="0"/>
                  <a:cs typeface="Arial" panose="020B0604020202020204" pitchFamily="34" charset="0"/>
                </a:rPr>
                <a:t>2</a:t>
              </a:r>
              <a:endParaRPr lang="en-US" sz="3000" b="1" dirty="0">
                <a:solidFill>
                  <a:schemeClr val="tx1">
                    <a:lumMod val="95000"/>
                    <a:lumOff val="5000"/>
                  </a:schemeClr>
                </a:solidFill>
                <a:latin typeface="Arial" panose="020B0604020202020204" pitchFamily="34" charset="0"/>
                <a:cs typeface="Arial" panose="020B0604020202020204" pitchFamily="34" charset="0"/>
              </a:endParaRPr>
            </a:p>
          </p:txBody>
        </p:sp>
      </p:grpSp>
      <p:grpSp>
        <p:nvGrpSpPr>
          <p:cNvPr id="9" name="Group 8"/>
          <p:cNvGrpSpPr/>
          <p:nvPr/>
        </p:nvGrpSpPr>
        <p:grpSpPr bwMode="auto">
          <a:xfrm>
            <a:off x="606562" y="4222893"/>
            <a:ext cx="10674076" cy="900649"/>
            <a:chOff x="-26657" y="2060506"/>
            <a:chExt cx="8941551" cy="901166"/>
          </a:xfrm>
        </p:grpSpPr>
        <p:sp>
          <p:nvSpPr>
            <p:cNvPr id="12" name="Rectangle 11"/>
            <p:cNvSpPr/>
            <p:nvPr/>
          </p:nvSpPr>
          <p:spPr>
            <a:xfrm>
              <a:off x="643705" y="2060506"/>
              <a:ext cx="8271189" cy="901166"/>
            </a:xfrm>
            <a:prstGeom prst="rect">
              <a:avLst/>
            </a:prstGeom>
            <a:solidFill>
              <a:schemeClr val="accent4">
                <a:lumMod val="40000"/>
                <a:lumOff val="6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dirty="0" err="1">
                  <a:solidFill>
                    <a:schemeClr val="tx1"/>
                  </a:solidFill>
                  <a:latin typeface="Times New Roman" panose="02020603050405020304" pitchFamily="18" charset="0"/>
                  <a:cs typeface="Times New Roman" panose="02020603050405020304" pitchFamily="18" charset="0"/>
                </a:rPr>
                <a:t>Đặt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câu</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với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chủ</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ngữ</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cho</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sẵn</a:t>
              </a:r>
              <a:r>
                <a:rPr lang="en-US" sz="2800" dirty="0">
                  <a:solidFill>
                    <a:schemeClr val="tx1"/>
                  </a:solidFill>
                  <a:latin typeface="Times New Roman" panose="02020603050405020304" pitchFamily="18" charset="0"/>
                  <a:cs typeface="Times New Roman" panose="02020603050405020304" pitchFamily="18" charset="0"/>
                </a:rPr>
                <a:t>.</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15" name="Oval 14"/>
            <p:cNvSpPr/>
            <p:nvPr/>
          </p:nvSpPr>
          <p:spPr>
            <a:xfrm>
              <a:off x="-26657" y="2164702"/>
              <a:ext cx="576299" cy="576593"/>
            </a:xfrm>
            <a:prstGeom prst="ellipse">
              <a:avLst/>
            </a:prstGeom>
            <a:solidFill>
              <a:schemeClr val="accent5">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a:solidFill>
                    <a:schemeClr val="tx1">
                      <a:lumMod val="95000"/>
                      <a:lumOff val="5000"/>
                    </a:schemeClr>
                  </a:solidFill>
                  <a:latin typeface="Arial" panose="020B0604020202020204" pitchFamily="34" charset="0"/>
                  <a:cs typeface="Arial" panose="020B0604020202020204" pitchFamily="34" charset="0"/>
                </a:rPr>
                <a:t>3</a:t>
              </a:r>
              <a:endParaRPr lang="en-US" sz="3000" b="1" dirty="0">
                <a:solidFill>
                  <a:schemeClr val="tx1">
                    <a:lumMod val="95000"/>
                    <a:lumOff val="5000"/>
                  </a:schemeClr>
                </a:solidFill>
                <a:latin typeface="Arial" panose="020B0604020202020204" pitchFamily="34" charset="0"/>
                <a:cs typeface="Arial" panose="020B0604020202020204" pitchFamily="34" charset="0"/>
              </a:endParaRPr>
            </a:p>
          </p:txBody>
        </p:sp>
      </p:grpSp>
      <p:grpSp>
        <p:nvGrpSpPr>
          <p:cNvPr id="16" name="Group 15"/>
          <p:cNvGrpSpPr/>
          <p:nvPr/>
        </p:nvGrpSpPr>
        <p:grpSpPr bwMode="auto">
          <a:xfrm>
            <a:off x="606562" y="5479307"/>
            <a:ext cx="10674076" cy="900649"/>
            <a:chOff x="-26657" y="2060506"/>
            <a:chExt cx="8941551" cy="901166"/>
          </a:xfrm>
        </p:grpSpPr>
        <p:sp>
          <p:nvSpPr>
            <p:cNvPr id="17" name="Rectangle 16"/>
            <p:cNvSpPr/>
            <p:nvPr/>
          </p:nvSpPr>
          <p:spPr>
            <a:xfrm>
              <a:off x="643705" y="2060506"/>
              <a:ext cx="8271189" cy="901166"/>
            </a:xfrm>
            <a:prstGeom prst="rect">
              <a:avLst/>
            </a:prstGeom>
            <a:solidFill>
              <a:schemeClr val="accent4">
                <a:lumMod val="40000"/>
                <a:lumOff val="6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cs typeface="Times New Roman" panose="02020603050405020304" pitchFamily="18" charset="0"/>
                </a:rPr>
                <a:t>Sử dụng câu kể </a:t>
              </a:r>
              <a:r>
                <a:rPr lang="en-US" sz="2800" i="1">
                  <a:solidFill>
                    <a:schemeClr val="tx1"/>
                  </a:solidFill>
                  <a:latin typeface="Times New Roman" panose="02020603050405020304" pitchFamily="18" charset="0"/>
                  <a:cs typeface="Times New Roman" panose="02020603050405020304" pitchFamily="18" charset="0"/>
                </a:rPr>
                <a:t>Ai làm gì? </a:t>
              </a:r>
              <a:r>
                <a:rPr lang="en-US" sz="2800">
                  <a:solidFill>
                    <a:schemeClr val="tx1"/>
                  </a:solidFill>
                  <a:latin typeface="Times New Roman" panose="02020603050405020304" pitchFamily="18" charset="0"/>
                  <a:cs typeface="Times New Roman" panose="02020603050405020304" pitchFamily="18" charset="0"/>
                </a:rPr>
                <a:t>một cách linh hoạt, sáng tạo khi nói hoặc viết.</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18" name="Oval 17"/>
            <p:cNvSpPr/>
            <p:nvPr/>
          </p:nvSpPr>
          <p:spPr>
            <a:xfrm>
              <a:off x="-26657" y="2164702"/>
              <a:ext cx="576299" cy="576593"/>
            </a:xfrm>
            <a:prstGeom prst="ellipse">
              <a:avLst/>
            </a:prstGeom>
            <a:solidFill>
              <a:schemeClr val="accent5">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a:solidFill>
                    <a:schemeClr val="tx1">
                      <a:lumMod val="95000"/>
                      <a:lumOff val="5000"/>
                    </a:schemeClr>
                  </a:solidFill>
                  <a:latin typeface="Arial" panose="020B0604020202020204" pitchFamily="34" charset="0"/>
                  <a:cs typeface="Arial" panose="020B0604020202020204" pitchFamily="34" charset="0"/>
                </a:rPr>
                <a:t>4</a:t>
              </a:r>
              <a:endParaRPr lang="en-US" sz="3000" b="1" dirty="0">
                <a:solidFill>
                  <a:schemeClr val="tx1">
                    <a:lumMod val="95000"/>
                    <a:lumOff val="5000"/>
                  </a:schemeClr>
                </a:solidFill>
                <a:latin typeface="Arial" panose="020B0604020202020204" pitchFamily="34" charset="0"/>
                <a:cs typeface="Arial" panose="020B0604020202020204"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
                                          </p:val>
                                        </p:tav>
                                        <p:tav tm="100000">
                                          <p:val>
                                            <p:strVal val="#ppt_w"/>
                                          </p:val>
                                        </p:tav>
                                      </p:tavLst>
                                    </p:anim>
                                    <p:anim calcmode="lin" valueType="num">
                                      <p:cBhvr>
                                        <p:cTn id="15" dur="500" fill="hold"/>
                                        <p:tgtEl>
                                          <p:spTgt spid="11"/>
                                        </p:tgtEl>
                                        <p:attrNameLst>
                                          <p:attrName>ppt_h</p:attrName>
                                        </p:attrNameLst>
                                      </p:cBhvr>
                                      <p:tavLst>
                                        <p:tav tm="0">
                                          <p:val>
                                            <p:fltVal val="0"/>
                                          </p:val>
                                        </p:tav>
                                        <p:tav tm="100000">
                                          <p:val>
                                            <p:strVal val="#ppt_h"/>
                                          </p:val>
                                        </p:tav>
                                      </p:tavLst>
                                    </p:anim>
                                    <p:animEffect transition="in" filter="fad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500" fill="hold"/>
                                        <p:tgtEl>
                                          <p:spTgt spid="9"/>
                                        </p:tgtEl>
                                        <p:attrNameLst>
                                          <p:attrName>ppt_w</p:attrName>
                                        </p:attrNameLst>
                                      </p:cBhvr>
                                      <p:tavLst>
                                        <p:tav tm="0">
                                          <p:val>
                                            <p:fltVal val="0"/>
                                          </p:val>
                                        </p:tav>
                                        <p:tav tm="100000">
                                          <p:val>
                                            <p:strVal val="#ppt_w"/>
                                          </p:val>
                                        </p:tav>
                                      </p:tavLst>
                                    </p:anim>
                                    <p:anim calcmode="lin" valueType="num">
                                      <p:cBhvr>
                                        <p:cTn id="29" dur="500" fill="hold"/>
                                        <p:tgtEl>
                                          <p:spTgt spid="9"/>
                                        </p:tgtEl>
                                        <p:attrNameLst>
                                          <p:attrName>ppt_h</p:attrName>
                                        </p:attrNameLst>
                                      </p:cBhvr>
                                      <p:tavLst>
                                        <p:tav tm="0">
                                          <p:val>
                                            <p:fltVal val="0"/>
                                          </p:val>
                                        </p:tav>
                                        <p:tav tm="100000">
                                          <p:val>
                                            <p:strVal val="#ppt_h"/>
                                          </p:val>
                                        </p:tav>
                                      </p:tavLst>
                                    </p:anim>
                                    <p:animEffect transition="in" filter="fade">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102589" y="1933303"/>
            <a:ext cx="8282381" cy="3513908"/>
          </a:xfrm>
          <a:prstGeom prst="rect">
            <a:avLst/>
          </a:prstGeom>
        </p:spPr>
      </p:pic>
      <p:sp>
        <p:nvSpPr>
          <p:cNvPr id="9" name="Rectangle 8"/>
          <p:cNvSpPr/>
          <p:nvPr/>
        </p:nvSpPr>
        <p:spPr>
          <a:xfrm>
            <a:off x="2309056" y="2167542"/>
            <a:ext cx="7869463" cy="923330"/>
          </a:xfrm>
          <a:prstGeom prst="rect">
            <a:avLst/>
          </a:prstGeom>
          <a:noFill/>
        </p:spPr>
        <p:txBody>
          <a:bodyPr wrap="none" lIns="91440" tIns="45720" rIns="91440" bIns="45720">
            <a:spAutoFit/>
          </a:bodyPr>
          <a:lstStyle/>
          <a:p>
            <a:pPr algn="ctr"/>
            <a:r>
              <a:rPr lang="en-US" sz="5400" b="1" cap="none" spc="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Hình thành kiến thức mới</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p:cNvGrpSpPr/>
          <p:nvPr/>
        </p:nvGrpSpPr>
        <p:grpSpPr>
          <a:xfrm>
            <a:off x="2259874" y="1604140"/>
            <a:ext cx="7014755" cy="3529563"/>
            <a:chOff x="501963" y="593139"/>
            <a:chExt cx="4692591" cy="3155143"/>
          </a:xfrm>
        </p:grpSpPr>
        <p:grpSp>
          <p:nvGrpSpPr>
            <p:cNvPr id="17" name="Group 16"/>
            <p:cNvGrpSpPr/>
            <p:nvPr/>
          </p:nvGrpSpPr>
          <p:grpSpPr>
            <a:xfrm rot="779021">
              <a:off x="1906329" y="593139"/>
              <a:ext cx="3288225" cy="2133473"/>
              <a:chOff x="1214333" y="5025712"/>
              <a:chExt cx="1133475" cy="1571625"/>
            </a:xfrm>
          </p:grpSpPr>
          <p:grpSp>
            <p:nvGrpSpPr>
              <p:cNvPr id="18" name="Group 17"/>
              <p:cNvGrpSpPr/>
              <p:nvPr/>
            </p:nvGrpSpPr>
            <p:grpSpPr>
              <a:xfrm>
                <a:off x="1214333" y="5025712"/>
                <a:ext cx="1133475" cy="1571625"/>
                <a:chOff x="1214333" y="5025712"/>
                <a:chExt cx="1133475" cy="1571625"/>
              </a:xfrm>
            </p:grpSpPr>
            <p:pic>
              <p:nvPicPr>
                <p:cNvPr id="20" name="Picture 19"/>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rot="20594517">
                  <a:off x="1214333" y="5025712"/>
                  <a:ext cx="1133475" cy="1571625"/>
                </a:xfrm>
                <a:prstGeom prst="rect">
                  <a:avLst/>
                </a:prstGeom>
              </p:spPr>
            </p:pic>
            <p:sp>
              <p:nvSpPr>
                <p:cNvPr id="21" name="Rectangle 20"/>
                <p:cNvSpPr/>
                <p:nvPr/>
              </p:nvSpPr>
              <p:spPr>
                <a:xfrm rot="20628557">
                  <a:off x="1260343" y="5126751"/>
                  <a:ext cx="971554" cy="13580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Rectangle 18"/>
              <p:cNvSpPr/>
              <p:nvPr/>
            </p:nvSpPr>
            <p:spPr>
              <a:xfrm rot="20665241">
                <a:off x="1233129" y="5205224"/>
                <a:ext cx="1025979" cy="974913"/>
              </a:xfrm>
              <a:prstGeom prst="rect">
                <a:avLst/>
              </a:prstGeom>
              <a:noFill/>
            </p:spPr>
            <p:txBody>
              <a:bodyPr wrap="square" lIns="91440" tIns="45720" rIns="91440" bIns="45720">
                <a:spAutoFit/>
              </a:bodyPr>
              <a:lstStyle/>
              <a:p>
                <a:pPr algn="ctr"/>
                <a:r>
                  <a:rPr lang="en-US" sz="4000" b="1" dirty="0" err="1">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Hoạt</a:t>
                </a:r>
                <a:r>
                  <a:rPr lang="en-US" sz="4000" b="1" dirty="0">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 </a:t>
                </a:r>
                <a:r>
                  <a:rPr lang="en-US" sz="4000" b="1" dirty="0" err="1">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động</a:t>
                </a:r>
                <a:r>
                  <a:rPr lang="en-US" sz="4000" b="1" dirty="0">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 1. </a:t>
                </a:r>
                <a:endParaRPr lang="en-US" sz="4000" b="1" dirty="0">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endParaRPr>
              </a:p>
              <a:p>
                <a:pPr algn="ctr"/>
                <a:r>
                  <a:rPr lang="en-US" sz="4000" b="1" dirty="0" err="1">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Nhận</a:t>
                </a:r>
                <a:r>
                  <a:rPr lang="en-US" sz="4000" b="1" dirty="0">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 </a:t>
                </a:r>
                <a:r>
                  <a:rPr lang="en-US" sz="4000" b="1" dirty="0" err="1">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xét</a:t>
                </a:r>
                <a:endParaRPr lang="en-US" sz="4000" b="1" dirty="0">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endParaRPr>
              </a:p>
            </p:txBody>
          </p:sp>
        </p:grpSp>
        <p:grpSp>
          <p:nvGrpSpPr>
            <p:cNvPr id="23" name="Group 22"/>
            <p:cNvGrpSpPr/>
            <p:nvPr/>
          </p:nvGrpSpPr>
          <p:grpSpPr>
            <a:xfrm>
              <a:off x="501963" y="891735"/>
              <a:ext cx="2127132" cy="2856547"/>
              <a:chOff x="1086331" y="3256870"/>
              <a:chExt cx="1539304" cy="1628775"/>
            </a:xfrm>
          </p:grpSpPr>
          <p:pic>
            <p:nvPicPr>
              <p:cNvPr id="13" name="Picture 12"/>
              <p:cNvPicPr>
                <a:picLocks noChangeAspect="1"/>
              </p:cNvPicPr>
              <p:nvPr/>
            </p:nvPicPr>
            <p:blipFill rotWithShape="1">
              <a:blip r:embed="rId2">
                <a:extLst>
                  <a:ext uri="{BEBA8EAE-BF5A-486C-A8C5-ECC9F3942E4B}">
                    <a14:imgProps xmlns:a14="http://schemas.microsoft.com/office/drawing/2010/main">
                      <a14:imgLayer r:embed="rId3">
                        <a14:imgEffect>
                          <a14:backgroundRemoval t="4094" b="100000" l="0" r="59322"/>
                        </a14:imgEffect>
                      </a14:imgLayer>
                    </a14:imgProps>
                  </a:ext>
                  <a:ext uri="{28A0092B-C50C-407E-A947-70E740481C1C}">
                    <a14:useLocalDpi xmlns:a14="http://schemas.microsoft.com/office/drawing/2010/main" val="0"/>
                  </a:ext>
                </a:extLst>
              </a:blip>
              <a:srcRect r="45218"/>
              <a:stretch>
                <a:fillRect/>
              </a:stretch>
            </p:blipFill>
            <p:spPr>
              <a:xfrm>
                <a:off x="1086331" y="3256870"/>
                <a:ext cx="1539304" cy="1628775"/>
              </a:xfrm>
              <a:prstGeom prst="rect">
                <a:avLst/>
              </a:prstGeom>
            </p:spPr>
          </p:pic>
          <p:sp>
            <p:nvSpPr>
              <p:cNvPr id="22" name="Oval 21"/>
              <p:cNvSpPr/>
              <p:nvPr/>
            </p:nvSpPr>
            <p:spPr>
              <a:xfrm>
                <a:off x="1489166" y="3791352"/>
                <a:ext cx="127506" cy="12750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8" name="Oval 27"/>
              <p:cNvSpPr/>
              <p:nvPr/>
            </p:nvSpPr>
            <p:spPr>
              <a:xfrm>
                <a:off x="1908200" y="3727599"/>
                <a:ext cx="127506" cy="12750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 Box 7"/>
          <p:cNvSpPr txBox="1">
            <a:spLocks noChangeArrowheads="1"/>
          </p:cNvSpPr>
          <p:nvPr/>
        </p:nvSpPr>
        <p:spPr bwMode="auto">
          <a:xfrm>
            <a:off x="1328651" y="610986"/>
            <a:ext cx="27432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b="1">
                <a:latin typeface="Times New Roman" panose="02020603050405020304" pitchFamily="18" charset="0"/>
                <a:cs typeface="Times New Roman" panose="02020603050405020304" pitchFamily="18" charset="0"/>
              </a:rPr>
              <a:t>I. Nhận xét:</a:t>
            </a:r>
            <a:endParaRPr lang="en-US" altLang="en-US" sz="2800" b="1">
              <a:latin typeface="Times New Roman" panose="02020603050405020304" pitchFamily="18" charset="0"/>
              <a:cs typeface="Times New Roman" panose="02020603050405020304" pitchFamily="18" charset="0"/>
            </a:endParaRPr>
          </a:p>
        </p:txBody>
      </p:sp>
      <p:sp>
        <p:nvSpPr>
          <p:cNvPr id="29" name="Text Box 8"/>
          <p:cNvSpPr txBox="1">
            <a:spLocks noChangeArrowheads="1"/>
          </p:cNvSpPr>
          <p:nvPr/>
        </p:nvSpPr>
        <p:spPr bwMode="auto">
          <a:xfrm>
            <a:off x="1328650" y="1220586"/>
            <a:ext cx="9827029" cy="289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en-US" sz="2800">
                <a:latin typeface="Times New Roman" panose="02020603050405020304" pitchFamily="18" charset="0"/>
                <a:cs typeface="Times New Roman" panose="02020603050405020304" pitchFamily="18" charset="0"/>
              </a:rPr>
              <a:t>    Một đàn ngỗng vươn dài cổ, chúi mỏ về phía trước, định đớp bọn trẻ. Hùng đút vội khẩu súng gỗ vào túi quần, chạy biến. Thắng mếu máo nấp vào sau lưng Tiến. Tiến không có súng, cũng chẳng có kiếm. Em liền nhặt một cành xoan, xua đàn ngỗng ra xa. Đàn ngỗng kêu quàng quạc, vươn cổ chạy miết.</a:t>
            </a:r>
            <a:endParaRPr lang="en-US" altLang="en-US" sz="2800">
              <a:latin typeface="Times New Roman" panose="02020603050405020304" pitchFamily="18" charset="0"/>
              <a:cs typeface="Times New Roman" panose="02020603050405020304" pitchFamily="18" charset="0"/>
            </a:endParaRPr>
          </a:p>
          <a:p>
            <a:pPr algn="r" eaLnBrk="1" hangingPunct="1">
              <a:spcBef>
                <a:spcPct val="50000"/>
              </a:spcBef>
            </a:pPr>
            <a:r>
              <a:rPr lang="en-US" altLang="en-US" sz="2800" b="1">
                <a:latin typeface="Times New Roman" panose="02020603050405020304" pitchFamily="18" charset="0"/>
                <a:cs typeface="Times New Roman" panose="02020603050405020304" pitchFamily="18" charset="0"/>
              </a:rPr>
              <a:t>Theo TIẾNG VIỆT 2, 1988</a:t>
            </a:r>
            <a:endParaRPr lang="en-US" altLang="en-US" sz="2800" b="1">
              <a:latin typeface="Times New Roman" panose="02020603050405020304" pitchFamily="18" charset="0"/>
              <a:cs typeface="Times New Roman" panose="02020603050405020304" pitchFamily="18" charset="0"/>
            </a:endParaRPr>
          </a:p>
        </p:txBody>
      </p:sp>
      <p:sp>
        <p:nvSpPr>
          <p:cNvPr id="31" name="Line 10"/>
          <p:cNvSpPr>
            <a:spLocks noChangeShapeType="1"/>
          </p:cNvSpPr>
          <p:nvPr/>
        </p:nvSpPr>
        <p:spPr bwMode="auto">
          <a:xfrm>
            <a:off x="1762991" y="1669474"/>
            <a:ext cx="9226433" cy="1385"/>
          </a:xfrm>
          <a:prstGeom prst="line">
            <a:avLst/>
          </a:prstGeom>
          <a:noFill/>
          <a:ln w="38100">
            <a:solidFill>
              <a:srgbClr val="F7213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800"/>
          </a:p>
        </p:txBody>
      </p:sp>
      <p:sp>
        <p:nvSpPr>
          <p:cNvPr id="32" name="Line 11"/>
          <p:cNvSpPr>
            <a:spLocks noChangeShapeType="1"/>
          </p:cNvSpPr>
          <p:nvPr/>
        </p:nvSpPr>
        <p:spPr bwMode="auto">
          <a:xfrm>
            <a:off x="1431176" y="2078183"/>
            <a:ext cx="1079268" cy="0"/>
          </a:xfrm>
          <a:prstGeom prst="line">
            <a:avLst/>
          </a:prstGeom>
          <a:noFill/>
          <a:ln w="38100">
            <a:solidFill>
              <a:srgbClr val="F7213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800"/>
          </a:p>
        </p:txBody>
      </p:sp>
      <p:sp>
        <p:nvSpPr>
          <p:cNvPr id="33" name="Line 12"/>
          <p:cNvSpPr>
            <a:spLocks noChangeShapeType="1"/>
          </p:cNvSpPr>
          <p:nvPr/>
        </p:nvSpPr>
        <p:spPr bwMode="auto">
          <a:xfrm>
            <a:off x="2576944" y="2078183"/>
            <a:ext cx="7381703" cy="0"/>
          </a:xfrm>
          <a:prstGeom prst="line">
            <a:avLst/>
          </a:prstGeom>
          <a:noFill/>
          <a:ln w="38100">
            <a:solidFill>
              <a:srgbClr val="F7213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800"/>
          </a:p>
        </p:txBody>
      </p:sp>
      <p:sp>
        <p:nvSpPr>
          <p:cNvPr id="34" name="Line 13"/>
          <p:cNvSpPr>
            <a:spLocks noChangeShapeType="1"/>
          </p:cNvSpPr>
          <p:nvPr/>
        </p:nvSpPr>
        <p:spPr bwMode="auto">
          <a:xfrm>
            <a:off x="10226733" y="2078183"/>
            <a:ext cx="762692" cy="0"/>
          </a:xfrm>
          <a:prstGeom prst="line">
            <a:avLst/>
          </a:prstGeom>
          <a:noFill/>
          <a:ln w="38100">
            <a:solidFill>
              <a:srgbClr val="F7213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800"/>
          </a:p>
        </p:txBody>
      </p:sp>
      <p:sp>
        <p:nvSpPr>
          <p:cNvPr id="35" name="Line 14"/>
          <p:cNvSpPr>
            <a:spLocks noChangeShapeType="1"/>
          </p:cNvSpPr>
          <p:nvPr/>
        </p:nvSpPr>
        <p:spPr bwMode="auto">
          <a:xfrm>
            <a:off x="1406930" y="2518755"/>
            <a:ext cx="4661362" cy="0"/>
          </a:xfrm>
          <a:prstGeom prst="line">
            <a:avLst/>
          </a:prstGeom>
          <a:noFill/>
          <a:ln w="38100">
            <a:solidFill>
              <a:srgbClr val="F7213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800"/>
          </a:p>
        </p:txBody>
      </p:sp>
      <p:sp>
        <p:nvSpPr>
          <p:cNvPr id="36" name="Line 15"/>
          <p:cNvSpPr>
            <a:spLocks noChangeShapeType="1"/>
          </p:cNvSpPr>
          <p:nvPr/>
        </p:nvSpPr>
        <p:spPr bwMode="auto">
          <a:xfrm>
            <a:off x="2788919" y="2952403"/>
            <a:ext cx="7437813" cy="0"/>
          </a:xfrm>
          <a:prstGeom prst="line">
            <a:avLst/>
          </a:prstGeom>
          <a:noFill/>
          <a:ln w="38100">
            <a:solidFill>
              <a:srgbClr val="F7213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800"/>
          </a:p>
        </p:txBody>
      </p:sp>
      <p:sp>
        <p:nvSpPr>
          <p:cNvPr id="38" name="Line 17"/>
          <p:cNvSpPr>
            <a:spLocks noChangeShapeType="1"/>
          </p:cNvSpPr>
          <p:nvPr/>
        </p:nvSpPr>
        <p:spPr bwMode="auto">
          <a:xfrm>
            <a:off x="10378439" y="2952403"/>
            <a:ext cx="777240" cy="0"/>
          </a:xfrm>
          <a:prstGeom prst="line">
            <a:avLst/>
          </a:prstGeom>
          <a:noFill/>
          <a:ln w="38100">
            <a:solidFill>
              <a:srgbClr val="F7213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800"/>
          </a:p>
        </p:txBody>
      </p:sp>
      <p:sp>
        <p:nvSpPr>
          <p:cNvPr id="39" name="Line 18"/>
          <p:cNvSpPr>
            <a:spLocks noChangeShapeType="1"/>
          </p:cNvSpPr>
          <p:nvPr/>
        </p:nvSpPr>
        <p:spPr bwMode="auto">
          <a:xfrm>
            <a:off x="1404851" y="3359727"/>
            <a:ext cx="6025342" cy="0"/>
          </a:xfrm>
          <a:prstGeom prst="line">
            <a:avLst/>
          </a:prstGeom>
          <a:noFill/>
          <a:ln w="38100">
            <a:solidFill>
              <a:srgbClr val="F7213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800"/>
          </a:p>
        </p:txBody>
      </p:sp>
      <p:sp>
        <p:nvSpPr>
          <p:cNvPr id="42" name="Text Box 32"/>
          <p:cNvSpPr txBox="1">
            <a:spLocks noChangeArrowheads="1"/>
          </p:cNvSpPr>
          <p:nvPr/>
        </p:nvSpPr>
        <p:spPr bwMode="auto">
          <a:xfrm>
            <a:off x="1238664" y="4113686"/>
            <a:ext cx="9659256" cy="22554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just" eaLnBrk="1" hangingPunct="1">
              <a:lnSpc>
                <a:spcPct val="70000"/>
              </a:lnSpc>
              <a:spcBef>
                <a:spcPct val="50000"/>
              </a:spcBef>
              <a:buFontTx/>
              <a:buNone/>
            </a:pPr>
            <a:r>
              <a:rPr lang="en-US" altLang="en-US" sz="2800" dirty="0"/>
              <a:t>1. </a:t>
            </a:r>
            <a:r>
              <a:rPr lang="en-US" altLang="en-US" sz="2800" dirty="0" err="1"/>
              <a:t>Tìm</a:t>
            </a:r>
            <a:r>
              <a:rPr lang="en-US" altLang="en-US" sz="2800" dirty="0"/>
              <a:t> </a:t>
            </a:r>
            <a:r>
              <a:rPr lang="en-US" altLang="en-US" sz="2800" dirty="0" err="1"/>
              <a:t>các</a:t>
            </a:r>
            <a:r>
              <a:rPr lang="en-US" altLang="en-US" sz="2800" dirty="0"/>
              <a:t> </a:t>
            </a:r>
            <a:r>
              <a:rPr lang="en-US" altLang="en-US" sz="2800" dirty="0" err="1"/>
              <a:t>câu</a:t>
            </a:r>
            <a:r>
              <a:rPr lang="en-US" altLang="en-US" sz="2800" dirty="0"/>
              <a:t> </a:t>
            </a:r>
            <a:r>
              <a:rPr lang="en-US" altLang="en-US" sz="2800" dirty="0" err="1"/>
              <a:t>kể</a:t>
            </a:r>
            <a:r>
              <a:rPr lang="en-US" altLang="en-US" sz="2800" dirty="0"/>
              <a:t> </a:t>
            </a:r>
            <a:r>
              <a:rPr lang="en-US" altLang="en-US" sz="2800" b="1" dirty="0"/>
              <a:t>Ai </a:t>
            </a:r>
            <a:r>
              <a:rPr lang="en-US" altLang="en-US" sz="2800" b="1" dirty="0" err="1"/>
              <a:t>làm</a:t>
            </a:r>
            <a:r>
              <a:rPr lang="en-US" altLang="en-US" sz="2800" b="1" dirty="0"/>
              <a:t> </a:t>
            </a:r>
            <a:r>
              <a:rPr lang="en-US" altLang="en-US" sz="2800" b="1" dirty="0" err="1"/>
              <a:t>gì</a:t>
            </a:r>
            <a:r>
              <a:rPr lang="en-US" altLang="en-US" sz="2800" b="1" dirty="0"/>
              <a:t>?</a:t>
            </a:r>
            <a:r>
              <a:rPr lang="en-US" altLang="en-US" sz="2800" dirty="0"/>
              <a:t> </a:t>
            </a:r>
            <a:r>
              <a:rPr lang="en-US" altLang="en-US" sz="2800" dirty="0" err="1"/>
              <a:t>Trong</a:t>
            </a:r>
            <a:r>
              <a:rPr lang="en-US" altLang="en-US" sz="2800" dirty="0"/>
              <a:t> </a:t>
            </a:r>
            <a:r>
              <a:rPr lang="en-US" altLang="en-US" sz="2800" dirty="0" err="1"/>
              <a:t>đoạn</a:t>
            </a:r>
            <a:r>
              <a:rPr lang="en-US" altLang="en-US" sz="2800" dirty="0"/>
              <a:t> </a:t>
            </a:r>
            <a:r>
              <a:rPr lang="en-US" altLang="en-US" sz="2800" dirty="0" err="1"/>
              <a:t>văn</a:t>
            </a:r>
            <a:r>
              <a:rPr lang="en-US" altLang="en-US" sz="2800" dirty="0"/>
              <a:t> </a:t>
            </a:r>
            <a:r>
              <a:rPr lang="en-US" altLang="en-US" sz="2800" dirty="0" err="1"/>
              <a:t>trên</a:t>
            </a:r>
            <a:r>
              <a:rPr lang="en-US" altLang="en-US" sz="2800" dirty="0"/>
              <a:t>.</a:t>
            </a:r>
            <a:endParaRPr lang="en-US" altLang="en-US" sz="2800" dirty="0"/>
          </a:p>
          <a:p>
            <a:pPr algn="just" eaLnBrk="1" hangingPunct="1">
              <a:lnSpc>
                <a:spcPct val="70000"/>
              </a:lnSpc>
              <a:spcBef>
                <a:spcPct val="50000"/>
              </a:spcBef>
              <a:buFontTx/>
              <a:buNone/>
            </a:pPr>
            <a:r>
              <a:rPr lang="en-US" altLang="en-US" sz="2800" dirty="0"/>
              <a:t>2. </a:t>
            </a:r>
            <a:r>
              <a:rPr lang="en-US" altLang="en-US" sz="2800" dirty="0" err="1"/>
              <a:t>Xác</a:t>
            </a:r>
            <a:r>
              <a:rPr lang="en-US" altLang="en-US" sz="2800" dirty="0"/>
              <a:t> </a:t>
            </a:r>
            <a:r>
              <a:rPr lang="en-US" altLang="en-US" sz="2800" dirty="0" err="1"/>
              <a:t>định</a:t>
            </a:r>
            <a:r>
              <a:rPr lang="en-US" altLang="en-US" sz="2800" dirty="0"/>
              <a:t> </a:t>
            </a:r>
            <a:r>
              <a:rPr lang="en-US" altLang="en-US" sz="2800" dirty="0" err="1"/>
              <a:t>chủ</a:t>
            </a:r>
            <a:r>
              <a:rPr lang="en-US" altLang="en-US" sz="2800" dirty="0"/>
              <a:t> </a:t>
            </a:r>
            <a:r>
              <a:rPr lang="en-US" altLang="en-US" sz="2800" dirty="0" err="1"/>
              <a:t>ngữ</a:t>
            </a:r>
            <a:r>
              <a:rPr lang="en-US" altLang="en-US" sz="2800" dirty="0"/>
              <a:t> </a:t>
            </a:r>
            <a:r>
              <a:rPr lang="en-US" altLang="en-US" sz="2800" dirty="0" err="1"/>
              <a:t>trong</a:t>
            </a:r>
            <a:r>
              <a:rPr lang="en-US" altLang="en-US" sz="2800" dirty="0"/>
              <a:t> </a:t>
            </a:r>
            <a:r>
              <a:rPr lang="en-US" altLang="en-US" sz="2800" dirty="0" err="1"/>
              <a:t>mỗi</a:t>
            </a:r>
            <a:r>
              <a:rPr lang="en-US" altLang="en-US" sz="2800" dirty="0"/>
              <a:t> </a:t>
            </a:r>
            <a:r>
              <a:rPr lang="en-US" altLang="en-US" sz="2800" dirty="0" err="1"/>
              <a:t>câu</a:t>
            </a:r>
            <a:r>
              <a:rPr lang="en-US" altLang="en-US" sz="2800" dirty="0"/>
              <a:t> </a:t>
            </a:r>
            <a:r>
              <a:rPr lang="en-US" altLang="en-US" sz="2800" dirty="0" err="1"/>
              <a:t>vừa</a:t>
            </a:r>
            <a:r>
              <a:rPr lang="en-US" altLang="en-US" sz="2800" dirty="0"/>
              <a:t> </a:t>
            </a:r>
            <a:r>
              <a:rPr lang="en-US" altLang="en-US" sz="2800" dirty="0" err="1"/>
              <a:t>tìm</a:t>
            </a:r>
            <a:r>
              <a:rPr lang="en-US" altLang="en-US" sz="2800" dirty="0"/>
              <a:t> </a:t>
            </a:r>
            <a:r>
              <a:rPr lang="en-US" altLang="en-US" sz="2800" dirty="0" err="1"/>
              <a:t>được</a:t>
            </a:r>
            <a:r>
              <a:rPr lang="en-US" altLang="en-US" sz="2800" dirty="0"/>
              <a:t>.</a:t>
            </a:r>
            <a:endParaRPr lang="en-US" altLang="en-US" sz="2800" dirty="0"/>
          </a:p>
          <a:p>
            <a:pPr algn="just" eaLnBrk="1" hangingPunct="1">
              <a:lnSpc>
                <a:spcPct val="70000"/>
              </a:lnSpc>
              <a:spcBef>
                <a:spcPct val="50000"/>
              </a:spcBef>
              <a:buFontTx/>
              <a:buNone/>
            </a:pPr>
            <a:r>
              <a:rPr lang="en-US" altLang="en-US" sz="2800" dirty="0"/>
              <a:t>3. </a:t>
            </a:r>
            <a:r>
              <a:rPr lang="en-US" altLang="en-US" sz="2800" dirty="0" err="1"/>
              <a:t>Nêu</a:t>
            </a:r>
            <a:r>
              <a:rPr lang="en-US" altLang="en-US" sz="2800" dirty="0"/>
              <a:t> ý </a:t>
            </a:r>
            <a:r>
              <a:rPr lang="en-US" altLang="en-US" sz="2800" dirty="0" err="1"/>
              <a:t>nghĩa</a:t>
            </a:r>
            <a:r>
              <a:rPr lang="en-US" altLang="en-US" sz="2800" dirty="0"/>
              <a:t> </a:t>
            </a:r>
            <a:r>
              <a:rPr lang="en-US" altLang="en-US" sz="2800" dirty="0" err="1"/>
              <a:t>của</a:t>
            </a:r>
            <a:r>
              <a:rPr lang="en-US" altLang="en-US" sz="2800" dirty="0"/>
              <a:t> </a:t>
            </a:r>
            <a:r>
              <a:rPr lang="en-US" altLang="en-US" sz="2800" dirty="0" err="1"/>
              <a:t>chủ</a:t>
            </a:r>
            <a:r>
              <a:rPr lang="en-US" altLang="en-US" sz="2800" dirty="0"/>
              <a:t> </a:t>
            </a:r>
            <a:r>
              <a:rPr lang="en-US" altLang="en-US" sz="2800" dirty="0" err="1"/>
              <a:t>ngữ</a:t>
            </a:r>
            <a:r>
              <a:rPr lang="en-US" altLang="en-US" sz="2800" dirty="0"/>
              <a:t>.</a:t>
            </a:r>
            <a:endParaRPr lang="en-US" altLang="en-US" sz="2800" dirty="0"/>
          </a:p>
          <a:p>
            <a:pPr algn="just" eaLnBrk="1" hangingPunct="1">
              <a:lnSpc>
                <a:spcPct val="70000"/>
              </a:lnSpc>
              <a:spcBef>
                <a:spcPct val="50000"/>
              </a:spcBef>
              <a:buFontTx/>
              <a:buNone/>
            </a:pPr>
            <a:r>
              <a:rPr lang="en-US" altLang="en-US" sz="2800" dirty="0"/>
              <a:t>4.Cho </a:t>
            </a:r>
            <a:r>
              <a:rPr lang="en-US" altLang="en-US" sz="2800" dirty="0" err="1"/>
              <a:t>biết</a:t>
            </a:r>
            <a:r>
              <a:rPr lang="en-US" altLang="en-US" sz="2800" dirty="0"/>
              <a:t> </a:t>
            </a:r>
            <a:r>
              <a:rPr lang="en-US" altLang="en-US" sz="2800" dirty="0" err="1"/>
              <a:t>chủ</a:t>
            </a:r>
            <a:r>
              <a:rPr lang="en-US" altLang="en-US" sz="2800" dirty="0"/>
              <a:t> </a:t>
            </a:r>
            <a:r>
              <a:rPr lang="en-US" altLang="en-US" sz="2800" dirty="0" err="1"/>
              <a:t>ngữ</a:t>
            </a:r>
            <a:r>
              <a:rPr lang="en-US" altLang="en-US" sz="2800" dirty="0"/>
              <a:t> </a:t>
            </a:r>
            <a:r>
              <a:rPr lang="en-US" altLang="en-US" sz="2800" dirty="0" err="1"/>
              <a:t>trong</a:t>
            </a:r>
            <a:r>
              <a:rPr lang="en-US" altLang="en-US" sz="2800" dirty="0"/>
              <a:t> </a:t>
            </a:r>
            <a:r>
              <a:rPr lang="en-US" altLang="en-US" sz="2800" dirty="0" err="1"/>
              <a:t>các</a:t>
            </a:r>
            <a:r>
              <a:rPr lang="en-US" altLang="en-US" sz="2800" dirty="0"/>
              <a:t> </a:t>
            </a:r>
            <a:r>
              <a:rPr lang="en-US" altLang="en-US" sz="2800" dirty="0" err="1"/>
              <a:t>câu</a:t>
            </a:r>
            <a:r>
              <a:rPr lang="en-US" altLang="en-US" sz="2800" dirty="0"/>
              <a:t> </a:t>
            </a:r>
            <a:r>
              <a:rPr lang="en-US" altLang="en-US" sz="2800" dirty="0" err="1"/>
              <a:t>trên</a:t>
            </a:r>
            <a:r>
              <a:rPr lang="en-US" altLang="en-US" sz="2800" dirty="0"/>
              <a:t> do </a:t>
            </a:r>
            <a:r>
              <a:rPr lang="en-US" altLang="en-US" sz="2800" dirty="0" err="1"/>
              <a:t>từ</a:t>
            </a:r>
            <a:r>
              <a:rPr lang="en-US" altLang="en-US" sz="2800" dirty="0"/>
              <a:t> </a:t>
            </a:r>
            <a:r>
              <a:rPr lang="en-US" altLang="en-US" sz="2800" dirty="0" err="1"/>
              <a:t>ngữ</a:t>
            </a:r>
            <a:r>
              <a:rPr lang="en-US" altLang="en-US" sz="2800" dirty="0"/>
              <a:t> </a:t>
            </a:r>
            <a:r>
              <a:rPr lang="en-US" altLang="en-US" sz="2800" dirty="0" err="1"/>
              <a:t>nào</a:t>
            </a:r>
            <a:r>
              <a:rPr lang="en-US" altLang="en-US" sz="2800" dirty="0"/>
              <a:t> </a:t>
            </a:r>
            <a:r>
              <a:rPr lang="en-US" altLang="en-US" sz="2800" dirty="0" err="1"/>
              <a:t>tạo</a:t>
            </a:r>
            <a:r>
              <a:rPr lang="en-US" altLang="en-US" sz="2800" dirty="0"/>
              <a:t> </a:t>
            </a:r>
            <a:r>
              <a:rPr lang="en-US" altLang="en-US" sz="2800" dirty="0" err="1"/>
              <a:t>thành</a:t>
            </a:r>
            <a:r>
              <a:rPr lang="en-US" altLang="en-US" sz="2800" dirty="0"/>
              <a:t>. </a:t>
            </a:r>
            <a:r>
              <a:rPr lang="en-US" altLang="en-US" sz="2800" dirty="0" err="1"/>
              <a:t>Chọn</a:t>
            </a:r>
            <a:r>
              <a:rPr lang="en-US" altLang="en-US" sz="2800" dirty="0"/>
              <a:t> ý </a:t>
            </a:r>
            <a:r>
              <a:rPr lang="en-US" altLang="en-US" sz="2800" dirty="0" err="1"/>
              <a:t>đúng</a:t>
            </a:r>
            <a:r>
              <a:rPr lang="en-US" altLang="en-US" sz="2800" dirty="0"/>
              <a:t> </a:t>
            </a:r>
            <a:r>
              <a:rPr lang="en-US" altLang="en-US" sz="2800" dirty="0">
                <a:sym typeface="Wingdings" panose="05000000000000000000" pitchFamily="2" charset="2"/>
              </a:rPr>
              <a:t>(SGK)</a:t>
            </a:r>
            <a:endParaRPr lang="en-US" alt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34" grpId="0" animBg="1"/>
      <p:bldP spid="35" grpId="0" animBg="1"/>
      <p:bldP spid="36" grpId="0" animBg="1"/>
      <p:bldP spid="38" grpId="0" animBg="1"/>
      <p:bldP spid="39" grpId="0" animBg="1"/>
    </p:bldLst>
  </p:timing>
</p:sld>
</file>

<file path=ppt/theme/_rels/them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image" Target="../media/image3.jpeg"/></Relationships>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D9B247"/>
      </a:accent1>
      <a:accent2>
        <a:srgbClr val="CC702D"/>
      </a:accent2>
      <a:accent3>
        <a:srgbClr val="B53A31"/>
      </a:accent3>
      <a:accent4>
        <a:srgbClr val="815F56"/>
      </a:accent4>
      <a:accent5>
        <a:srgbClr val="AE9E7C"/>
      </a:accent5>
      <a:accent6>
        <a:srgbClr val="7B8865"/>
      </a:accent6>
      <a:hlink>
        <a:srgbClr val="BB7826"/>
      </a:hlink>
      <a:folHlink>
        <a:srgbClr val="CF9C5F"/>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fillRect/>
          </a:stretch>
        </a:blip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4972</Words>
  <Application>WPS Presentation</Application>
  <PresentationFormat>Widescreen</PresentationFormat>
  <Paragraphs>289</Paragraphs>
  <Slides>27</Slides>
  <Notes>5</Notes>
  <HiddenSlides>0</HiddenSlides>
  <MMClips>0</MMClips>
  <ScaleCrop>false</ScaleCrop>
  <HeadingPairs>
    <vt:vector size="8" baseType="variant">
      <vt:variant>
        <vt:lpstr>已用的字体</vt:lpstr>
      </vt:variant>
      <vt:variant>
        <vt:i4>12</vt:i4>
      </vt:variant>
      <vt:variant>
        <vt:lpstr>主题</vt:lpstr>
      </vt:variant>
      <vt:variant>
        <vt:i4>2</vt:i4>
      </vt:variant>
      <vt:variant>
        <vt:lpstr>嵌入 OLE 服务器</vt:lpstr>
      </vt:variant>
      <vt:variant>
        <vt:i4>1</vt:i4>
      </vt:variant>
      <vt:variant>
        <vt:lpstr>幻灯片标题</vt:lpstr>
      </vt:variant>
      <vt:variant>
        <vt:i4>27</vt:i4>
      </vt:variant>
    </vt:vector>
  </HeadingPairs>
  <TitlesOfParts>
    <vt:vector size="42" baseType="lpstr">
      <vt:lpstr>Arial</vt:lpstr>
      <vt:lpstr>SimSun</vt:lpstr>
      <vt:lpstr>Wingdings</vt:lpstr>
      <vt:lpstr>Arial</vt:lpstr>
      <vt:lpstr>Times New Roman</vt:lpstr>
      <vt:lpstr>Tahoma</vt:lpstr>
      <vt:lpstr>Microsoft YaHei</vt:lpstr>
      <vt:lpstr>Arial Unicode MS</vt:lpstr>
      <vt:lpstr>Garamond</vt:lpstr>
      <vt:lpstr>Calibri</vt:lpstr>
      <vt:lpstr>Wingdings 2</vt:lpstr>
      <vt:lpstr>Calibri Light</vt:lpstr>
      <vt:lpstr>1_Office Theme</vt:lpstr>
      <vt:lpstr>Organic</vt:lpstr>
      <vt:lpstr>Photoshop.Image.7</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KHAI BINH</dc:creator>
  <cp:lastModifiedBy>Đinh Thu Hà</cp:lastModifiedBy>
  <cp:revision>300</cp:revision>
  <dcterms:created xsi:type="dcterms:W3CDTF">2021-08-04T18:52:00Z</dcterms:created>
  <dcterms:modified xsi:type="dcterms:W3CDTF">2022-01-15T14:15:22Z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5B7CC60982DB48A5A18CFB1FFF2BD362</vt:lpwstr>
  </property>
  <property fmtid="{D5CDD505-2E9C-101B-9397-08002B2CF9AE}" pid="3" name="KSOProductBuildVer">
    <vt:lpwstr>1033-11.2.0.10443</vt:lpwstr>
  </property>
</Properties>
</file>