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wdp" ContentType="image/vnd.ms-photo"/>
  <Default Extension="m4a" ContentType="audio/mp4"/>
  <Default Extension="wmv" ContentType="video/x-ms-wm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47" r:id="rId3"/>
    <p:sldId id="348" r:id="rId4"/>
    <p:sldId id="263" r:id="rId5"/>
    <p:sldId id="310" r:id="rId6"/>
    <p:sldId id="273" r:id="rId7"/>
    <p:sldId id="256" r:id="rId8"/>
    <p:sldId id="274" r:id="rId9"/>
    <p:sldId id="275" r:id="rId10"/>
    <p:sldId id="261" r:id="rId11"/>
    <p:sldId id="279" r:id="rId12"/>
    <p:sldId id="258" r:id="rId13"/>
    <p:sldId id="259" r:id="rId15"/>
    <p:sldId id="311" r:id="rId16"/>
    <p:sldId id="281" r:id="rId17"/>
    <p:sldId id="282" r:id="rId18"/>
    <p:sldId id="283" r:id="rId19"/>
    <p:sldId id="312" r:id="rId20"/>
    <p:sldId id="284" r:id="rId21"/>
    <p:sldId id="287" r:id="rId22"/>
    <p:sldId id="289" r:id="rId23"/>
    <p:sldId id="294" r:id="rId24"/>
    <p:sldId id="295" r:id="rId25"/>
    <p:sldId id="290" r:id="rId26"/>
    <p:sldId id="291" r:id="rId27"/>
    <p:sldId id="313" r:id="rId28"/>
    <p:sldId id="292" r:id="rId29"/>
    <p:sldId id="315" r:id="rId30"/>
    <p:sldId id="296" r:id="rId31"/>
    <p:sldId id="298" r:id="rId32"/>
    <p:sldId id="299" r:id="rId33"/>
    <p:sldId id="341" r:id="rId34"/>
    <p:sldId id="342" r:id="rId35"/>
    <p:sldId id="300" r:id="rId36"/>
    <p:sldId id="307" r:id="rId37"/>
    <p:sldId id="257"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7ED"/>
    <a:srgbClr val="FD93A5"/>
    <a:srgbClr val="008ABE"/>
    <a:srgbClr val="FCB65C"/>
    <a:srgbClr val="578293"/>
    <a:srgbClr val="2E7578"/>
    <a:srgbClr val="F5F7F9"/>
    <a:srgbClr val="DAA3A0"/>
    <a:srgbClr val="48B9CE"/>
    <a:srgbClr val="7BC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p:scale>
          <a:sx n="86" d="100"/>
          <a:sy n="86" d="100"/>
        </p:scale>
        <p:origin x="-132"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54273"/>
          <p:cNvSpPr>
            <a:spLocks noGrp="1" noRot="1" noChangeAspect="1" noTextEdit="1"/>
          </p:cNvSpPr>
          <p:nvPr>
            <p:ph type="sldImg"/>
          </p:nvPr>
        </p:nvSpPr>
        <p:spPr/>
      </p:sp>
      <p:sp>
        <p:nvSpPr>
          <p:cNvPr id="54275" name="文本占位符 542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53249"/>
          <p:cNvSpPr>
            <a:spLocks noGrp="1" noRot="1" noChangeAspect="1" noTextEdit="1"/>
          </p:cNvSpPr>
          <p:nvPr>
            <p:ph type="sldImg"/>
          </p:nvPr>
        </p:nvSpPr>
        <p:spPr/>
      </p:sp>
      <p:sp>
        <p:nvSpPr>
          <p:cNvPr id="53251" name="文本占位符 5325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30721"/>
          <p:cNvSpPr>
            <a:spLocks noGrp="1" noRot="1" noChangeAspect="1" noTextEdit="1"/>
          </p:cNvSpPr>
          <p:nvPr>
            <p:ph type="sldImg"/>
          </p:nvPr>
        </p:nvSpPr>
        <p:spPr/>
      </p:sp>
      <p:sp>
        <p:nvSpPr>
          <p:cNvPr id="30723" name="文本占位符 307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2.m4a"/><Relationship Id="rId2" Type="http://schemas.openxmlformats.org/officeDocument/2006/relationships/audio" Target="../media/media2.m4a"/><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32.wdp"/><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34.wdp"/><Relationship Id="rId2" Type="http://schemas.openxmlformats.org/officeDocument/2006/relationships/image" Target="../media/image33.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8.png"/><Relationship Id="rId3" Type="http://schemas.microsoft.com/office/2007/relationships/media" Target="../media/media3.wmv"/><Relationship Id="rId2" Type="http://schemas.openxmlformats.org/officeDocument/2006/relationships/video" Target="../media/media3.wmv"/><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microsoft.com/office/2007/relationships/media" Target="../media/media1.m4a"/><Relationship Id="rId2" Type="http://schemas.openxmlformats.org/officeDocument/2006/relationships/audio" Target="../media/media1.m4a"/><Relationship Id="rId1" Type="http://schemas.openxmlformats.org/officeDocument/2006/relationships/image" Target="../media/image1.GI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44.wdp"/><Relationship Id="rId2" Type="http://schemas.openxmlformats.org/officeDocument/2006/relationships/image" Target="../media/image43.png"/><Relationship Id="rId1" Type="http://schemas.openxmlformats.org/officeDocument/2006/relationships/image" Target="../media/image42.jpe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GIF"/><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7.png"/><Relationship Id="rId2" Type="http://schemas.openxmlformats.org/officeDocument/2006/relationships/image" Target="../media/image5.GIF"/><Relationship Id="rId11" Type="http://schemas.openxmlformats.org/officeDocument/2006/relationships/slideLayout" Target="../slideLayouts/slideLayout2.xml"/><Relationship Id="rId10" Type="http://schemas.openxmlformats.org/officeDocument/2006/relationships/audio" Target="../media/audio2.wav"/><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14.png"/><Relationship Id="rId2" Type="http://schemas.openxmlformats.org/officeDocument/2006/relationships/image" Target="../media/image5.GIF"/><Relationship Id="rId11" Type="http://schemas.openxmlformats.org/officeDocument/2006/relationships/slideLayout" Target="../slideLayouts/slideLayout2.xml"/><Relationship Id="rId10" Type="http://schemas.openxmlformats.org/officeDocument/2006/relationships/audio" Target="../media/audio2.wav"/><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image" Target="../media/image15.png"/><Relationship Id="rId7" Type="http://schemas.openxmlformats.org/officeDocument/2006/relationships/image" Target="../media/image19.GIF"/><Relationship Id="rId6" Type="http://schemas.openxmlformats.org/officeDocument/2006/relationships/image" Target="../media/image11.GIF"/><Relationship Id="rId5" Type="http://schemas.openxmlformats.org/officeDocument/2006/relationships/image" Target="../media/image9.jpeg"/><Relationship Id="rId4" Type="http://schemas.openxmlformats.org/officeDocument/2006/relationships/image" Target="../media/image5.GIF"/><Relationship Id="rId3" Type="http://schemas.openxmlformats.org/officeDocument/2006/relationships/image" Target="../media/image18.png"/><Relationship Id="rId2" Type="http://schemas.openxmlformats.org/officeDocument/2006/relationships/image" Target="../media/image4.jpeg"/><Relationship Id="rId13" Type="http://schemas.openxmlformats.org/officeDocument/2006/relationships/slideLayout" Target="../slideLayouts/slideLayout2.xml"/><Relationship Id="rId12" Type="http://schemas.openxmlformats.org/officeDocument/2006/relationships/audio" Target="../media/audio3.wav"/><Relationship Id="rId11" Type="http://schemas.openxmlformats.org/officeDocument/2006/relationships/audio" Target="../media/audio2.wav"/><Relationship Id="rId10" Type="http://schemas.openxmlformats.org/officeDocument/2006/relationships/audio" Target="../media/audio1.wav"/><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1038225" y="151765"/>
            <a:ext cx="9686925" cy="6554470"/>
          </a:xfrm>
          <a:prstGeom prst="rect">
            <a:avLst/>
          </a:prstGeom>
          <a:noFill/>
        </p:spPr>
        <p:txBody>
          <a:bodyPr wrap="square" rtlCol="0">
            <a:spAutoFit/>
          </a:bodyPr>
          <a:p>
            <a:pPr algn="ctr"/>
            <a:r>
              <a:rPr lang="vi-VN" altLang="en-US" sz="2800" b="1">
                <a:solidFill>
                  <a:srgbClr val="7030A0"/>
                </a:solidFill>
                <a:latin typeface="HP001 4H" panose="020B0603050302020204" charset="0"/>
                <a:cs typeface="HP001 4H" panose="020B0603050302020204" charset="0"/>
              </a:rPr>
              <a:t>Chủ nhật ngày 10 tháng 10 năm 2021</a:t>
            </a:r>
            <a:endParaRPr lang="vi-VN" altLang="en-US" sz="2800" b="1">
              <a:solidFill>
                <a:srgbClr val="7030A0"/>
              </a:solidFill>
              <a:latin typeface="HP001 4H" panose="020B0603050302020204" charset="0"/>
              <a:cs typeface="HP001 4H" panose="020B0603050302020204" charset="0"/>
            </a:endParaRPr>
          </a:p>
          <a:p>
            <a:pPr algn="ctr"/>
            <a:r>
              <a:rPr lang="vi-VN" altLang="en-US" sz="2800" b="1">
                <a:solidFill>
                  <a:srgbClr val="7030A0"/>
                </a:solidFill>
                <a:latin typeface="HP001 4H" panose="020B0603050302020204" charset="0"/>
                <a:cs typeface="HP001 4H" panose="020B0603050302020204" charset="0"/>
              </a:rPr>
              <a:t>Toán </a:t>
            </a:r>
            <a:endParaRPr lang="vi-VN" altLang="en-US" sz="2800" b="1">
              <a:solidFill>
                <a:srgbClr val="7030A0"/>
              </a:solidFill>
              <a:latin typeface="HP001 4H" panose="020B0603050302020204" charset="0"/>
              <a:cs typeface="HP001 4H" panose="020B0603050302020204" charset="0"/>
            </a:endParaRPr>
          </a:p>
          <a:p>
            <a:pPr algn="ctr"/>
            <a:r>
              <a:rPr lang="vi-VN" altLang="en-US" sz="2800" b="1">
                <a:solidFill>
                  <a:srgbClr val="7030A0"/>
                </a:solidFill>
                <a:latin typeface="HP001 4H" panose="020B0603050302020204" charset="0"/>
                <a:cs typeface="HP001 4H" panose="020B0603050302020204" charset="0"/>
              </a:rPr>
              <a:t>Biểu đồ</a:t>
            </a:r>
            <a:endParaRPr lang="vi-VN" altLang="en-US" sz="2800" b="1">
              <a:solidFill>
                <a:srgbClr val="7030A0"/>
              </a:solidFill>
              <a:latin typeface="HP001 4H" panose="020B0603050302020204" charset="0"/>
              <a:cs typeface="HP001 4H" panose="020B0603050302020204" charset="0"/>
            </a:endParaRPr>
          </a:p>
          <a:p>
            <a:pPr algn="l"/>
            <a:r>
              <a:rPr lang="vi-VN" altLang="en-US" sz="2800" b="1" dirty="0">
                <a:solidFill>
                  <a:srgbClr val="7030A0"/>
                </a:solidFill>
                <a:latin typeface="HP001 4H" panose="020B0603050302020204" charset="0"/>
                <a:cs typeface="HP001 4H" panose="020B0603050302020204" charset="0"/>
                <a:sym typeface="+mn-ea"/>
              </a:rPr>
              <a:t>  </a:t>
            </a:r>
            <a:r>
              <a:rPr lang="en-US" altLang="zh-CN" sz="2800" b="1" dirty="0">
                <a:solidFill>
                  <a:srgbClr val="7030A0"/>
                </a:solidFill>
                <a:latin typeface="HP001 4H" panose="020B0603050302020204" charset="0"/>
                <a:cs typeface="HP001 4H" panose="020B0603050302020204" charset="0"/>
                <a:sym typeface="+mn-ea"/>
              </a:rPr>
              <a:t>a. Năm 2002 gia đình bác H</a:t>
            </a:r>
            <a:r>
              <a:rPr lang="en-US" altLang="zh-CN" sz="2800" b="1" dirty="0">
                <a:solidFill>
                  <a:srgbClr val="7030A0"/>
                </a:solidFill>
                <a:latin typeface="HP001 4H" panose="020B0603050302020204" charset="0"/>
                <a:ea typeface="Times New Roman" panose="02020603050405020304" charset="0"/>
                <a:cs typeface="HP001 4H" panose="020B0603050302020204" charset="0"/>
                <a:sym typeface="+mn-ea"/>
              </a:rPr>
              <a:t>à</a:t>
            </a:r>
            <a:r>
              <a:rPr lang="en-US" altLang="zh-CN" sz="2800" b="1" dirty="0">
                <a:solidFill>
                  <a:srgbClr val="7030A0"/>
                </a:solidFill>
                <a:latin typeface="HP001 4H" panose="020B0603050302020204" charset="0"/>
                <a:cs typeface="HP001 4H" panose="020B0603050302020204" charset="0"/>
                <a:sym typeface="+mn-ea"/>
              </a:rPr>
              <a:t> thu hoạch được 5 tấn thóc</a:t>
            </a:r>
            <a:r>
              <a:rPr lang="vi-VN" altLang="en-US" sz="2800" b="1" dirty="0">
                <a:solidFill>
                  <a:srgbClr val="7030A0"/>
                </a:solidFill>
                <a:latin typeface="HP001 4H" panose="020B0603050302020204" charset="0"/>
                <a:cs typeface="HP001 4H" panose="020B0603050302020204" charset="0"/>
                <a:sym typeface="+mn-ea"/>
              </a:rPr>
              <a:t>.</a:t>
            </a:r>
            <a:endParaRPr lang="vi-VN" altLang="en-US" sz="2800" b="1" dirty="0">
              <a:solidFill>
                <a:srgbClr val="7030A0"/>
              </a:solidFill>
              <a:latin typeface="HP001 4H" panose="020B0603050302020204" charset="0"/>
              <a:cs typeface="HP001 4H" panose="020B0603050302020204" charset="0"/>
              <a:sym typeface="+mn-ea"/>
            </a:endParaRPr>
          </a:p>
          <a:p>
            <a:pPr algn="l"/>
            <a:r>
              <a:rPr lang="vi-VN" altLang="en-US" sz="2800" b="1" dirty="0">
                <a:solidFill>
                  <a:srgbClr val="7030A0"/>
                </a:solidFill>
                <a:latin typeface="HP001 4H" panose="020B0603050302020204" charset="0"/>
                <a:cs typeface="HP001 4H" panose="020B0603050302020204" charset="0"/>
                <a:sym typeface="+mn-ea"/>
              </a:rPr>
              <a:t>  </a:t>
            </a:r>
            <a:r>
              <a:rPr lang="en-US" altLang="zh-CN" sz="2800" b="1" dirty="0">
                <a:solidFill>
                  <a:srgbClr val="7030A0"/>
                </a:solidFill>
                <a:latin typeface="HP001 4H" panose="020B0603050302020204" charset="0"/>
                <a:cs typeface="HP001 4H" panose="020B0603050302020204" charset="0"/>
                <a:sym typeface="+mn-ea"/>
              </a:rPr>
              <a:t>b. Năm 2002 gia đình bác H</a:t>
            </a:r>
            <a:r>
              <a:rPr lang="en-US" altLang="zh-CN" sz="2800" b="1" dirty="0">
                <a:solidFill>
                  <a:srgbClr val="7030A0"/>
                </a:solidFill>
                <a:latin typeface="HP001 4H" panose="020B0603050302020204" charset="0"/>
                <a:ea typeface="Times New Roman" panose="02020603050405020304" charset="0"/>
                <a:cs typeface="HP001 4H" panose="020B0603050302020204" charset="0"/>
                <a:sym typeface="+mn-ea"/>
              </a:rPr>
              <a:t>à</a:t>
            </a:r>
            <a:r>
              <a:rPr lang="en-US" altLang="zh-CN" sz="2800" b="1" dirty="0">
                <a:solidFill>
                  <a:srgbClr val="7030A0"/>
                </a:solidFill>
                <a:latin typeface="HP001 4H" panose="020B0603050302020204" charset="0"/>
                <a:cs typeface="HP001 4H" panose="020B0603050302020204" charset="0"/>
                <a:sym typeface="+mn-ea"/>
              </a:rPr>
              <a:t>  thu hoạch được nhiều hơn năm 2000 là 10 tạ thóc</a:t>
            </a:r>
            <a:r>
              <a:rPr lang="vi-VN" altLang="en-US" sz="2800" b="1" dirty="0">
                <a:solidFill>
                  <a:srgbClr val="7030A0"/>
                </a:solidFill>
                <a:latin typeface="HP001 4H" panose="020B0603050302020204" charset="0"/>
                <a:cs typeface="HP001 4H" panose="020B0603050302020204" charset="0"/>
                <a:sym typeface="+mn-ea"/>
              </a:rPr>
              <a:t>.</a:t>
            </a:r>
            <a:endParaRPr lang="vi-VN" altLang="en-US" sz="2800" b="1" dirty="0">
              <a:solidFill>
                <a:srgbClr val="7030A0"/>
              </a:solidFill>
              <a:latin typeface="HP001 4H" panose="020B0603050302020204" charset="0"/>
              <a:cs typeface="HP001 4H" panose="020B0603050302020204" charset="0"/>
              <a:sym typeface="+mn-ea"/>
            </a:endParaRPr>
          </a:p>
          <a:p>
            <a:pPr algn="l" eaLnBrk="1" hangingPunct="1"/>
            <a:r>
              <a:rPr lang="vi-VN" altLang="en-US" sz="2800" b="1" dirty="0">
                <a:solidFill>
                  <a:srgbClr val="7030A0"/>
                </a:solidFill>
                <a:latin typeface="HP001 4H" panose="020B0603050302020204" charset="0"/>
                <a:cs typeface="HP001 4H" panose="020B0603050302020204" charset="0"/>
                <a:sym typeface="+mn-ea"/>
              </a:rPr>
              <a:t>  c. - C</a:t>
            </a:r>
            <a:r>
              <a:rPr lang="en-US" altLang="zh-CN" sz="2800" b="1" dirty="0">
                <a:solidFill>
                  <a:srgbClr val="7030A0"/>
                </a:solidFill>
                <a:latin typeface="HP001 4H" panose="020B0603050302020204" charset="0"/>
                <a:cs typeface="HP001 4H" panose="020B0603050302020204" charset="0"/>
                <a:sym typeface="+mn-ea"/>
              </a:rPr>
              <a:t>ả 3 năm gia đình bác H</a:t>
            </a:r>
            <a:r>
              <a:rPr lang="en-US" altLang="zh-CN" sz="2800" b="1" dirty="0">
                <a:solidFill>
                  <a:srgbClr val="7030A0"/>
                </a:solidFill>
                <a:latin typeface="HP001 4H" panose="020B0603050302020204" charset="0"/>
                <a:ea typeface="Times New Roman" panose="02020603050405020304" charset="0"/>
                <a:cs typeface="HP001 4H" panose="020B0603050302020204" charset="0"/>
                <a:sym typeface="+mn-ea"/>
              </a:rPr>
              <a:t>à</a:t>
            </a:r>
            <a:r>
              <a:rPr lang="en-US" altLang="zh-CN" sz="2800" b="1" dirty="0">
                <a:solidFill>
                  <a:srgbClr val="7030A0"/>
                </a:solidFill>
                <a:latin typeface="HP001 4H" panose="020B0603050302020204" charset="0"/>
                <a:cs typeface="HP001 4H" panose="020B0603050302020204" charset="0"/>
                <a:sym typeface="+mn-ea"/>
              </a:rPr>
              <a:t> thu được 12 tấn thóc.</a:t>
            </a:r>
            <a:endParaRPr lang="en-US" altLang="zh-CN" sz="2800" b="1" u="none" dirty="0">
              <a:solidFill>
                <a:srgbClr val="7030A0"/>
              </a:solidFill>
              <a:latin typeface="HP001 4H" panose="020B0603050302020204" charset="0"/>
              <a:cs typeface="HP001 4H" panose="020B0603050302020204" charset="0"/>
            </a:endParaRPr>
          </a:p>
          <a:p>
            <a:pPr algn="l"/>
            <a:r>
              <a:rPr lang="vi-VN" altLang="en-US" sz="2800" b="1" dirty="0">
                <a:solidFill>
                  <a:srgbClr val="7030A0"/>
                </a:solidFill>
                <a:latin typeface="HP001 4H" panose="020B0603050302020204" charset="0"/>
                <a:cs typeface="HP001 4H" panose="020B0603050302020204" charset="0"/>
                <a:sym typeface="+mn-ea"/>
              </a:rPr>
              <a:t>    </a:t>
            </a:r>
            <a:r>
              <a:rPr lang="en-US" altLang="zh-CN" sz="2800" b="1" dirty="0">
                <a:solidFill>
                  <a:srgbClr val="7030A0"/>
                </a:solidFill>
                <a:latin typeface="HP001 4H" panose="020B0603050302020204" charset="0"/>
                <a:cs typeface="HP001 4H" panose="020B0603050302020204" charset="0"/>
                <a:sym typeface="+mn-ea"/>
              </a:rPr>
              <a:t>- Năm 2002 gia đình bác H</a:t>
            </a:r>
            <a:r>
              <a:rPr lang="en-US" altLang="zh-CN" sz="2800" b="1" dirty="0">
                <a:solidFill>
                  <a:srgbClr val="7030A0"/>
                </a:solidFill>
                <a:latin typeface="HP001 4H" panose="020B0603050302020204" charset="0"/>
                <a:ea typeface="Times New Roman" panose="02020603050405020304" charset="0"/>
                <a:cs typeface="HP001 4H" panose="020B0603050302020204" charset="0"/>
                <a:sym typeface="+mn-ea"/>
              </a:rPr>
              <a:t>à</a:t>
            </a:r>
            <a:r>
              <a:rPr lang="en-US" altLang="zh-CN" sz="2800" b="1" dirty="0">
                <a:solidFill>
                  <a:srgbClr val="7030A0"/>
                </a:solidFill>
                <a:latin typeface="HP001 4H" panose="020B0603050302020204" charset="0"/>
                <a:cs typeface="HP001 4H" panose="020B0603050302020204" charset="0"/>
                <a:sym typeface="+mn-ea"/>
              </a:rPr>
              <a:t> thu hoạch được nhiều thóc nhất. ( 50 tạ hay 5 tấn).</a:t>
            </a:r>
            <a:endParaRPr lang="en-US" altLang="zh-CN" sz="2800" b="1" dirty="0">
              <a:solidFill>
                <a:srgbClr val="7030A0"/>
              </a:solidFill>
              <a:latin typeface="HP001 4H" panose="020B0603050302020204" charset="0"/>
              <a:ea typeface="Times New Roman" panose="02020603050405020304" charset="0"/>
              <a:cs typeface="HP001 4H" panose="020B0603050302020204" charset="0"/>
            </a:endParaRPr>
          </a:p>
          <a:p>
            <a:pPr algn="l"/>
            <a:r>
              <a:rPr lang="vi-VN" altLang="en-US" sz="2800" b="1" dirty="0">
                <a:solidFill>
                  <a:srgbClr val="7030A0"/>
                </a:solidFill>
                <a:latin typeface="HP001 4H" panose="020B0603050302020204" charset="0"/>
                <a:cs typeface="HP001 4H" panose="020B0603050302020204" charset="0"/>
                <a:sym typeface="+mn-ea"/>
              </a:rPr>
              <a:t>    </a:t>
            </a:r>
            <a:r>
              <a:rPr lang="en-US" altLang="zh-CN" sz="2800" b="1" dirty="0">
                <a:solidFill>
                  <a:srgbClr val="7030A0"/>
                </a:solidFill>
                <a:latin typeface="HP001 4H" panose="020B0603050302020204" charset="0"/>
                <a:cs typeface="HP001 4H" panose="020B0603050302020204" charset="0"/>
                <a:sym typeface="+mn-ea"/>
              </a:rPr>
              <a:t>- Năm 2001 thu hoạch được ít nhất. ( 30 tạ hay 3 tấn).</a:t>
            </a:r>
            <a:endParaRPr lang="en-US" altLang="zh-CN" sz="2800" b="1" dirty="0">
              <a:solidFill>
                <a:srgbClr val="7030A0"/>
              </a:solidFill>
              <a:latin typeface="HP001 4H" panose="020B0603050302020204" charset="0"/>
              <a:ea typeface="Times New Roman" panose="02020603050405020304" charset="0"/>
              <a:cs typeface="HP001 4H" panose="020B0603050302020204" charset="0"/>
            </a:endParaRPr>
          </a:p>
          <a:p>
            <a:pPr algn="ctr"/>
            <a:endParaRPr lang="vi-VN" altLang="en-US" sz="2800" b="1">
              <a:solidFill>
                <a:srgbClr val="7030A0"/>
              </a:solidFill>
              <a:latin typeface="HP001 4H" panose="020B0603050302020204" charset="0"/>
              <a:cs typeface="HP001 4H" panose="020B0603050302020204" charset="0"/>
            </a:endParaRPr>
          </a:p>
          <a:p>
            <a:pPr algn="ctr"/>
            <a:r>
              <a:rPr lang="vi-VN" altLang="en-US" sz="2800" b="1">
                <a:solidFill>
                  <a:srgbClr val="7030A0"/>
                </a:solidFill>
                <a:latin typeface="HP001 4H" panose="020B0603050302020204" charset="0"/>
                <a:cs typeface="HP001 4H" panose="020B0603050302020204" charset="0"/>
                <a:sym typeface="+mn-ea"/>
              </a:rPr>
              <a:t>Toán </a:t>
            </a:r>
            <a:endParaRPr lang="vi-VN" altLang="en-US" sz="2800" b="1">
              <a:solidFill>
                <a:srgbClr val="7030A0"/>
              </a:solidFill>
              <a:latin typeface="HP001 4H" panose="020B0603050302020204" charset="0"/>
              <a:cs typeface="HP001 4H" panose="020B0603050302020204" charset="0"/>
            </a:endParaRPr>
          </a:p>
          <a:p>
            <a:pPr algn="ctr"/>
            <a:r>
              <a:rPr lang="vi-VN" altLang="en-US" sz="2800" b="1">
                <a:solidFill>
                  <a:srgbClr val="7030A0"/>
                </a:solidFill>
                <a:latin typeface="HP001 4H" panose="020B0603050302020204" charset="0"/>
                <a:cs typeface="HP001 4H" panose="020B0603050302020204" charset="0"/>
                <a:sym typeface="+mn-ea"/>
              </a:rPr>
              <a:t>Biểu đồ (tiếp theo)</a:t>
            </a:r>
            <a:endParaRPr lang="vi-VN" altLang="en-US" sz="2800" b="1">
              <a:solidFill>
                <a:srgbClr val="7030A0"/>
              </a:solidFill>
              <a:latin typeface="HP001 4H" panose="020B0603050302020204" charset="0"/>
              <a:cs typeface="HP001 4H" panose="020B0603050302020204" charset="0"/>
            </a:endParaRPr>
          </a:p>
          <a:p>
            <a:pPr algn="ctr"/>
            <a:endParaRPr lang="vi-VN" altLang="en-US" sz="2800" b="1">
              <a:solidFill>
                <a:srgbClr val="7030A0"/>
              </a:solidFill>
              <a:latin typeface="HP001 4H" panose="020B0603050302020204" charset="0"/>
              <a:cs typeface="HP001 4H" panose="020B0603050302020204" charset="0"/>
            </a:endParaRPr>
          </a:p>
          <a:p>
            <a:pPr algn="ctr"/>
            <a:endParaRPr lang="vi-VN" altLang="en-US" sz="2800" b="1">
              <a:solidFill>
                <a:srgbClr val="7030A0"/>
              </a:solidFill>
              <a:latin typeface="HP001 4H" panose="020B0603050302020204" charset="0"/>
              <a:cs typeface="HP001 4H" panose="020B0603050302020204" charset="0"/>
            </a:endParaRPr>
          </a:p>
        </p:txBody>
      </p:sp>
      <p:cxnSp>
        <p:nvCxnSpPr>
          <p:cNvPr id="4" name="Straight Connector 3"/>
          <p:cNvCxnSpPr/>
          <p:nvPr/>
        </p:nvCxnSpPr>
        <p:spPr>
          <a:xfrm flipV="1">
            <a:off x="2813685" y="4752975"/>
            <a:ext cx="6563995" cy="2032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Cloud 4"/>
          <p:cNvSpPr/>
          <p:nvPr/>
        </p:nvSpPr>
        <p:spPr>
          <a:xfrm>
            <a:off x="9666605" y="0"/>
            <a:ext cx="2525395" cy="133477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000" b="1">
                <a:solidFill>
                  <a:srgbClr val="FF0000"/>
                </a:solidFill>
                <a:latin typeface="Times New Roman" panose="02020603050405020304" charset="0"/>
                <a:cs typeface="Times New Roman" panose="02020603050405020304" charset="0"/>
              </a:rPr>
              <a:t>Lấy vở Toán ghi bài</a:t>
            </a:r>
            <a:endParaRPr lang="vi-VN" altLang="en-US" sz="2000" b="1">
              <a:solidFill>
                <a:srgbClr val="FF0000"/>
              </a:solidFill>
              <a:latin typeface="Times New Roman" panose="02020603050405020304" charset="0"/>
              <a:cs typeface="Times New Roman" panose="02020603050405020304" charset="0"/>
            </a:endParaRPr>
          </a:p>
        </p:txBody>
      </p:sp>
      <p:cxnSp>
        <p:nvCxnSpPr>
          <p:cNvPr id="7" name="Straight Connector 6"/>
          <p:cNvCxnSpPr/>
          <p:nvPr/>
        </p:nvCxnSpPr>
        <p:spPr>
          <a:xfrm flipV="1">
            <a:off x="2879725" y="5898515"/>
            <a:ext cx="6563995" cy="2032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1"/>
          <a:stretch>
            <a:fillRect/>
          </a:stretch>
        </p:blipFill>
        <p:spPr>
          <a:xfrm>
            <a:off x="0" y="0"/>
            <a:ext cx="12192000" cy="6939280"/>
          </a:xfrm>
          <a:prstGeom prst="rect">
            <a:avLst/>
          </a:prstGeom>
          <a:noFill/>
          <a:ln w="9525">
            <a:noFill/>
          </a:ln>
        </p:spPr>
      </p:pic>
      <p:pic>
        <p:nvPicPr>
          <p:cNvPr id="2" name="Bản ghi Mới 57">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245745" y="6104890"/>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58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4036" name="图片 44035" descr="1-17"/>
          <p:cNvPicPr>
            <a:picLocks noChangeAspect="1"/>
          </p:cNvPicPr>
          <p:nvPr/>
        </p:nvPicPr>
        <p:blipFill>
          <a:blip r:embed="rId1"/>
          <a:stretch>
            <a:fillRect/>
          </a:stretch>
        </p:blipFill>
        <p:spPr>
          <a:xfrm>
            <a:off x="-53772" y="4069668"/>
            <a:ext cx="12221644" cy="2788562"/>
          </a:xfrm>
          <a:prstGeom prst="rect">
            <a:avLst/>
          </a:prstGeom>
          <a:noFill/>
          <a:ln w="9525">
            <a:noFill/>
          </a:ln>
        </p:spPr>
      </p:pic>
      <p:pic>
        <p:nvPicPr>
          <p:cNvPr id="44037" name="图片 44036" descr="1-31"/>
          <p:cNvPicPr>
            <a:picLocks noChangeAspect="1"/>
          </p:cNvPicPr>
          <p:nvPr/>
        </p:nvPicPr>
        <p:blipFill>
          <a:blip r:embed="rId2"/>
          <a:stretch>
            <a:fillRect/>
          </a:stretch>
        </p:blipFill>
        <p:spPr>
          <a:xfrm>
            <a:off x="1046480" y="-144145"/>
            <a:ext cx="10721975" cy="6597650"/>
          </a:xfrm>
          <a:prstGeom prst="rect">
            <a:avLst/>
          </a:prstGeom>
          <a:noFill/>
          <a:ln w="9525">
            <a:noFill/>
          </a:ln>
        </p:spPr>
      </p:pic>
      <p:pic>
        <p:nvPicPr>
          <p:cNvPr id="44038" name="图片 44037" descr="1-34"/>
          <p:cNvPicPr>
            <a:picLocks noChangeAspect="1"/>
          </p:cNvPicPr>
          <p:nvPr/>
        </p:nvPicPr>
        <p:blipFill>
          <a:blip r:embed="rId3"/>
          <a:stretch>
            <a:fillRect/>
          </a:stretch>
        </p:blipFill>
        <p:spPr>
          <a:xfrm>
            <a:off x="9192260" y="3769360"/>
            <a:ext cx="2975610" cy="3152140"/>
          </a:xfrm>
          <a:prstGeom prst="rect">
            <a:avLst/>
          </a:prstGeom>
          <a:noFill/>
          <a:ln w="9525">
            <a:noFill/>
          </a:ln>
        </p:spPr>
      </p:pic>
      <p:pic>
        <p:nvPicPr>
          <p:cNvPr id="44039" name="图片 44038" descr="1-33"/>
          <p:cNvPicPr>
            <a:picLocks noChangeAspect="1"/>
          </p:cNvPicPr>
          <p:nvPr/>
        </p:nvPicPr>
        <p:blipFill>
          <a:blip r:embed="rId4"/>
          <a:stretch>
            <a:fillRect/>
          </a:stretch>
        </p:blipFill>
        <p:spPr>
          <a:xfrm>
            <a:off x="0" y="250190"/>
            <a:ext cx="2491740" cy="6607810"/>
          </a:xfrm>
          <a:prstGeom prst="rect">
            <a:avLst/>
          </a:prstGeom>
          <a:noFill/>
          <a:ln w="9525">
            <a:noFill/>
          </a:ln>
        </p:spPr>
      </p:pic>
      <p:sp>
        <p:nvSpPr>
          <p:cNvPr id="4" name="Text Box 3"/>
          <p:cNvSpPr txBox="1"/>
          <p:nvPr/>
        </p:nvSpPr>
        <p:spPr>
          <a:xfrm>
            <a:off x="3196590" y="1551940"/>
            <a:ext cx="6684645" cy="1568450"/>
          </a:xfrm>
          <a:prstGeom prst="rect">
            <a:avLst/>
          </a:prstGeom>
          <a:noFill/>
        </p:spPr>
        <p:txBody>
          <a:bodyPr wrap="square" rtlCol="0">
            <a:spAutoFit/>
          </a:bodyPr>
          <a:lstStyle/>
          <a:p>
            <a:pPr algn="ctr"/>
            <a:r>
              <a:rPr lang="vi-VN" altLang="en-US" sz="3200" b="1">
                <a:solidFill>
                  <a:schemeClr val="accent5">
                    <a:lumMod val="50000"/>
                  </a:schemeClr>
                </a:solidFill>
                <a:latin typeface="Times New Roman" panose="02020603050405020304" charset="0"/>
                <a:cs typeface="Times New Roman" panose="02020603050405020304" charset="0"/>
              </a:rPr>
              <a:t>Chủ nhật ngày 3 tháng 10 năm 2021</a:t>
            </a:r>
            <a:endParaRPr lang="vi-VN" altLang="en-US" sz="3200" b="1">
              <a:solidFill>
                <a:schemeClr val="accent5">
                  <a:lumMod val="50000"/>
                </a:schemeClr>
              </a:solidFill>
              <a:latin typeface="Times New Roman" panose="02020603050405020304" charset="0"/>
              <a:cs typeface="Times New Roman" panose="02020603050405020304" charset="0"/>
            </a:endParaRPr>
          </a:p>
          <a:p>
            <a:pPr algn="ctr"/>
            <a:r>
              <a:rPr lang="vi-VN" altLang="en-US" sz="3200" b="1">
                <a:solidFill>
                  <a:schemeClr val="accent5">
                    <a:lumMod val="50000"/>
                  </a:schemeClr>
                </a:solidFill>
                <a:latin typeface="Times New Roman" panose="02020603050405020304" charset="0"/>
                <a:cs typeface="Times New Roman" panose="02020603050405020304" charset="0"/>
              </a:rPr>
              <a:t>Tập làm văn</a:t>
            </a:r>
            <a:endParaRPr lang="vi-VN" altLang="en-US" sz="3200" b="1">
              <a:solidFill>
                <a:schemeClr val="accent5">
                  <a:lumMod val="50000"/>
                </a:schemeClr>
              </a:solidFill>
              <a:latin typeface="Times New Roman" panose="02020603050405020304" charset="0"/>
              <a:cs typeface="Times New Roman" panose="02020603050405020304" charset="0"/>
            </a:endParaRPr>
          </a:p>
          <a:p>
            <a:pPr algn="ctr"/>
            <a:r>
              <a:rPr lang="vi-VN" altLang="en-US" sz="3200" b="1">
                <a:solidFill>
                  <a:schemeClr val="accent5">
                    <a:lumMod val="50000"/>
                  </a:schemeClr>
                </a:solidFill>
                <a:latin typeface="Times New Roman" panose="02020603050405020304" charset="0"/>
                <a:cs typeface="Times New Roman" panose="02020603050405020304" charset="0"/>
              </a:rPr>
              <a:t>Đoạn văn trong bài văm kể chuyện</a:t>
            </a:r>
            <a:endParaRPr lang="vi-VN" altLang="en-US" sz="3200" b="1">
              <a:solidFill>
                <a:schemeClr val="accent5">
                  <a:lumMod val="50000"/>
                </a:schemeClr>
              </a:solidFill>
              <a:latin typeface="Times New Roman" panose="02020603050405020304" charset="0"/>
              <a:cs typeface="Times New Roman" panose="02020603050405020304" charset="0"/>
            </a:endParaRPr>
          </a:p>
        </p:txBody>
      </p:sp>
      <p:pic>
        <p:nvPicPr>
          <p:cNvPr id="48134" name="图片 48133" descr="1-50"/>
          <p:cNvPicPr>
            <a:picLocks noGrp="1" noChangeAspect="1"/>
          </p:cNvPicPr>
          <p:nvPr>
            <p:ph idx="1"/>
          </p:nvPr>
        </p:nvPicPr>
        <p:blipFill>
          <a:blip r:embed="rId5"/>
          <a:stretch>
            <a:fillRect/>
          </a:stretch>
        </p:blipFill>
        <p:spPr>
          <a:xfrm>
            <a:off x="73025" y="0"/>
            <a:ext cx="2915285" cy="266382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4037"/>
                                        </p:tgtEl>
                                        <p:attrNameLst>
                                          <p:attrName>style.visibility</p:attrName>
                                        </p:attrNameLst>
                                      </p:cBhvr>
                                      <p:to>
                                        <p:strVal val="visible"/>
                                      </p:to>
                                    </p:set>
                                    <p:anim calcmode="lin" valueType="num">
                                      <p:cBhvr>
                                        <p:cTn id="13" dur="1000" fill="hold"/>
                                        <p:tgtEl>
                                          <p:spTgt spid="44037"/>
                                        </p:tgtEl>
                                        <p:attrNameLst>
                                          <p:attrName>ppt_w</p:attrName>
                                        </p:attrNameLst>
                                      </p:cBhvr>
                                      <p:tavLst>
                                        <p:tav tm="0">
                                          <p:val>
                                            <p:fltVal val="0"/>
                                          </p:val>
                                        </p:tav>
                                        <p:tav tm="100000">
                                          <p:val>
                                            <p:strVal val="#ppt_w"/>
                                          </p:val>
                                        </p:tav>
                                      </p:tavLst>
                                    </p:anim>
                                    <p:anim calcmode="lin" valueType="num">
                                      <p:cBhvr>
                                        <p:cTn id="14" dur="1000" fill="hold"/>
                                        <p:tgtEl>
                                          <p:spTgt spid="44037"/>
                                        </p:tgtEl>
                                        <p:attrNameLst>
                                          <p:attrName>ppt_h</p:attrName>
                                        </p:attrNameLst>
                                      </p:cBhvr>
                                      <p:tavLst>
                                        <p:tav tm="0">
                                          <p:val>
                                            <p:fltVal val="0"/>
                                          </p:val>
                                        </p:tav>
                                        <p:tav tm="100000">
                                          <p:val>
                                            <p:strVal val="#ppt_h"/>
                                          </p:val>
                                        </p:tav>
                                      </p:tavLst>
                                    </p:anim>
                                    <p:anim calcmode="lin" valueType="num">
                                      <p:cBhvr>
                                        <p:cTn id="15" dur="1000" fill="hold"/>
                                        <p:tgtEl>
                                          <p:spTgt spid="4403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4037"/>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42" fill="hold" nodeType="afterEffect">
                                  <p:stCondLst>
                                    <p:cond delay="0"/>
                                  </p:stCondLst>
                                  <p:childTnLst>
                                    <p:set>
                                      <p:cBhvr>
                                        <p:cTn id="19" dur="1" fill="hold">
                                          <p:stCondLst>
                                            <p:cond delay="0"/>
                                          </p:stCondLst>
                                        </p:cTn>
                                        <p:tgtEl>
                                          <p:spTgt spid="44039"/>
                                        </p:tgtEl>
                                        <p:attrNameLst>
                                          <p:attrName>style.visibility</p:attrName>
                                        </p:attrNameLst>
                                      </p:cBhvr>
                                      <p:to>
                                        <p:strVal val="visible"/>
                                      </p:to>
                                    </p:set>
                                    <p:animEffect transition="in" filter="barn(outHorizontal)">
                                      <p:cBhvr>
                                        <p:cTn id="20" dur="500"/>
                                        <p:tgtEl>
                                          <p:spTgt spid="44039"/>
                                        </p:tgtEl>
                                      </p:cBhvr>
                                    </p:animEffect>
                                  </p:childTnLst>
                                </p:cTn>
                              </p:par>
                            </p:childTnLst>
                          </p:cTn>
                        </p:par>
                        <p:par>
                          <p:cTn id="21" fill="hold">
                            <p:stCondLst>
                              <p:cond delay="2500"/>
                            </p:stCondLst>
                            <p:childTnLst>
                              <p:par>
                                <p:cTn id="22" presetID="47" presetClass="entr" presetSubtype="0" fill="hold" nodeType="afterEffect">
                                  <p:stCondLst>
                                    <p:cond delay="0"/>
                                  </p:stCondLst>
                                  <p:childTnLst>
                                    <p:set>
                                      <p:cBhvr>
                                        <p:cTn id="23" dur="1" fill="hold">
                                          <p:stCondLst>
                                            <p:cond delay="0"/>
                                          </p:stCondLst>
                                        </p:cTn>
                                        <p:tgtEl>
                                          <p:spTgt spid="44038"/>
                                        </p:tgtEl>
                                        <p:attrNameLst>
                                          <p:attrName>style.visibility</p:attrName>
                                        </p:attrNameLst>
                                      </p:cBhvr>
                                      <p:to>
                                        <p:strVal val="visible"/>
                                      </p:to>
                                    </p:set>
                                    <p:animEffect transition="in" filter="fade">
                                      <p:cBhvr>
                                        <p:cTn id="24" dur="1000"/>
                                        <p:tgtEl>
                                          <p:spTgt spid="44038"/>
                                        </p:tgtEl>
                                      </p:cBhvr>
                                    </p:animEffect>
                                    <p:anim calcmode="lin" valueType="num">
                                      <p:cBhvr>
                                        <p:cTn id="25" dur="1000" fill="hold"/>
                                        <p:tgtEl>
                                          <p:spTgt spid="44038"/>
                                        </p:tgtEl>
                                        <p:attrNameLst>
                                          <p:attrName>ppt_x</p:attrName>
                                        </p:attrNameLst>
                                      </p:cBhvr>
                                      <p:tavLst>
                                        <p:tav tm="0">
                                          <p:val>
                                            <p:strVal val="#ppt_x"/>
                                          </p:val>
                                        </p:tav>
                                        <p:tav tm="100000">
                                          <p:val>
                                            <p:strVal val="#ppt_x"/>
                                          </p:val>
                                        </p:tav>
                                      </p:tavLst>
                                    </p:anim>
                                    <p:anim calcmode="lin" valueType="num">
                                      <p:cBhvr>
                                        <p:cTn id="26" dur="1000" fill="hold"/>
                                        <p:tgtEl>
                                          <p:spTgt spid="44038"/>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48134"/>
                                        </p:tgtEl>
                                        <p:attrNameLst>
                                          <p:attrName>style.visibility</p:attrName>
                                        </p:attrNameLst>
                                      </p:cBhvr>
                                      <p:to>
                                        <p:strVal val="visible"/>
                                      </p:to>
                                    </p:set>
                                    <p:animEffect transition="in" filter="fade">
                                      <p:cBhvr>
                                        <p:cTn id="30" dur="1000"/>
                                        <p:tgtEl>
                                          <p:spTgt spid="48134"/>
                                        </p:tgtEl>
                                      </p:cBhvr>
                                    </p:animEffect>
                                    <p:anim calcmode="lin" valueType="num">
                                      <p:cBhvr>
                                        <p:cTn id="31" dur="1000" fill="hold"/>
                                        <p:tgtEl>
                                          <p:spTgt spid="48134"/>
                                        </p:tgtEl>
                                        <p:attrNameLst>
                                          <p:attrName>ppt_x</p:attrName>
                                        </p:attrNameLst>
                                      </p:cBhvr>
                                      <p:tavLst>
                                        <p:tav tm="0">
                                          <p:val>
                                            <p:strVal val="#ppt_x"/>
                                          </p:val>
                                        </p:tav>
                                        <p:tav tm="100000">
                                          <p:val>
                                            <p:strVal val="#ppt_x"/>
                                          </p:val>
                                        </p:tav>
                                      </p:tavLst>
                                    </p:anim>
                                    <p:anim calcmode="lin" valueType="num">
                                      <p:cBhvr>
                                        <p:cTn id="32" dur="1000" fill="hold"/>
                                        <p:tgtEl>
                                          <p:spTgt spid="48134"/>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1"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165100" y="197485"/>
            <a:ext cx="11795125" cy="6535420"/>
          </a:xfrm>
          <a:prstGeom prst="rect">
            <a:avLst/>
          </a:prstGeom>
          <a:noFill/>
          <a:ln w="9525">
            <a:noFill/>
          </a:ln>
        </p:spPr>
      </p:pic>
      <p:pic>
        <p:nvPicPr>
          <p:cNvPr id="3078" name="图片 3077" descr="7"/>
          <p:cNvPicPr>
            <a:picLocks noChangeAspect="1"/>
          </p:cNvPicPr>
          <p:nvPr/>
        </p:nvPicPr>
        <p:blipFill>
          <a:blip r:embed="rId2"/>
          <a:stretch>
            <a:fillRect/>
          </a:stretch>
        </p:blipFill>
        <p:spPr>
          <a:xfrm>
            <a:off x="3308723" y="177385"/>
            <a:ext cx="1060504" cy="1529285"/>
          </a:xfrm>
          <a:prstGeom prst="rect">
            <a:avLst/>
          </a:prstGeom>
          <a:noFill/>
          <a:ln w="9525">
            <a:noFill/>
          </a:ln>
        </p:spPr>
      </p:pic>
      <p:pic>
        <p:nvPicPr>
          <p:cNvPr id="3080" name="图片 3079" descr="8"/>
          <p:cNvPicPr>
            <a:picLocks noChangeAspect="1"/>
          </p:cNvPicPr>
          <p:nvPr/>
        </p:nvPicPr>
        <p:blipFill>
          <a:blip r:embed="rId3"/>
          <a:stretch>
            <a:fillRect/>
          </a:stretch>
        </p:blipFill>
        <p:spPr>
          <a:xfrm>
            <a:off x="4151630" y="746125"/>
            <a:ext cx="4985385" cy="1052195"/>
          </a:xfrm>
          <a:prstGeom prst="rect">
            <a:avLst/>
          </a:prstGeom>
          <a:noFill/>
          <a:ln w="9525">
            <a:noFill/>
          </a:ln>
        </p:spPr>
      </p:pic>
      <p:pic>
        <p:nvPicPr>
          <p:cNvPr id="3081" name="图片 3080" descr="9"/>
          <p:cNvPicPr>
            <a:picLocks noChangeAspect="1"/>
          </p:cNvPicPr>
          <p:nvPr/>
        </p:nvPicPr>
        <p:blipFill>
          <a:blip r:embed="rId4"/>
          <a:stretch>
            <a:fillRect/>
          </a:stretch>
        </p:blipFill>
        <p:spPr>
          <a:xfrm>
            <a:off x="2110105" y="2406650"/>
            <a:ext cx="8294370" cy="1172210"/>
          </a:xfrm>
          <a:prstGeom prst="rect">
            <a:avLst/>
          </a:prstGeom>
          <a:noFill/>
          <a:ln w="9525">
            <a:noFill/>
          </a:ln>
        </p:spPr>
      </p:pic>
      <p:pic>
        <p:nvPicPr>
          <p:cNvPr id="3082" name="图片 3081" descr="10"/>
          <p:cNvPicPr>
            <a:picLocks noChangeAspect="1"/>
          </p:cNvPicPr>
          <p:nvPr/>
        </p:nvPicPr>
        <p:blipFill>
          <a:blip r:embed="rId5"/>
          <a:stretch>
            <a:fillRect/>
          </a:stretch>
        </p:blipFill>
        <p:spPr>
          <a:xfrm>
            <a:off x="2111375" y="3701415"/>
            <a:ext cx="8293100" cy="1625600"/>
          </a:xfrm>
          <a:prstGeom prst="rect">
            <a:avLst/>
          </a:prstGeom>
          <a:noFill/>
          <a:ln w="9525">
            <a:noFill/>
          </a:ln>
        </p:spPr>
      </p:pic>
      <p:pic>
        <p:nvPicPr>
          <p:cNvPr id="3077" name="图片 3076" descr="6"/>
          <p:cNvPicPr>
            <a:picLocks noChangeAspect="1"/>
          </p:cNvPicPr>
          <p:nvPr/>
        </p:nvPicPr>
        <p:blipFill>
          <a:blip r:embed="rId6"/>
          <a:stretch>
            <a:fillRect/>
          </a:stretch>
        </p:blipFill>
        <p:spPr>
          <a:xfrm>
            <a:off x="8263890" y="4066540"/>
            <a:ext cx="3903980" cy="2791460"/>
          </a:xfrm>
          <a:prstGeom prst="rect">
            <a:avLst/>
          </a:prstGeom>
          <a:noFill/>
          <a:ln w="9525">
            <a:noFill/>
          </a:ln>
        </p:spPr>
      </p:pic>
      <p:sp>
        <p:nvSpPr>
          <p:cNvPr id="2" name="Text Box 1"/>
          <p:cNvSpPr txBox="1"/>
          <p:nvPr/>
        </p:nvSpPr>
        <p:spPr>
          <a:xfrm>
            <a:off x="4608830" y="919480"/>
            <a:ext cx="4288155" cy="583565"/>
          </a:xfrm>
          <a:prstGeom prst="rect">
            <a:avLst/>
          </a:prstGeom>
          <a:noFill/>
        </p:spPr>
        <p:txBody>
          <a:bodyPr wrap="square" rtlCol="0">
            <a:spAutoFit/>
          </a:bodyPr>
          <a:lstStyle/>
          <a:p>
            <a:r>
              <a:rPr lang="vi-VN" altLang="en-US" sz="3200" b="1">
                <a:latin typeface="Times New Roman" panose="02020603050405020304" charset="0"/>
                <a:cs typeface="Times New Roman" panose="02020603050405020304" charset="0"/>
              </a:rPr>
              <a:t>YÊU CẦU CẦN ĐẠT</a:t>
            </a:r>
            <a:endParaRPr lang="vi-VN" altLang="en-US" sz="3200" b="1">
              <a:latin typeface="Times New Roman" panose="02020603050405020304" charset="0"/>
              <a:cs typeface="Times New Roman" panose="02020603050405020304" charset="0"/>
            </a:endParaRPr>
          </a:p>
        </p:txBody>
      </p:sp>
      <p:sp>
        <p:nvSpPr>
          <p:cNvPr id="3" name="Text Box 2"/>
          <p:cNvSpPr txBox="1"/>
          <p:nvPr/>
        </p:nvSpPr>
        <p:spPr>
          <a:xfrm>
            <a:off x="2490470" y="2594610"/>
            <a:ext cx="7591425" cy="583565"/>
          </a:xfrm>
          <a:prstGeom prst="rect">
            <a:avLst/>
          </a:prstGeom>
          <a:noFill/>
        </p:spPr>
        <p:txBody>
          <a:bodyPr wrap="square" rtlCol="0">
            <a:spAutoFit/>
          </a:bodyPr>
          <a:lstStyle/>
          <a:p>
            <a:r>
              <a:rPr lang="en-US" sz="3200" dirty="0" err="1">
                <a:latin typeface="Times New Roman" panose="02020603050405020304" charset="0"/>
                <a:ea typeface="Tahoma" panose="020B0604030504040204" pitchFamily="34" charset="0"/>
                <a:cs typeface="Times New Roman" panose="02020603050405020304" charset="0"/>
                <a:sym typeface="+mn-ea"/>
              </a:rPr>
              <a:t>Có</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hiểu</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biết</a:t>
            </a:r>
            <a:r>
              <a:rPr lang="en-US" sz="3200" dirty="0">
                <a:latin typeface="Times New Roman" panose="02020603050405020304" charset="0"/>
                <a:ea typeface="Tahoma" panose="020B0604030504040204" pitchFamily="34" charset="0"/>
                <a:cs typeface="Times New Roman" panose="02020603050405020304" charset="0"/>
                <a:sym typeface="+mn-ea"/>
              </a:rPr>
              <a:t> ban </a:t>
            </a:r>
            <a:r>
              <a:rPr lang="en-US" sz="3200" dirty="0" err="1">
                <a:latin typeface="Times New Roman" panose="02020603050405020304" charset="0"/>
                <a:ea typeface="Tahoma" panose="020B0604030504040204" pitchFamily="34" charset="0"/>
                <a:cs typeface="Times New Roman" panose="02020603050405020304" charset="0"/>
                <a:sym typeface="+mn-ea"/>
              </a:rPr>
              <a:t>đầu</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về</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đoạn</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văn</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kể</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chuyện</a:t>
            </a:r>
            <a:r>
              <a:rPr lang="en-US" sz="3200" dirty="0">
                <a:latin typeface="Times New Roman" panose="02020603050405020304" charset="0"/>
                <a:ea typeface="Tahoma" panose="020B0604030504040204" pitchFamily="34" charset="0"/>
                <a:cs typeface="Times New Roman" panose="02020603050405020304" charset="0"/>
                <a:sym typeface="+mn-ea"/>
              </a:rPr>
              <a:t>.</a:t>
            </a:r>
            <a:endParaRPr lang="en-US" sz="3200" dirty="0">
              <a:latin typeface="Times New Roman" panose="02020603050405020304" charset="0"/>
              <a:ea typeface="Tahoma" panose="020B0604030504040204" pitchFamily="34" charset="0"/>
              <a:cs typeface="Times New Roman" panose="02020603050405020304" charset="0"/>
              <a:sym typeface="+mn-ea"/>
            </a:endParaRPr>
          </a:p>
        </p:txBody>
      </p:sp>
      <p:sp>
        <p:nvSpPr>
          <p:cNvPr id="4" name="Text Box 3"/>
          <p:cNvSpPr txBox="1"/>
          <p:nvPr/>
        </p:nvSpPr>
        <p:spPr>
          <a:xfrm>
            <a:off x="2440305" y="3889375"/>
            <a:ext cx="7506335" cy="1076325"/>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sym typeface="+mn-ea"/>
              </a:rPr>
              <a:t>Biết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vận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dụng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những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hiểu</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biết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đã</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có</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để</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xây</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dựng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một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đoạn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văn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kể</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chuyện</a:t>
            </a:r>
            <a:r>
              <a:rPr lang="en-US" sz="3200" dirty="0">
                <a:latin typeface="Times New Roman" panose="02020603050405020304" charset="0"/>
                <a:cs typeface="Times New Roman" panose="02020603050405020304" charset="0"/>
                <a:sym typeface="+mn-ea"/>
              </a:rPr>
              <a:t>.</a:t>
            </a:r>
            <a:endParaRPr lang="en-US" sz="3200" dirty="0">
              <a:latin typeface="Times New Roman" panose="02020603050405020304" charset="0"/>
              <a:cs typeface="Times New Roman" panose="02020603050405020304" charset="0"/>
              <a:sym typeface="+mn-ea"/>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79730" y="5822315"/>
            <a:ext cx="6274435" cy="75374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1791970" y="801370"/>
            <a:ext cx="9726930" cy="4369435"/>
          </a:xfrm>
          <a:prstGeom prst="rect">
            <a:avLst/>
          </a:prstGeom>
          <a:solidFill>
            <a:srgbClr val="C3E7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p10"/>
          <p:cNvPicPr>
            <a:picLocks noChangeAspect="1"/>
          </p:cNvPicPr>
          <p:nvPr/>
        </p:nvPicPr>
        <p:blipFill>
          <a:blip r:embed="rId1">
            <a:extLst>
              <a:ext uri="{BEBA8EAE-BF5A-486C-A8C5-ECC9F3942E4B}">
                <a14:imgProps xmlns:a14="http://schemas.microsoft.com/office/drawing/2010/main">
                  <a14:imgLayer r:embed="rId2">
                    <a14:imgEffect>
                      <a14:backgroundRemoval t="10000" b="90000" l="10000" r="90000">
                        <a14:foregroundMark x1="24826" y1="18302" x2="19944" y2="36340"/>
                        <a14:foregroundMark x1="21037" y1="49107" x2="21897" y2="59151"/>
                        <a14:foregroundMark x1="19944" y1="36340" x2="20454" y2="42292"/>
                        <a14:foregroundMark x1="21897" y1="59151" x2="31241" y2="81167"/>
                        <a14:foregroundMark x1="20084" y1="14324" x2="18131" y2="17772"/>
                        <a14:foregroundMark x1="14086" y1="21751" x2="20084" y2="14058"/>
                        <a14:foregroundMark x1="28452" y1="28117" x2="29149" y2="33422"/>
                        <a14:foregroundMark x1="19805" y1="50928" x2="18968" y2="67374"/>
                        <a14:foregroundMark x1="31799" y1="59947" x2="30126" y2="66578"/>
                        <a14:foregroundMark x1="48396" y1="20690" x2="45746" y2="39257"/>
                        <a14:foregroundMark x1="45746" y1="39257" x2="50907" y2="27851"/>
                        <a14:foregroundMark x1="50907" y1="27851" x2="43096" y2="21485"/>
                        <a14:foregroundMark x1="43096" y1="21485" x2="45188" y2="35544"/>
                        <a14:foregroundMark x1="45188" y1="35544" x2="47001" y2="35544"/>
                        <a14:foregroundMark x1="44491" y1="53050" x2="44491" y2="67639"/>
                        <a14:foregroundMark x1="58996" y1="64721" x2="56346" y2="67905"/>
                        <a14:foregroundMark x1="53696" y1="72944" x2="55509" y2="80637"/>
                        <a14:foregroundMark x1="77824" y1="21485" x2="70711" y2="38727"/>
                        <a14:foregroundMark x1="78218" y1="43558" x2="79777" y2="44562"/>
                        <a14:foregroundMark x1="70711" y1="38727" x2="75825" y2="42018"/>
                        <a14:foregroundMark x1="79033" y1="50340" x2="78103" y2="57560"/>
                        <a14:foregroundMark x1="79777" y1="44562" x2="79449" y2="47106"/>
                        <a14:foregroundMark x1="85530" y1="43543" x2="82985" y2="48011"/>
                        <a14:foregroundMark x1="73780" y1="57029" x2="73082" y2="69231"/>
                        <a14:foregroundMark x1="74477" y1="49867" x2="72245" y2="50398"/>
                        <a14:foregroundMark x1="72245" y1="63660" x2="72524" y2="68435"/>
                        <a14:foregroundMark x1="76011" y1="70557" x2="73082" y2="83554"/>
                        <a14:foregroundMark x1="81032" y1="72149" x2="84519" y2="81698"/>
                        <a14:foregroundMark x1="86192" y1="41910" x2="85774" y2="44562"/>
                        <a14:foregroundMark x1="85495" y1="28912" x2="86332" y2="33687"/>
                        <a14:foregroundMark x1="87727" y1="42706" x2="88285" y2="44562"/>
                        <a14:backgroundMark x1="17294" y1="46684" x2="21618" y2="47480"/>
                        <a14:backgroundMark x1="21339" y1="47745" x2="20781" y2="46154"/>
                        <a14:backgroundMark x1="22036" y1="46950" x2="22873" y2="46950"/>
                        <a14:backgroundMark x1="80633" y1="44953" x2="80930" y2="44785"/>
                        <a14:backgroundMark x1="74059" y1="46950" x2="74800" y2="46950"/>
                        <a14:backgroundMark x1="74059" y1="46154" x2="76430" y2="47745"/>
                        <a14:backgroundMark x1="81450" y1="44562" x2="84100" y2="41910"/>
                        <a14:backgroundMark x1="85635" y1="36870" x2="84455" y2="40947"/>
                        <a14:backgroundMark x1="76709" y1="46950" x2="77127" y2="45889"/>
                        <a14:backgroundMark x1="80474" y1="45623" x2="80893" y2="45358"/>
                        <a14:backgroundMark x1="79916" y1="45623" x2="81311" y2="45358"/>
                        <a14:backgroundMark x1="45886" y1="46684" x2="47838" y2="46950"/>
                        <a14:backgroundMark x1="50907" y1="46419" x2="52022" y2="46154"/>
                      </a14:backgroundRemoval>
                    </a14:imgEffect>
                  </a14:imgLayer>
                </a14:imgProps>
              </a:ext>
            </a:extLst>
          </a:blip>
          <a:stretch>
            <a:fillRect/>
          </a:stretch>
        </p:blipFill>
        <p:spPr>
          <a:xfrm>
            <a:off x="379730" y="3041015"/>
            <a:ext cx="5463540" cy="3636645"/>
          </a:xfrm>
          <a:prstGeom prst="rect">
            <a:avLst/>
          </a:prstGeom>
          <a:ln>
            <a:noFill/>
          </a:ln>
        </p:spPr>
      </p:pic>
      <p:sp>
        <p:nvSpPr>
          <p:cNvPr id="8" name="Text Box 7"/>
          <p:cNvSpPr txBox="1"/>
          <p:nvPr/>
        </p:nvSpPr>
        <p:spPr>
          <a:xfrm>
            <a:off x="4465216" y="2128014"/>
            <a:ext cx="5255260" cy="1014730"/>
          </a:xfrm>
          <a:prstGeom prst="rect">
            <a:avLst/>
          </a:prstGeom>
          <a:noFill/>
        </p:spPr>
        <p:txBody>
          <a:bodyPr wrap="square" rtlCol="0">
            <a:spAutoFit/>
          </a:bodyPr>
          <a:lstStyle/>
          <a:p>
            <a:r>
              <a:rPr lang="vi-VN" altLang="en-US" sz="6000" b="1" dirty="0">
                <a:latin typeface="Times New Roman" panose="02020603050405020304" charset="0"/>
                <a:cs typeface="Times New Roman" panose="02020603050405020304" charset="0"/>
              </a:rPr>
              <a:t>KHÁM PHÁ</a:t>
            </a:r>
            <a:endParaRPr lang="vi-VN" altLang="en-US" sz="6000" b="1" dirty="0">
              <a:latin typeface="Times New Roman" panose="02020603050405020304" charset="0"/>
              <a:cs typeface="Times New Roman" panose="020206030504050203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165100" y="197485"/>
            <a:ext cx="11795125" cy="6535420"/>
          </a:xfrm>
          <a:prstGeom prst="rect">
            <a:avLst/>
          </a:prstGeom>
          <a:noFill/>
          <a:ln w="9525">
            <a:noFill/>
          </a:ln>
        </p:spPr>
      </p:pic>
      <p:sp>
        <p:nvSpPr>
          <p:cNvPr id="4" name="Pentagon 3"/>
          <p:cNvSpPr/>
          <p:nvPr/>
        </p:nvSpPr>
        <p:spPr>
          <a:xfrm>
            <a:off x="1350010" y="785495"/>
            <a:ext cx="3221355" cy="727075"/>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5">
                    <a:lumMod val="50000"/>
                  </a:schemeClr>
                </a:solidFill>
                <a:latin typeface="Times New Roman" panose="02020603050405020304" charset="0"/>
                <a:cs typeface="Times New Roman" panose="02020603050405020304" charset="0"/>
              </a:rPr>
              <a:t>I - Nhận xét:</a:t>
            </a:r>
            <a:endParaRPr lang="en-US" sz="3600" b="1">
              <a:solidFill>
                <a:schemeClr val="accent5">
                  <a:lumMod val="50000"/>
                </a:schemeClr>
              </a:solidFill>
              <a:latin typeface="Times New Roman" panose="02020603050405020304" charset="0"/>
              <a:cs typeface="Times New Roman" panose="02020603050405020304" charset="0"/>
            </a:endParaRPr>
          </a:p>
        </p:txBody>
      </p:sp>
      <p:sp>
        <p:nvSpPr>
          <p:cNvPr id="5" name="Subtitle 3"/>
          <p:cNvSpPr txBox="1"/>
          <p:nvPr/>
        </p:nvSpPr>
        <p:spPr bwMode="auto">
          <a:xfrm>
            <a:off x="1451610" y="1731010"/>
            <a:ext cx="10233025" cy="955675"/>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Clr>
                <a:schemeClr val="hlink"/>
              </a:buClr>
              <a:buSzPct val="120000"/>
              <a:buFontTx/>
              <a:buNone/>
            </a:pPr>
            <a:r>
              <a:rPr lang="en-US" sz="2800" dirty="0" err="1">
                <a:solidFill>
                  <a:schemeClr val="accent5">
                    <a:lumMod val="50000"/>
                  </a:schemeClr>
                </a:solidFill>
                <a:latin typeface="Times New Roman" panose="02020603050405020304" charset="0"/>
              </a:rPr>
              <a:t> 1. Hãy</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nêu</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những</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sự</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việc</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tạo</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thành</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cốt</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truyện</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Những</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hạt</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thóc</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giống</a:t>
            </a:r>
            <a:r>
              <a:rPr lang="en-US" sz="2800" dirty="0">
                <a:solidFill>
                  <a:schemeClr val="accent5">
                    <a:lumMod val="50000"/>
                  </a:schemeClr>
                </a:solidFill>
                <a:latin typeface="Times New Roman" panose="02020603050405020304" charset="0"/>
              </a:rPr>
              <a:t>. Cho </a:t>
            </a:r>
            <a:r>
              <a:rPr lang="en-US" sz="2800" dirty="0" err="1">
                <a:solidFill>
                  <a:schemeClr val="accent5">
                    <a:lumMod val="50000"/>
                  </a:schemeClr>
                </a:solidFill>
                <a:latin typeface="Times New Roman" panose="02020603050405020304" charset="0"/>
              </a:rPr>
              <a:t>biết</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mỗi</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sự</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việc</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được</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kể</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trong</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đoạn</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văn</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nào</a:t>
            </a:r>
            <a:r>
              <a:rPr lang="en-US" sz="2800" dirty="0">
                <a:solidFill>
                  <a:schemeClr val="accent5">
                    <a:lumMod val="50000"/>
                  </a:schemeClr>
                </a:solidFill>
                <a:latin typeface="Times New Roman" panose="02020603050405020304" charset="0"/>
              </a:rPr>
              <a:t>?</a:t>
            </a:r>
            <a:r>
              <a:rPr lang="en-US" sz="2800" dirty="0">
                <a:solidFill>
                  <a:srgbClr val="3333FF"/>
                </a:solidFill>
                <a:latin typeface="Times New Roman" panose="02020603050405020304" charset="0"/>
              </a:rPr>
              <a:t>                                   </a:t>
            </a:r>
            <a:endParaRPr lang="en-US" sz="2800" dirty="0">
              <a:solidFill>
                <a:srgbClr val="3333FF"/>
              </a:solidFill>
              <a:latin typeface="Times New Roman" panose="02020603050405020304" charset="0"/>
            </a:endParaRPr>
          </a:p>
        </p:txBody>
      </p:sp>
      <p:sp>
        <p:nvSpPr>
          <p:cNvPr id="6" name="Subtitle 3"/>
          <p:cNvSpPr txBox="1"/>
          <p:nvPr/>
        </p:nvSpPr>
        <p:spPr bwMode="auto">
          <a:xfrm>
            <a:off x="1543050" y="2905125"/>
            <a:ext cx="9946005" cy="921385"/>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Clr>
                <a:schemeClr val="hlink"/>
              </a:buClr>
              <a:buSzPct val="120000"/>
              <a:buNone/>
            </a:pPr>
            <a:r>
              <a:rPr lang="en-US" sz="2800" dirty="0">
                <a:solidFill>
                  <a:schemeClr val="accent5">
                    <a:lumMod val="50000"/>
                  </a:schemeClr>
                </a:solidFill>
                <a:latin typeface="Times New Roman" panose="02020603050405020304" charset="0"/>
              </a:rPr>
              <a:t>2. </a:t>
            </a:r>
            <a:r>
              <a:rPr lang="en-US" sz="2800" dirty="0" err="1">
                <a:solidFill>
                  <a:schemeClr val="accent5">
                    <a:lumMod val="50000"/>
                  </a:schemeClr>
                </a:solidFill>
                <a:latin typeface="Times New Roman" panose="02020603050405020304" charset="0"/>
              </a:rPr>
              <a:t>Dấu</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hiệu</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nào</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giúp</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em</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nhận</a:t>
            </a:r>
            <a:r>
              <a:rPr lang="en-US" sz="2800" dirty="0">
                <a:solidFill>
                  <a:schemeClr val="accent5">
                    <a:lumMod val="50000"/>
                  </a:schemeClr>
                </a:solidFill>
                <a:latin typeface="Times New Roman" panose="02020603050405020304" charset="0"/>
              </a:rPr>
              <a:t> ra </a:t>
            </a:r>
            <a:r>
              <a:rPr lang="en-US" sz="2800" dirty="0" err="1">
                <a:solidFill>
                  <a:schemeClr val="accent5">
                    <a:lumMod val="50000"/>
                  </a:schemeClr>
                </a:solidFill>
                <a:latin typeface="Times New Roman" panose="02020603050405020304" charset="0"/>
              </a:rPr>
              <a:t>chỗ</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mở</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đầu</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và</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chỗ</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kết</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thúc</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của</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đoạn</a:t>
            </a:r>
            <a:r>
              <a:rPr lang="en-US" sz="2800" dirty="0">
                <a:solidFill>
                  <a:schemeClr val="accent5">
                    <a:lumMod val="50000"/>
                  </a:schemeClr>
                </a:solidFill>
                <a:latin typeface="Times New Roman" panose="02020603050405020304" charset="0"/>
              </a:rPr>
              <a:t> </a:t>
            </a:r>
            <a:r>
              <a:rPr lang="en-US" sz="2800" dirty="0" err="1">
                <a:solidFill>
                  <a:schemeClr val="accent5">
                    <a:lumMod val="50000"/>
                  </a:schemeClr>
                </a:solidFill>
                <a:latin typeface="Times New Roman" panose="02020603050405020304" charset="0"/>
              </a:rPr>
              <a:t>văn</a:t>
            </a:r>
            <a:r>
              <a:rPr lang="en-US" sz="2800" dirty="0">
                <a:solidFill>
                  <a:schemeClr val="accent5">
                    <a:lumMod val="50000"/>
                  </a:schemeClr>
                </a:solidFill>
                <a:latin typeface="Times New Roman" panose="02020603050405020304" charset="0"/>
              </a:rPr>
              <a:t>? </a:t>
            </a:r>
            <a:endParaRPr lang="en-US" sz="2800" dirty="0">
              <a:solidFill>
                <a:schemeClr val="accent5">
                  <a:lumMod val="50000"/>
                </a:schemeClr>
              </a:solidFill>
              <a:latin typeface="Times New Roman" panose="02020603050405020304" charset="0"/>
            </a:endParaRPr>
          </a:p>
          <a:p>
            <a:pPr marL="0" indent="0">
              <a:buClr>
                <a:schemeClr val="hlink"/>
              </a:buClr>
              <a:buSzPct val="120000"/>
              <a:buNone/>
            </a:pPr>
            <a:r>
              <a:rPr lang="en-US" sz="2800" dirty="0">
                <a:solidFill>
                  <a:schemeClr val="accent5">
                    <a:lumMod val="50000"/>
                  </a:schemeClr>
                </a:solidFill>
                <a:latin typeface="Times New Roman" panose="02020603050405020304" charset="0"/>
              </a:rPr>
              <a:t>                                                                                                             </a:t>
            </a:r>
            <a:endParaRPr lang="en-US" sz="2800" dirty="0">
              <a:solidFill>
                <a:schemeClr val="accent5">
                  <a:lumMod val="50000"/>
                </a:schemeClr>
              </a:solidFill>
              <a:latin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slide(fromBottom)">
                                      <p:cBhvr>
                                        <p:cTn id="10" dur="500"/>
                                        <p:tgtEl>
                                          <p:spTgt spid="6">
                                            <p:txEl>
                                              <p:pRg st="0" end="0"/>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slide(fromBottom)">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39939" name="AutoShape 3"/>
          <p:cNvSpPr>
            <a:spLocks noChangeArrowheads="1"/>
          </p:cNvSpPr>
          <p:nvPr/>
        </p:nvSpPr>
        <p:spPr bwMode="auto">
          <a:xfrm>
            <a:off x="8491220" y="1870075"/>
            <a:ext cx="3462020" cy="801370"/>
          </a:xfrm>
          <a:prstGeom prst="wedgeEllipseCallout">
            <a:avLst>
              <a:gd name="adj1" fmla="val -60650"/>
              <a:gd name="adj2" fmla="val 8010"/>
            </a:avLst>
          </a:prstGeom>
          <a:solidFill>
            <a:schemeClr val="accent4">
              <a:lumMod val="20000"/>
              <a:lumOff val="8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Đoạn1: </a:t>
            </a:r>
            <a:endParaRPr lang="en-US" sz="2000">
              <a:solidFill>
                <a:srgbClr val="FF0000"/>
              </a:solidFill>
              <a:latin typeface="Times New Roman" panose="02020603050405020304" charset="0"/>
              <a:cs typeface="Times New Roman" panose="02020603050405020304" charset="0"/>
            </a:endParaRPr>
          </a:p>
          <a:p>
            <a:pP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Từ đầu..bị trừng phạt</a:t>
            </a:r>
            <a:endParaRPr lang="en-US" sz="2000">
              <a:solidFill>
                <a:srgbClr val="FF0000"/>
              </a:solidFill>
              <a:latin typeface="Times New Roman" panose="02020603050405020304" charset="0"/>
              <a:cs typeface="Times New Roman" panose="02020603050405020304" charset="0"/>
            </a:endParaRPr>
          </a:p>
        </p:txBody>
      </p:sp>
      <p:sp>
        <p:nvSpPr>
          <p:cNvPr id="39940" name="AutoShape 4"/>
          <p:cNvSpPr>
            <a:spLocks noChangeArrowheads="1"/>
          </p:cNvSpPr>
          <p:nvPr/>
        </p:nvSpPr>
        <p:spPr bwMode="auto">
          <a:xfrm>
            <a:off x="8491220" y="2924175"/>
            <a:ext cx="3461385" cy="895985"/>
          </a:xfrm>
          <a:prstGeom prst="wedgeEllipseCallout">
            <a:avLst>
              <a:gd name="adj1" fmla="val -61448"/>
              <a:gd name="adj2" fmla="val 5583"/>
            </a:avLst>
          </a:prstGeom>
          <a:solidFill>
            <a:schemeClr val="accent6">
              <a:lumMod val="20000"/>
              <a:lumOff val="8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Đoạn 2: </a:t>
            </a:r>
            <a:endParaRPr lang="en-US" sz="2000">
              <a:solidFill>
                <a:srgbClr val="FF0000"/>
              </a:solidFill>
              <a:latin typeface="Times New Roman" panose="02020603050405020304" charset="0"/>
              <a:cs typeface="Times New Roman" panose="02020603050405020304" charset="0"/>
            </a:endParaRPr>
          </a:p>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Có chú bé…nảy mầm</a:t>
            </a:r>
            <a:endParaRPr lang="en-US" sz="2000">
              <a:solidFill>
                <a:srgbClr val="FF0000"/>
              </a:solidFill>
              <a:latin typeface="Times New Roman" panose="02020603050405020304" charset="0"/>
              <a:cs typeface="Times New Roman" panose="02020603050405020304" charset="0"/>
            </a:endParaRPr>
          </a:p>
        </p:txBody>
      </p:sp>
      <p:sp>
        <p:nvSpPr>
          <p:cNvPr id="39941" name="AutoShape 5"/>
          <p:cNvSpPr>
            <a:spLocks noChangeArrowheads="1"/>
          </p:cNvSpPr>
          <p:nvPr/>
        </p:nvSpPr>
        <p:spPr bwMode="auto">
          <a:xfrm>
            <a:off x="8529320" y="4072890"/>
            <a:ext cx="3423920" cy="922020"/>
          </a:xfrm>
          <a:prstGeom prst="wedgeEllipseCallout">
            <a:avLst>
              <a:gd name="adj1" fmla="val -63719"/>
              <a:gd name="adj2" fmla="val 5244"/>
            </a:avLst>
          </a:prstGeom>
          <a:solidFill>
            <a:schemeClr val="accent2">
              <a:lumMod val="20000"/>
              <a:lumOff val="8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Đoạn 3: </a:t>
            </a:r>
            <a:endParaRPr lang="en-US" sz="2000">
              <a:solidFill>
                <a:srgbClr val="FF0000"/>
              </a:solidFill>
              <a:latin typeface="Times New Roman" panose="02020603050405020304" charset="0"/>
              <a:cs typeface="Times New Roman" panose="02020603050405020304" charset="0"/>
            </a:endParaRPr>
          </a:p>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Đến vụ …. của ta</a:t>
            </a:r>
            <a:endParaRPr lang="en-US" sz="2000">
              <a:solidFill>
                <a:srgbClr val="FF0000"/>
              </a:solidFill>
              <a:latin typeface="Times New Roman" panose="02020603050405020304" charset="0"/>
              <a:cs typeface="Times New Roman" panose="02020603050405020304" charset="0"/>
            </a:endParaRPr>
          </a:p>
        </p:txBody>
      </p:sp>
      <p:sp>
        <p:nvSpPr>
          <p:cNvPr id="39942" name="AutoShape 6"/>
          <p:cNvSpPr>
            <a:spLocks noChangeArrowheads="1"/>
          </p:cNvSpPr>
          <p:nvPr/>
        </p:nvSpPr>
        <p:spPr bwMode="auto">
          <a:xfrm>
            <a:off x="8634095" y="5187950"/>
            <a:ext cx="3213735" cy="797560"/>
          </a:xfrm>
          <a:prstGeom prst="wedgeEllipseCallout">
            <a:avLst>
              <a:gd name="adj1" fmla="val -65918"/>
              <a:gd name="adj2" fmla="val 5391"/>
            </a:avLst>
          </a:prstGeom>
          <a:solidFill>
            <a:schemeClr val="accent1">
              <a:lumMod val="20000"/>
              <a:lumOff val="8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Đoạn 4:</a:t>
            </a:r>
            <a:endParaRPr lang="en-US" sz="2000">
              <a:solidFill>
                <a:srgbClr val="FF0000"/>
              </a:solidFill>
              <a:latin typeface="Times New Roman" panose="02020603050405020304" charset="0"/>
              <a:cs typeface="Times New Roman" panose="02020603050405020304" charset="0"/>
            </a:endParaRPr>
          </a:p>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 Phần còn lại</a:t>
            </a:r>
            <a:endParaRPr lang="en-US" sz="2000">
              <a:solidFill>
                <a:srgbClr val="FF0000"/>
              </a:solidFill>
              <a:latin typeface="Times New Roman" panose="02020603050405020304" charset="0"/>
              <a:cs typeface="Times New Roman" panose="02020603050405020304" charset="0"/>
            </a:endParaRPr>
          </a:p>
        </p:txBody>
      </p:sp>
      <p:graphicFrame>
        <p:nvGraphicFramePr>
          <p:cNvPr id="39984" name="Group 48"/>
          <p:cNvGraphicFramePr>
            <a:graphicFrameLocks noGrp="1"/>
          </p:cNvGraphicFramePr>
          <p:nvPr/>
        </p:nvGraphicFramePr>
        <p:xfrm>
          <a:off x="1435100" y="1604645"/>
          <a:ext cx="6607810" cy="1310676"/>
        </p:xfrm>
        <a:graphic>
          <a:graphicData uri="http://schemas.openxmlformats.org/drawingml/2006/table">
            <a:tbl>
              <a:tblPr/>
              <a:tblGrid>
                <a:gridCol w="923290"/>
                <a:gridCol w="5684520"/>
              </a:tblGrid>
              <a:tr h="13106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 việc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1</a:t>
                      </a:r>
                      <a:endPar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endParaRP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Nhà</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vua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muốn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tìm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người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thực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để</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truyền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ngôi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nghĩ</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ra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kế</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luộc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chín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thóc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giống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rồi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giao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dân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chúng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giao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hẹn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ai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thu</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hoạch</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được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nhiều</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thóc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nhất</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sẽ</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truyền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ngôi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a:t>
                      </a:r>
                      <a:endParaRPr kumimoji="0" lang="en-US" sz="2800" b="0" i="0" u="none" strike="noStrike" cap="none" normalizeH="0" baseline="0" dirty="0">
                        <a:ln>
                          <a:noFill/>
                        </a:ln>
                        <a:solidFill>
                          <a:schemeClr val="tx1"/>
                        </a:solidFill>
                        <a:effectLst/>
                        <a:latin typeface="Times New Roman" panose="02020603050405020304" charset="0"/>
                        <a:cs typeface="Times New Roman" panose="02020603050405020304" charset="0"/>
                      </a:endParaRP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graphicFrame>
        <p:nvGraphicFramePr>
          <p:cNvPr id="39976" name="Group 40"/>
          <p:cNvGraphicFramePr>
            <a:graphicFrameLocks noGrp="1"/>
          </p:cNvGraphicFramePr>
          <p:nvPr/>
        </p:nvGraphicFramePr>
        <p:xfrm>
          <a:off x="1435100" y="3056255"/>
          <a:ext cx="6607810" cy="861695"/>
        </p:xfrm>
        <a:graphic>
          <a:graphicData uri="http://schemas.openxmlformats.org/drawingml/2006/table">
            <a:tbl>
              <a:tblPr/>
              <a:tblGrid>
                <a:gridCol w="923290"/>
                <a:gridCol w="5684520"/>
              </a:tblGrid>
              <a:tr h="86169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việc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2</a:t>
                      </a:r>
                      <a:endPar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endParaRPr>
                    </a:p>
                  </a:txBody>
                  <a:tcPr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Chú</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bé</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Chôm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dốc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công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chăm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sóc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mà</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thóc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chẳng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nảy</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mầm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a:t>
                      </a:r>
                      <a:endParaRPr kumimoji="0" lang="en-US" sz="2800" b="0" i="0" u="none" strike="noStrike" cap="none" normalizeH="0" baseline="0" dirty="0">
                        <a:ln>
                          <a:noFill/>
                        </a:ln>
                        <a:solidFill>
                          <a:schemeClr val="tx1"/>
                        </a:solidFill>
                        <a:effectLst/>
                        <a:latin typeface="Times New Roman" panose="02020603050405020304" charset="0"/>
                        <a:cs typeface="Times New Roman" panose="02020603050405020304" charset="0"/>
                      </a:endParaRPr>
                    </a:p>
                  </a:txBody>
                  <a:tcPr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graphicFrame>
        <p:nvGraphicFramePr>
          <p:cNvPr id="39985" name="Group 49"/>
          <p:cNvGraphicFramePr>
            <a:graphicFrameLocks noGrp="1"/>
          </p:cNvGraphicFramePr>
          <p:nvPr/>
        </p:nvGraphicFramePr>
        <p:xfrm>
          <a:off x="1421765" y="4058920"/>
          <a:ext cx="6621145" cy="935990"/>
        </p:xfrm>
        <a:graphic>
          <a:graphicData uri="http://schemas.openxmlformats.org/drawingml/2006/table">
            <a:tbl>
              <a:tblPr/>
              <a:tblGrid>
                <a:gridCol w="925195"/>
                <a:gridCol w="5695950"/>
              </a:tblGrid>
              <a:tr h="93599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việc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3</a:t>
                      </a:r>
                      <a:endPar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Chôm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dám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tâu</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vua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thật</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trước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ngạc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nhiên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của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mọi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người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a:t>
                      </a:r>
                      <a:endParaRPr kumimoji="0" lang="en-US" sz="2800" b="0" i="0" u="none" strike="noStrike" cap="none" normalizeH="0" baseline="0" dirty="0">
                        <a:ln>
                          <a:noFill/>
                        </a:ln>
                        <a:solidFill>
                          <a:schemeClr val="tx1"/>
                        </a:solidFill>
                        <a:effectLst/>
                        <a:latin typeface="Times New Roman" panose="02020603050405020304" charset="0"/>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graphicFrame>
        <p:nvGraphicFramePr>
          <p:cNvPr id="39979" name="Group 43"/>
          <p:cNvGraphicFramePr>
            <a:graphicFrameLocks noGrp="1"/>
          </p:cNvGraphicFramePr>
          <p:nvPr/>
        </p:nvGraphicFramePr>
        <p:xfrm>
          <a:off x="1412240" y="5135880"/>
          <a:ext cx="6620510" cy="849630"/>
        </p:xfrm>
        <a:graphic>
          <a:graphicData uri="http://schemas.openxmlformats.org/drawingml/2006/table">
            <a:tbl>
              <a:tblPr/>
              <a:tblGrid>
                <a:gridCol w="923290"/>
                <a:gridCol w="5697220"/>
              </a:tblGrid>
              <a:tr h="8496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 việc 4</a:t>
                      </a:r>
                      <a:endPar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endParaRPr>
                    </a:p>
                  </a:txBody>
                  <a:tcPr marT="45663" marB="456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Nhà</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vua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khen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ngợi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Chôm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thực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dũng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cảm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đã</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quyết</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định</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truyền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ngôi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Chôm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a:t>
                      </a:r>
                      <a:endParaRPr kumimoji="0" lang="en-US" sz="2800" b="0" i="0" u="none" strike="noStrike" cap="none" normalizeH="0" baseline="0" dirty="0">
                        <a:ln>
                          <a:noFill/>
                        </a:ln>
                        <a:solidFill>
                          <a:schemeClr val="tx1"/>
                        </a:solidFill>
                        <a:effectLst/>
                        <a:latin typeface="Times New Roman" panose="02020603050405020304" charset="0"/>
                        <a:cs typeface="Times New Roman" panose="02020603050405020304" charset="0"/>
                      </a:endParaRPr>
                    </a:p>
                  </a:txBody>
                  <a:tcPr marT="45663" marB="456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 name="Rectangles 1"/>
          <p:cNvSpPr/>
          <p:nvPr/>
        </p:nvSpPr>
        <p:spPr>
          <a:xfrm>
            <a:off x="3853180" y="393065"/>
            <a:ext cx="4271645" cy="438785"/>
          </a:xfrm>
          <a:prstGeom prst="rect">
            <a:avLst/>
          </a:prstGeom>
          <a:solidFill>
            <a:srgbClr val="C3E7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buFontTx/>
              <a:buNone/>
            </a:pPr>
            <a:r>
              <a:rPr lang="en-US" sz="2400" b="1">
                <a:solidFill>
                  <a:schemeClr val="accent5">
                    <a:lumMod val="50000"/>
                  </a:schemeClr>
                </a:solidFill>
                <a:latin typeface="Times New Roman" panose="02020603050405020304" charset="0"/>
                <a:cs typeface="Times New Roman" panose="02020603050405020304" charset="0"/>
                <a:sym typeface="+mn-ea"/>
              </a:rPr>
              <a:t>NHỮNG HẠT THÓC GIỐNG</a:t>
            </a:r>
            <a:endParaRPr lang="en-US" sz="2400" b="1">
              <a:solidFill>
                <a:schemeClr val="accent5">
                  <a:lumMod val="50000"/>
                </a:schemeClr>
              </a:solidFill>
              <a:latin typeface="Times New Roman" panose="02020603050405020304" charset="0"/>
              <a:cs typeface="Times New Roman" panose="02020603050405020304" charset="0"/>
              <a:sym typeface="+mn-ea"/>
            </a:endParaRPr>
          </a:p>
        </p:txBody>
      </p:sp>
      <p:sp>
        <p:nvSpPr>
          <p:cNvPr id="8" name="Rectangular Callout 7"/>
          <p:cNvSpPr/>
          <p:nvPr/>
        </p:nvSpPr>
        <p:spPr>
          <a:xfrm>
            <a:off x="8288655" y="107950"/>
            <a:ext cx="3815715" cy="1762125"/>
          </a:xfrm>
          <a:prstGeom prst="wedgeRectCallout">
            <a:avLst>
              <a:gd name="adj1" fmla="val -64012"/>
              <a:gd name="adj2" fmla="val 28954"/>
            </a:avLst>
          </a:prstGeom>
          <a:solidFill>
            <a:srgbClr val="FD93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p:nvPr/>
        </p:nvSpPr>
        <p:spPr>
          <a:xfrm>
            <a:off x="8227695" y="107950"/>
            <a:ext cx="3876675" cy="1783715"/>
          </a:xfrm>
          <a:prstGeom prst="rect">
            <a:avLst/>
          </a:prstGeom>
          <a:noFill/>
        </p:spPr>
        <p:txBody>
          <a:bodyPr wrap="square" rtlCol="0">
            <a:spAutoFit/>
          </a:bodyPr>
          <a:lstStyle/>
          <a:p>
            <a:r>
              <a:rPr lang="en-US" sz="2200" dirty="0">
                <a:solidFill>
                  <a:schemeClr val="tx1"/>
                </a:solidFill>
                <a:latin typeface="Times New Roman" panose="02020603050405020304" charset="0"/>
                <a:cs typeface="Times New Roman" panose="02020603050405020304" charset="0"/>
                <a:sym typeface="+mn-ea"/>
              </a:rPr>
              <a:t>Ta </a:t>
            </a:r>
            <a:r>
              <a:rPr lang="en-US" sz="2200" dirty="0" err="1">
                <a:solidFill>
                  <a:schemeClr val="tx1"/>
                </a:solidFill>
                <a:latin typeface="Times New Roman" panose="02020603050405020304" charset="0"/>
                <a:cs typeface="Times New Roman" panose="02020603050405020304" charset="0"/>
                <a:sym typeface="+mn-ea"/>
              </a:rPr>
              <a:t>đã</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biết</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truyện</a:t>
            </a:r>
            <a:r>
              <a:rPr lang="en-US" sz="2200" dirty="0">
                <a:solidFill>
                  <a:schemeClr val="tx1"/>
                </a:solidFill>
                <a:latin typeface="Times New Roman" panose="02020603050405020304" charset="0"/>
                <a:cs typeface="Times New Roman" panose="02020603050405020304" charset="0"/>
                <a:sym typeface="+mn-ea"/>
              </a:rPr>
              <a:t> </a:t>
            </a:r>
            <a:r>
              <a:rPr lang="en-US" sz="2200" b="1" i="1" dirty="0" err="1">
                <a:solidFill>
                  <a:schemeClr val="tx1"/>
                </a:solidFill>
                <a:latin typeface="Times New Roman" panose="02020603050405020304" charset="0"/>
                <a:cs typeface="Times New Roman" panose="02020603050405020304" charset="0"/>
                <a:sym typeface="+mn-ea"/>
              </a:rPr>
              <a:t>Cây</a:t>
            </a:r>
            <a:r>
              <a:rPr lang="en-US" sz="2200" b="1" i="1" dirty="0">
                <a:solidFill>
                  <a:schemeClr val="tx1"/>
                </a:solidFill>
                <a:latin typeface="Times New Roman" panose="02020603050405020304" charset="0"/>
                <a:cs typeface="Times New Roman" panose="02020603050405020304" charset="0"/>
                <a:sym typeface="+mn-ea"/>
              </a:rPr>
              <a:t> </a:t>
            </a:r>
            <a:r>
              <a:rPr lang="en-US" sz="2200" b="1" i="1" dirty="0" err="1">
                <a:solidFill>
                  <a:schemeClr val="tx1"/>
                </a:solidFill>
                <a:latin typeface="Times New Roman" panose="02020603050405020304" charset="0"/>
                <a:cs typeface="Times New Roman" panose="02020603050405020304" charset="0"/>
                <a:sym typeface="+mn-ea"/>
              </a:rPr>
              <a:t>khế</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gồm</a:t>
            </a:r>
            <a:r>
              <a:rPr lang="en-US" sz="2200" dirty="0">
                <a:solidFill>
                  <a:schemeClr val="tx1"/>
                </a:solidFill>
                <a:latin typeface="Times New Roman" panose="02020603050405020304" charset="0"/>
                <a:cs typeface="Times New Roman" panose="02020603050405020304" charset="0"/>
                <a:sym typeface="+mn-ea"/>
              </a:rPr>
              <a:t> 6 </a:t>
            </a:r>
            <a:r>
              <a:rPr lang="en-US" sz="2200" dirty="0" err="1">
                <a:solidFill>
                  <a:schemeClr val="tx1"/>
                </a:solidFill>
                <a:latin typeface="Times New Roman" panose="02020603050405020304" charset="0"/>
                <a:cs typeface="Times New Roman" panose="02020603050405020304" charset="0"/>
                <a:sym typeface="+mn-ea"/>
              </a:rPr>
              <a:t>sự</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việc</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truyện</a:t>
            </a:r>
            <a:r>
              <a:rPr lang="en-US" sz="2200" dirty="0">
                <a:solidFill>
                  <a:schemeClr val="tx1"/>
                </a:solidFill>
                <a:latin typeface="Times New Roman" panose="02020603050405020304" charset="0"/>
                <a:cs typeface="Times New Roman" panose="02020603050405020304" charset="0"/>
                <a:sym typeface="+mn-ea"/>
              </a:rPr>
              <a:t> </a:t>
            </a:r>
            <a:r>
              <a:rPr lang="en-US" sz="2200" b="1" i="1" dirty="0" err="1">
                <a:solidFill>
                  <a:schemeClr val="tx1"/>
                </a:solidFill>
                <a:latin typeface="Times New Roman" panose="02020603050405020304" charset="0"/>
                <a:cs typeface="Times New Roman" panose="02020603050405020304" charset="0"/>
                <a:sym typeface="+mn-ea"/>
              </a:rPr>
              <a:t>Những</a:t>
            </a:r>
            <a:r>
              <a:rPr lang="en-US" sz="2200" b="1" i="1" dirty="0">
                <a:solidFill>
                  <a:schemeClr val="tx1"/>
                </a:solidFill>
                <a:latin typeface="Times New Roman" panose="02020603050405020304" charset="0"/>
                <a:cs typeface="Times New Roman" panose="02020603050405020304" charset="0"/>
                <a:sym typeface="+mn-ea"/>
              </a:rPr>
              <a:t> </a:t>
            </a:r>
            <a:r>
              <a:rPr lang="en-US" sz="2200" b="1" i="1" dirty="0" err="1">
                <a:solidFill>
                  <a:schemeClr val="tx1"/>
                </a:solidFill>
                <a:latin typeface="Times New Roman" panose="02020603050405020304" charset="0"/>
                <a:cs typeface="Times New Roman" panose="02020603050405020304" charset="0"/>
                <a:sym typeface="+mn-ea"/>
              </a:rPr>
              <a:t>hạt</a:t>
            </a:r>
            <a:r>
              <a:rPr lang="en-US" sz="2200" b="1" i="1" dirty="0">
                <a:solidFill>
                  <a:schemeClr val="tx1"/>
                </a:solidFill>
                <a:latin typeface="Times New Roman" panose="02020603050405020304" charset="0"/>
                <a:cs typeface="Times New Roman" panose="02020603050405020304" charset="0"/>
                <a:sym typeface="+mn-ea"/>
              </a:rPr>
              <a:t> </a:t>
            </a:r>
            <a:r>
              <a:rPr lang="en-US" sz="2200" b="1" i="1" dirty="0" err="1">
                <a:solidFill>
                  <a:schemeClr val="tx1"/>
                </a:solidFill>
                <a:latin typeface="Times New Roman" panose="02020603050405020304" charset="0"/>
                <a:cs typeface="Times New Roman" panose="02020603050405020304" charset="0"/>
                <a:sym typeface="+mn-ea"/>
              </a:rPr>
              <a:t>thóc</a:t>
            </a:r>
            <a:r>
              <a:rPr lang="en-US" sz="2200" b="1" i="1" dirty="0">
                <a:solidFill>
                  <a:schemeClr val="tx1"/>
                </a:solidFill>
                <a:latin typeface="Times New Roman" panose="02020603050405020304" charset="0"/>
                <a:cs typeface="Times New Roman" panose="02020603050405020304" charset="0"/>
                <a:sym typeface="+mn-ea"/>
              </a:rPr>
              <a:t> </a:t>
            </a:r>
            <a:r>
              <a:rPr lang="en-US" sz="2200" b="1" i="1" dirty="0" err="1">
                <a:solidFill>
                  <a:schemeClr val="tx1"/>
                </a:solidFill>
                <a:latin typeface="Times New Roman" panose="02020603050405020304" charset="0"/>
                <a:cs typeface="Times New Roman" panose="02020603050405020304" charset="0"/>
                <a:sym typeface="+mn-ea"/>
              </a:rPr>
              <a:t>giống</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có</a:t>
            </a:r>
            <a:r>
              <a:rPr lang="en-US" sz="2200" dirty="0">
                <a:solidFill>
                  <a:schemeClr val="tx1"/>
                </a:solidFill>
                <a:latin typeface="Times New Roman" panose="02020603050405020304" charset="0"/>
                <a:cs typeface="Times New Roman" panose="02020603050405020304" charset="0"/>
                <a:sym typeface="+mn-ea"/>
              </a:rPr>
              <a:t> 4 </a:t>
            </a:r>
            <a:r>
              <a:rPr lang="en-US" sz="2200" dirty="0" err="1">
                <a:solidFill>
                  <a:schemeClr val="tx1"/>
                </a:solidFill>
                <a:latin typeface="Times New Roman" panose="02020603050405020304" charset="0"/>
                <a:cs typeface="Times New Roman" panose="02020603050405020304" charset="0"/>
                <a:sym typeface="+mn-ea"/>
              </a:rPr>
              <a:t>sự</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việc</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Vậy</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mỗi</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câu</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chuyện</a:t>
            </a:r>
            <a:r>
              <a:rPr lang="vi-VN" altLang="en-US" sz="2200" dirty="0" err="1">
                <a:solidFill>
                  <a:schemeClr val="tx1"/>
                </a:solidFill>
                <a:latin typeface="Times New Roman" panose="02020603050405020304" charset="0"/>
                <a:cs typeface="Times New Roman" panose="02020603050405020304" charset="0"/>
                <a:sym typeface="+mn-ea"/>
              </a:rPr>
              <a:t> có thể</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gồm</a:t>
            </a:r>
            <a:endParaRPr lang="en-US" sz="2200" dirty="0" err="1">
              <a:solidFill>
                <a:schemeClr val="tx1"/>
              </a:solidFill>
              <a:latin typeface="Times New Roman" panose="02020603050405020304" charset="0"/>
              <a:cs typeface="Times New Roman" panose="02020603050405020304" charset="0"/>
              <a:sym typeface="+mn-ea"/>
            </a:endParaRPr>
          </a:p>
          <a:p>
            <a:r>
              <a:rPr lang="en-US" sz="2200" dirty="0">
                <a:solidFill>
                  <a:schemeClr val="tx1"/>
                </a:solidFill>
                <a:latin typeface="Times New Roman" panose="02020603050405020304" charset="0"/>
                <a:cs typeface="Times New Roman" panose="02020603050405020304" charset="0"/>
                <a:sym typeface="+mn-ea"/>
              </a:rPr>
              <a:t> bao </a:t>
            </a:r>
            <a:r>
              <a:rPr lang="en-US" sz="2200" dirty="0" err="1">
                <a:solidFill>
                  <a:schemeClr val="tx1"/>
                </a:solidFill>
                <a:latin typeface="Times New Roman" panose="02020603050405020304" charset="0"/>
                <a:cs typeface="Times New Roman" panose="02020603050405020304" charset="0"/>
                <a:sym typeface="+mn-ea"/>
              </a:rPr>
              <a:t>nhiêu</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sự</a:t>
            </a:r>
            <a:r>
              <a:rPr lang="en-US" sz="2200" dirty="0">
                <a:solidFill>
                  <a:schemeClr val="tx1"/>
                </a:solidFill>
                <a:latin typeface="Times New Roman" panose="02020603050405020304" charset="0"/>
                <a:cs typeface="Times New Roman" panose="02020603050405020304" charset="0"/>
                <a:sym typeface="+mn-ea"/>
              </a:rPr>
              <a:t> </a:t>
            </a:r>
            <a:r>
              <a:rPr lang="en-US" sz="2200" dirty="0" err="1">
                <a:solidFill>
                  <a:schemeClr val="tx1"/>
                </a:solidFill>
                <a:latin typeface="Times New Roman" panose="02020603050405020304" charset="0"/>
                <a:cs typeface="Times New Roman" panose="02020603050405020304" charset="0"/>
                <a:sym typeface="+mn-ea"/>
              </a:rPr>
              <a:t>việc</a:t>
            </a:r>
            <a:r>
              <a:rPr lang="en-US" sz="2200" dirty="0">
                <a:solidFill>
                  <a:schemeClr val="tx1"/>
                </a:solidFill>
                <a:latin typeface="Times New Roman" panose="02020603050405020304" charset="0"/>
                <a:cs typeface="Times New Roman" panose="02020603050405020304" charset="0"/>
                <a:sym typeface="+mn-ea"/>
              </a:rPr>
              <a:t>?</a:t>
            </a:r>
            <a:endParaRPr lang="vi-VN" sz="2200" dirty="0">
              <a:solidFill>
                <a:schemeClr val="tx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71120" y="0"/>
            <a:ext cx="12192000" cy="6796405"/>
          </a:xfrm>
          <a:prstGeom prst="rect">
            <a:avLst/>
          </a:prstGeom>
          <a:noFill/>
          <a:ln w="9525">
            <a:noFill/>
          </a:ln>
        </p:spPr>
      </p:pic>
      <p:sp>
        <p:nvSpPr>
          <p:cNvPr id="10" name="Rounded Rectangle 9"/>
          <p:cNvSpPr/>
          <p:nvPr/>
        </p:nvSpPr>
        <p:spPr>
          <a:xfrm>
            <a:off x="1829435" y="806450"/>
            <a:ext cx="9455785" cy="2369820"/>
          </a:xfrm>
          <a:prstGeom prst="roundRect">
            <a:avLst/>
          </a:prstGeom>
          <a:solidFill>
            <a:srgbClr val="578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2"/>
          <p:cNvSpPr txBox="1"/>
          <p:nvPr/>
        </p:nvSpPr>
        <p:spPr>
          <a:xfrm>
            <a:off x="2075815" y="1144270"/>
            <a:ext cx="8657590" cy="645160"/>
          </a:xfrm>
          <a:prstGeom prst="rect">
            <a:avLst/>
          </a:prstGeom>
          <a:noFill/>
        </p:spPr>
        <p:txBody>
          <a:bodyPr wrap="square" rtlCol="0">
            <a:spAutoFit/>
          </a:bodyPr>
          <a:lstStyle/>
          <a:p>
            <a:r>
              <a:rPr lang="en-US" sz="3600" dirty="0">
                <a:solidFill>
                  <a:schemeClr val="bg1"/>
                </a:solidFill>
                <a:latin typeface="Times New Roman" panose="02020603050405020304" charset="0"/>
                <a:cs typeface="Times New Roman" panose="02020603050405020304" charset="0"/>
              </a:rPr>
              <a:t>1. </a:t>
            </a:r>
            <a:r>
              <a:rPr lang="en-US" sz="3600" dirty="0" err="1">
                <a:solidFill>
                  <a:schemeClr val="bg1"/>
                </a:solidFill>
                <a:latin typeface="Times New Roman" panose="02020603050405020304" charset="0"/>
                <a:cs typeface="Times New Roman" panose="02020603050405020304" charset="0"/>
              </a:rPr>
              <a:t>Một</a:t>
            </a:r>
            <a:r>
              <a:rPr lang="en-US" sz="3600" dirty="0">
                <a:solidFill>
                  <a:schemeClr val="bg1"/>
                </a:solidFill>
                <a:latin typeface="Times New Roman" panose="02020603050405020304" charset="0"/>
                <a:cs typeface="Times New Roman" panose="02020603050405020304" charset="0"/>
              </a:rPr>
              <a:t> </a:t>
            </a:r>
            <a:r>
              <a:rPr lang="en-US" sz="3600" dirty="0" err="1">
                <a:solidFill>
                  <a:schemeClr val="bg1"/>
                </a:solidFill>
                <a:latin typeface="Times New Roman" panose="02020603050405020304" charset="0"/>
                <a:cs typeface="Times New Roman" panose="02020603050405020304" charset="0"/>
              </a:rPr>
              <a:t>câu</a:t>
            </a:r>
            <a:r>
              <a:rPr lang="en-US" sz="3600" dirty="0">
                <a:solidFill>
                  <a:schemeClr val="bg1"/>
                </a:solidFill>
                <a:latin typeface="Times New Roman" panose="02020603050405020304" charset="0"/>
                <a:cs typeface="Times New Roman" panose="02020603050405020304" charset="0"/>
              </a:rPr>
              <a:t> </a:t>
            </a:r>
            <a:r>
              <a:rPr lang="en-US" sz="3600" dirty="0" err="1">
                <a:solidFill>
                  <a:schemeClr val="bg1"/>
                </a:solidFill>
                <a:latin typeface="Times New Roman" panose="02020603050405020304" charset="0"/>
                <a:cs typeface="Times New Roman" panose="02020603050405020304" charset="0"/>
              </a:rPr>
              <a:t>chuyện</a:t>
            </a:r>
            <a:r>
              <a:rPr lang="en-US" sz="3600" dirty="0">
                <a:solidFill>
                  <a:schemeClr val="bg1"/>
                </a:solidFill>
                <a:latin typeface="Times New Roman" panose="02020603050405020304" charset="0"/>
                <a:cs typeface="Times New Roman" panose="02020603050405020304" charset="0"/>
              </a:rPr>
              <a:t> </a:t>
            </a:r>
            <a:r>
              <a:rPr lang="en-US" sz="3600" dirty="0" err="1">
                <a:solidFill>
                  <a:schemeClr val="bg1"/>
                </a:solidFill>
                <a:latin typeface="Times New Roman" panose="02020603050405020304" charset="0"/>
                <a:cs typeface="Times New Roman" panose="02020603050405020304" charset="0"/>
              </a:rPr>
              <a:t>có</a:t>
            </a:r>
            <a:r>
              <a:rPr lang="en-US" sz="3600" dirty="0">
                <a:solidFill>
                  <a:schemeClr val="bg1"/>
                </a:solidFill>
                <a:latin typeface="Times New Roman" panose="02020603050405020304" charset="0"/>
                <a:cs typeface="Times New Roman" panose="02020603050405020304" charset="0"/>
              </a:rPr>
              <a:t> </a:t>
            </a:r>
            <a:r>
              <a:rPr lang="en-US" sz="3600" dirty="0" err="1">
                <a:solidFill>
                  <a:schemeClr val="bg1"/>
                </a:solidFill>
                <a:latin typeface="Times New Roman" panose="02020603050405020304" charset="0"/>
                <a:cs typeface="Times New Roman" panose="02020603050405020304" charset="0"/>
              </a:rPr>
              <a:t>thể</a:t>
            </a:r>
            <a:r>
              <a:rPr lang="en-US" sz="3600" dirty="0">
                <a:solidFill>
                  <a:schemeClr val="bg1"/>
                </a:solidFill>
                <a:latin typeface="Times New Roman" panose="02020603050405020304" charset="0"/>
                <a:cs typeface="Times New Roman" panose="02020603050405020304" charset="0"/>
              </a:rPr>
              <a:t> </a:t>
            </a:r>
            <a:r>
              <a:rPr lang="en-US" sz="3600" dirty="0" err="1">
                <a:solidFill>
                  <a:schemeClr val="bg1"/>
                </a:solidFill>
                <a:latin typeface="Times New Roman" panose="02020603050405020304" charset="0"/>
                <a:cs typeface="Times New Roman" panose="02020603050405020304" charset="0"/>
              </a:rPr>
              <a:t>gồm</a:t>
            </a:r>
            <a:r>
              <a:rPr lang="en-US" sz="3600" dirty="0">
                <a:solidFill>
                  <a:schemeClr val="bg1"/>
                </a:solidFill>
                <a:latin typeface="Times New Roman" panose="02020603050405020304" charset="0"/>
                <a:cs typeface="Times New Roman" panose="02020603050405020304" charset="0"/>
              </a:rPr>
              <a:t> </a:t>
            </a:r>
            <a:r>
              <a:rPr lang="en-US" sz="3600" dirty="0" err="1">
                <a:solidFill>
                  <a:schemeClr val="bg1"/>
                </a:solidFill>
                <a:latin typeface="Times New Roman" panose="02020603050405020304" charset="0"/>
                <a:cs typeface="Times New Roman" panose="02020603050405020304" charset="0"/>
              </a:rPr>
              <a:t>nhiều</a:t>
            </a:r>
            <a:r>
              <a:rPr lang="en-US" sz="3600" dirty="0">
                <a:solidFill>
                  <a:schemeClr val="bg1"/>
                </a:solidFill>
                <a:latin typeface="Times New Roman" panose="02020603050405020304" charset="0"/>
                <a:cs typeface="Times New Roman" panose="02020603050405020304" charset="0"/>
              </a:rPr>
              <a:t> </a:t>
            </a:r>
            <a:r>
              <a:rPr lang="en-US" sz="3600" dirty="0" err="1">
                <a:solidFill>
                  <a:schemeClr val="bg1"/>
                </a:solidFill>
                <a:latin typeface="Times New Roman" panose="02020603050405020304" charset="0"/>
                <a:cs typeface="Times New Roman" panose="02020603050405020304" charset="0"/>
              </a:rPr>
              <a:t>sự</a:t>
            </a:r>
            <a:r>
              <a:rPr lang="en-US" sz="3600" dirty="0">
                <a:solidFill>
                  <a:schemeClr val="bg1"/>
                </a:solidFill>
                <a:latin typeface="Times New Roman" panose="02020603050405020304" charset="0"/>
                <a:cs typeface="Times New Roman" panose="02020603050405020304" charset="0"/>
              </a:rPr>
              <a:t> </a:t>
            </a:r>
            <a:r>
              <a:rPr lang="en-US" sz="3600" dirty="0" err="1">
                <a:solidFill>
                  <a:schemeClr val="bg1"/>
                </a:solidFill>
                <a:latin typeface="Times New Roman" panose="02020603050405020304" charset="0"/>
                <a:cs typeface="Times New Roman" panose="02020603050405020304" charset="0"/>
              </a:rPr>
              <a:t>việc</a:t>
            </a:r>
            <a:r>
              <a:rPr lang="en-US" sz="3600" dirty="0">
                <a:solidFill>
                  <a:schemeClr val="bg1"/>
                </a:solidFill>
                <a:latin typeface="Times New Roman" panose="02020603050405020304" charset="0"/>
                <a:cs typeface="Times New Roman" panose="02020603050405020304" charset="0"/>
              </a:rPr>
              <a:t>.</a:t>
            </a:r>
            <a:endParaRPr lang="en-US" sz="3600" dirty="0">
              <a:solidFill>
                <a:schemeClr val="bg1"/>
              </a:solidFill>
              <a:latin typeface="Times New Roman" panose="02020603050405020304" charset="0"/>
              <a:cs typeface="Times New Roman" panose="02020603050405020304" charset="0"/>
            </a:endParaRPr>
          </a:p>
        </p:txBody>
      </p:sp>
      <p:sp>
        <p:nvSpPr>
          <p:cNvPr id="9" name="Oval 8"/>
          <p:cNvSpPr/>
          <p:nvPr/>
        </p:nvSpPr>
        <p:spPr>
          <a:xfrm>
            <a:off x="8416290" y="5767070"/>
            <a:ext cx="3502025" cy="386080"/>
          </a:xfrm>
          <a:prstGeom prst="ellipse">
            <a:avLst/>
          </a:prstGeom>
          <a:solidFill>
            <a:srgbClr val="578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4643" b="90536" l="9596" r="90152">
                        <a14:foregroundMark x1="42677" y1="10536" x2="58838" y2="8571"/>
                        <a14:foregroundMark x1="58838" y1="8571" x2="59596" y2="8571"/>
                        <a14:foregroundMark x1="54798" y1="32143" x2="56061" y2="45000"/>
                        <a14:foregroundMark x1="56061" y1="45000" x2="55808" y2="45536"/>
                        <a14:foregroundMark x1="34848" y1="35179" x2="36364" y2="48393"/>
                        <a14:foregroundMark x1="36364" y1="48393" x2="36364" y2="48393"/>
                        <a14:foregroundMark x1="28030" y1="37857" x2="37626" y2="46607"/>
                        <a14:foregroundMark x1="12121" y1="61071" x2="28788" y2="66250"/>
                        <a14:foregroundMark x1="28788" y1="66250" x2="28788" y2="66250"/>
                        <a14:foregroundMark x1="26010" y1="64464" x2="36616" y2="62143"/>
                        <a14:foregroundMark x1="50285" y1="58050" x2="53283" y2="57500"/>
                        <a14:foregroundMark x1="32828" y1="61250" x2="49477" y2="58198"/>
                        <a14:foregroundMark x1="40657" y1="86607" x2="48990" y2="90179"/>
                        <a14:foregroundMark x1="70707" y1="85179" x2="84596" y2="79643"/>
                        <a14:foregroundMark x1="36364" y1="59464" x2="37121" y2="60179"/>
                        <a14:foregroundMark x1="41919" y1="58571" x2="46465" y2="58929"/>
                        <a14:foregroundMark x1="62626" y1="90357" x2="74242" y2="82679"/>
                        <a14:foregroundMark x1="36869" y1="87679" x2="35101" y2="85357"/>
                        <a14:foregroundMark x1="32323" y1="84643" x2="34091" y2="90357"/>
                        <a14:foregroundMark x1="32828" y1="84464" x2="32828" y2="90536"/>
                        <a14:foregroundMark x1="87626" y1="81071" x2="90152" y2="85357"/>
                        <a14:foregroundMark x1="81818" y1="90536" x2="76768" y2="89643"/>
                        <a14:foregroundMark x1="67424" y1="41964" x2="70960" y2="48571"/>
                        <a14:foregroundMark x1="51957" y1="54107" x2="52189" y2="54107"/>
                        <a14:foregroundMark x1="42677" y1="54107" x2="51636" y2="54107"/>
                        <a14:foregroundMark x1="52585" y1="52917" x2="53924" y2="52884"/>
                        <a14:foregroundMark x1="40404" y1="53214" x2="52261" y2="52925"/>
                        <a14:foregroundMark x1="54896" y1="53756" x2="55051" y2="53750"/>
                        <a14:foregroundMark x1="52087" y1="53860" x2="52359" y2="53850"/>
                        <a14:foregroundMark x1="40657" y1="54286" x2="51760" y2="53873"/>
                        <a14:foregroundMark x1="54202" y1="54806" x2="54545" y2="54821"/>
                        <a14:foregroundMark x1="51646" y1="54696" x2="51796" y2="54702"/>
                        <a14:foregroundMark x1="42172" y1="54286" x2="51333" y2="54682"/>
                        <a14:foregroundMark x1="30556" y1="85714" x2="31313" y2="89107"/>
                        <a14:foregroundMark x1="40152" y1="10536" x2="55808" y2="4643"/>
                        <a14:foregroundMark x1="55808" y1="4643" x2="63131" y2="4643"/>
                        <a14:foregroundMark x1="60606" y1="88393" x2="63636" y2="80893"/>
                        <a14:foregroundMark x1="57828" y1="86607" x2="61869" y2="89464"/>
                        <a14:backgroundMark x1="50505" y1="56250" x2="51768" y2="54464"/>
                        <a14:backgroundMark x1="52020" y1="55000" x2="53030" y2="55000"/>
                        <a14:backgroundMark x1="51010" y1="55893" x2="54545" y2="54286"/>
                        <a14:backgroundMark x1="92424" y1="84464" x2="90657" y2="84643"/>
                        <a14:backgroundMark x1="90152" y1="87321" x2="90657" y2="82857"/>
                      </a14:backgroundRemoval>
                    </a14:imgEffect>
                  </a14:imgLayer>
                </a14:imgProps>
              </a:ext>
              <a:ext uri="{28A0092B-C50C-407E-A947-70E740481C1C}">
                <a14:useLocalDpi xmlns:a14="http://schemas.microsoft.com/office/drawing/2010/main" val="0"/>
              </a:ext>
            </a:extLst>
          </a:blip>
          <a:stretch>
            <a:fillRect/>
          </a:stretch>
        </p:blipFill>
        <p:spPr>
          <a:xfrm>
            <a:off x="8002905" y="2773045"/>
            <a:ext cx="2530475" cy="3578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39939" name="AutoShape 3"/>
          <p:cNvSpPr>
            <a:spLocks noChangeArrowheads="1"/>
          </p:cNvSpPr>
          <p:nvPr/>
        </p:nvSpPr>
        <p:spPr bwMode="auto">
          <a:xfrm>
            <a:off x="8441055" y="1767205"/>
            <a:ext cx="3366135" cy="787400"/>
          </a:xfrm>
          <a:prstGeom prst="wedgeEllipseCallout">
            <a:avLst>
              <a:gd name="adj1" fmla="val -60650"/>
              <a:gd name="adj2" fmla="val 8010"/>
            </a:avLst>
          </a:prstGeom>
          <a:solidFill>
            <a:schemeClr val="accent4">
              <a:lumMod val="20000"/>
              <a:lumOff val="8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Đoạn1: </a:t>
            </a:r>
            <a:endParaRPr lang="en-US" sz="2000">
              <a:solidFill>
                <a:srgbClr val="FF0000"/>
              </a:solidFill>
              <a:latin typeface="Times New Roman" panose="02020603050405020304" charset="0"/>
              <a:cs typeface="Times New Roman" panose="02020603050405020304" charset="0"/>
            </a:endParaRPr>
          </a:p>
          <a:p>
            <a:pP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Từ đầu..bị trừng phạt</a:t>
            </a:r>
            <a:endParaRPr lang="en-US" sz="2000">
              <a:solidFill>
                <a:srgbClr val="FF0000"/>
              </a:solidFill>
              <a:latin typeface="Times New Roman" panose="02020603050405020304" charset="0"/>
              <a:cs typeface="Times New Roman" panose="02020603050405020304" charset="0"/>
            </a:endParaRPr>
          </a:p>
        </p:txBody>
      </p:sp>
      <p:sp>
        <p:nvSpPr>
          <p:cNvPr id="8" name="Rectangular Callout 7"/>
          <p:cNvSpPr/>
          <p:nvPr/>
        </p:nvSpPr>
        <p:spPr>
          <a:xfrm>
            <a:off x="8288655" y="107950"/>
            <a:ext cx="3815715" cy="1762125"/>
          </a:xfrm>
          <a:prstGeom prst="wedgeRectCallout">
            <a:avLst>
              <a:gd name="adj1" fmla="val -64012"/>
              <a:gd name="adj2" fmla="val 28954"/>
            </a:avLst>
          </a:prstGeom>
          <a:solidFill>
            <a:srgbClr val="FD93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0" name="AutoShape 4"/>
          <p:cNvSpPr>
            <a:spLocks noChangeArrowheads="1"/>
          </p:cNvSpPr>
          <p:nvPr/>
        </p:nvSpPr>
        <p:spPr bwMode="auto">
          <a:xfrm>
            <a:off x="8440420" y="2793365"/>
            <a:ext cx="3461385" cy="896620"/>
          </a:xfrm>
          <a:prstGeom prst="wedgeEllipseCallout">
            <a:avLst>
              <a:gd name="adj1" fmla="val -61448"/>
              <a:gd name="adj2" fmla="val 5583"/>
            </a:avLst>
          </a:prstGeom>
          <a:solidFill>
            <a:schemeClr val="accent6">
              <a:lumMod val="20000"/>
              <a:lumOff val="8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Đoạn 2: </a:t>
            </a:r>
            <a:endParaRPr lang="en-US" sz="2000">
              <a:solidFill>
                <a:srgbClr val="FF0000"/>
              </a:solidFill>
              <a:latin typeface="Times New Roman" panose="02020603050405020304" charset="0"/>
              <a:cs typeface="Times New Roman" panose="02020603050405020304" charset="0"/>
            </a:endParaRPr>
          </a:p>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Có chú bé…nảy mầm</a:t>
            </a:r>
            <a:endParaRPr lang="en-US" sz="2000">
              <a:solidFill>
                <a:srgbClr val="FF0000"/>
              </a:solidFill>
              <a:latin typeface="Times New Roman" panose="02020603050405020304" charset="0"/>
              <a:cs typeface="Times New Roman" panose="02020603050405020304" charset="0"/>
            </a:endParaRPr>
          </a:p>
        </p:txBody>
      </p:sp>
      <p:sp>
        <p:nvSpPr>
          <p:cNvPr id="39941" name="AutoShape 5"/>
          <p:cNvSpPr>
            <a:spLocks noChangeArrowheads="1"/>
          </p:cNvSpPr>
          <p:nvPr/>
        </p:nvSpPr>
        <p:spPr bwMode="auto">
          <a:xfrm>
            <a:off x="8478520" y="3928745"/>
            <a:ext cx="3423920" cy="935990"/>
          </a:xfrm>
          <a:prstGeom prst="wedgeEllipseCallout">
            <a:avLst>
              <a:gd name="adj1" fmla="val -63719"/>
              <a:gd name="adj2" fmla="val 5244"/>
            </a:avLst>
          </a:prstGeom>
          <a:solidFill>
            <a:schemeClr val="accent2">
              <a:lumMod val="20000"/>
              <a:lumOff val="8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Đoạn 3: </a:t>
            </a:r>
            <a:endParaRPr lang="en-US" sz="2000">
              <a:solidFill>
                <a:srgbClr val="FF0000"/>
              </a:solidFill>
              <a:latin typeface="Times New Roman" panose="02020603050405020304" charset="0"/>
              <a:cs typeface="Times New Roman" panose="02020603050405020304" charset="0"/>
            </a:endParaRPr>
          </a:p>
          <a:p>
            <a:pPr algn="ctr" eaLnBrk="1" hangingPunct="1">
              <a:spcBef>
                <a:spcPct val="0"/>
              </a:spcBef>
              <a:buFontTx/>
              <a:buNone/>
            </a:pPr>
            <a:r>
              <a:rPr lang="en-US" sz="2000">
                <a:solidFill>
                  <a:srgbClr val="FF0000"/>
                </a:solidFill>
                <a:latin typeface="Times New Roman" panose="02020603050405020304" charset="0"/>
                <a:cs typeface="Times New Roman" panose="02020603050405020304" charset="0"/>
              </a:rPr>
              <a:t>Đến vụ …. của ta</a:t>
            </a:r>
            <a:endParaRPr lang="en-US" sz="2000">
              <a:solidFill>
                <a:srgbClr val="FF0000"/>
              </a:solidFill>
              <a:latin typeface="Times New Roman" panose="02020603050405020304" charset="0"/>
              <a:cs typeface="Times New Roman" panose="02020603050405020304" charset="0"/>
            </a:endParaRPr>
          </a:p>
        </p:txBody>
      </p:sp>
      <p:sp>
        <p:nvSpPr>
          <p:cNvPr id="39942" name="AutoShape 6"/>
          <p:cNvSpPr>
            <a:spLocks noChangeArrowheads="1"/>
          </p:cNvSpPr>
          <p:nvPr/>
        </p:nvSpPr>
        <p:spPr bwMode="auto">
          <a:xfrm>
            <a:off x="8592820" y="5066665"/>
            <a:ext cx="3213735" cy="888365"/>
          </a:xfrm>
          <a:prstGeom prst="wedgeEllipseCallout">
            <a:avLst>
              <a:gd name="adj1" fmla="val -65918"/>
              <a:gd name="adj2" fmla="val 5391"/>
            </a:avLst>
          </a:prstGeom>
          <a:solidFill>
            <a:schemeClr val="accent1">
              <a:lumMod val="20000"/>
              <a:lumOff val="80000"/>
            </a:schemeClr>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400">
                <a:solidFill>
                  <a:srgbClr val="FF0000"/>
                </a:solidFill>
                <a:latin typeface="Times New Roman" panose="02020603050405020304" charset="0"/>
                <a:cs typeface="Times New Roman" panose="02020603050405020304" charset="0"/>
              </a:rPr>
              <a:t>Đoạn 4:</a:t>
            </a:r>
            <a:endParaRPr lang="en-US" sz="2400">
              <a:solidFill>
                <a:srgbClr val="FF0000"/>
              </a:solidFill>
              <a:latin typeface="Times New Roman" panose="02020603050405020304" charset="0"/>
              <a:cs typeface="Times New Roman" panose="02020603050405020304" charset="0"/>
            </a:endParaRPr>
          </a:p>
          <a:p>
            <a:pPr algn="ctr" eaLnBrk="1" hangingPunct="1">
              <a:spcBef>
                <a:spcPct val="0"/>
              </a:spcBef>
              <a:buFontTx/>
              <a:buNone/>
            </a:pPr>
            <a:r>
              <a:rPr lang="en-US" sz="2400">
                <a:solidFill>
                  <a:srgbClr val="FF0000"/>
                </a:solidFill>
                <a:latin typeface="Times New Roman" panose="02020603050405020304" charset="0"/>
                <a:cs typeface="Times New Roman" panose="02020603050405020304" charset="0"/>
              </a:rPr>
              <a:t> Phần còn lại</a:t>
            </a:r>
            <a:endParaRPr lang="en-US" sz="2400">
              <a:solidFill>
                <a:srgbClr val="FF0000"/>
              </a:solidFill>
              <a:latin typeface="Times New Roman" panose="02020603050405020304" charset="0"/>
              <a:cs typeface="Times New Roman" panose="02020603050405020304" charset="0"/>
            </a:endParaRPr>
          </a:p>
        </p:txBody>
      </p:sp>
      <p:graphicFrame>
        <p:nvGraphicFramePr>
          <p:cNvPr id="39984" name="Group 48"/>
          <p:cNvGraphicFramePr>
            <a:graphicFrameLocks noGrp="1"/>
          </p:cNvGraphicFramePr>
          <p:nvPr/>
        </p:nvGraphicFramePr>
        <p:xfrm>
          <a:off x="1383665" y="1397000"/>
          <a:ext cx="6607810" cy="1310676"/>
        </p:xfrm>
        <a:graphic>
          <a:graphicData uri="http://schemas.openxmlformats.org/drawingml/2006/table">
            <a:tbl>
              <a:tblPr/>
              <a:tblGrid>
                <a:gridCol w="923290"/>
                <a:gridCol w="5684520"/>
              </a:tblGrid>
              <a:tr h="13106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 việc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1</a:t>
                      </a:r>
                      <a:endPar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endParaRPr>
                    </a:p>
                  </a:txBody>
                  <a:tcPr marT="45738" marB="457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Nhà</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vua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muốn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tìm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người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thực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để</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truyền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ngôi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nghĩ</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ra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kế</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luộc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chín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thóc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giống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rồi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giao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dân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chúng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giao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hẹn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ai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thu</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hoạch</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được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nhiều</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thóc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nhất</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sẽ</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truyền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ngôi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a:t>
                      </a:r>
                      <a:endParaRPr kumimoji="0" lang="en-US" sz="2800" b="0" i="0" u="none" strike="noStrike" cap="none" normalizeH="0" baseline="0" dirty="0">
                        <a:ln>
                          <a:noFill/>
                        </a:ln>
                        <a:solidFill>
                          <a:schemeClr val="tx1"/>
                        </a:solidFill>
                        <a:effectLst/>
                        <a:latin typeface="Times New Roman" panose="02020603050405020304" charset="0"/>
                        <a:cs typeface="Times New Roman" panose="02020603050405020304" charset="0"/>
                      </a:endParaRPr>
                    </a:p>
                  </a:txBody>
                  <a:tcPr marT="45738" marB="457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graphicFrame>
        <p:nvGraphicFramePr>
          <p:cNvPr id="39976" name="Group 40"/>
          <p:cNvGraphicFramePr>
            <a:graphicFrameLocks noGrp="1"/>
          </p:cNvGraphicFramePr>
          <p:nvPr/>
        </p:nvGraphicFramePr>
        <p:xfrm>
          <a:off x="1383665" y="2948305"/>
          <a:ext cx="6607810" cy="861695"/>
        </p:xfrm>
        <a:graphic>
          <a:graphicData uri="http://schemas.openxmlformats.org/drawingml/2006/table">
            <a:tbl>
              <a:tblPr/>
              <a:tblGrid>
                <a:gridCol w="923290"/>
                <a:gridCol w="5684520"/>
              </a:tblGrid>
              <a:tr h="86169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việc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2</a:t>
                      </a:r>
                      <a:endPar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endParaRPr>
                    </a:p>
                  </a:txBody>
                  <a:tcPr marT="45648" marB="4564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Chú</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bé</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Chôm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dốc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công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chăm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sóc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mà</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thóc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chẳng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nảy</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mầm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a:t>
                      </a:r>
                      <a:endParaRPr kumimoji="0" lang="en-US" sz="2800" b="0" i="0" u="none" strike="noStrike" cap="none" normalizeH="0" baseline="0" dirty="0">
                        <a:ln>
                          <a:noFill/>
                        </a:ln>
                        <a:solidFill>
                          <a:schemeClr val="tx1"/>
                        </a:solidFill>
                        <a:effectLst/>
                        <a:latin typeface="Times New Roman" panose="02020603050405020304" charset="0"/>
                        <a:cs typeface="Times New Roman" panose="02020603050405020304" charset="0"/>
                      </a:endParaRPr>
                    </a:p>
                  </a:txBody>
                  <a:tcPr marT="45648" marB="456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graphicFrame>
        <p:nvGraphicFramePr>
          <p:cNvPr id="39985" name="Group 49"/>
          <p:cNvGraphicFramePr>
            <a:graphicFrameLocks noGrp="1"/>
          </p:cNvGraphicFramePr>
          <p:nvPr/>
        </p:nvGraphicFramePr>
        <p:xfrm>
          <a:off x="1370965" y="4050665"/>
          <a:ext cx="6621145" cy="935990"/>
        </p:xfrm>
        <a:graphic>
          <a:graphicData uri="http://schemas.openxmlformats.org/drawingml/2006/table">
            <a:tbl>
              <a:tblPr/>
              <a:tblGrid>
                <a:gridCol w="925195"/>
                <a:gridCol w="5695950"/>
              </a:tblGrid>
              <a:tr h="93599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việc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3</a:t>
                      </a:r>
                      <a:endPar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Chôm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dám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tâu</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vua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thật</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trước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ngạc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nhiên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của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mọi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người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a:t>
                      </a:r>
                      <a:endParaRPr kumimoji="0" lang="en-US" sz="2800" b="0" i="0" u="none" strike="noStrike" cap="none" normalizeH="0" baseline="0" dirty="0">
                        <a:ln>
                          <a:noFill/>
                        </a:ln>
                        <a:solidFill>
                          <a:schemeClr val="tx1"/>
                        </a:solidFill>
                        <a:effectLst/>
                        <a:latin typeface="Times New Roman" panose="02020603050405020304" charset="0"/>
                        <a:cs typeface="Times New Roman" panose="0202060305040502030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graphicFrame>
        <p:nvGraphicFramePr>
          <p:cNvPr id="39979" name="Group 43"/>
          <p:cNvGraphicFramePr>
            <a:graphicFrameLocks noGrp="1"/>
          </p:cNvGraphicFramePr>
          <p:nvPr/>
        </p:nvGraphicFramePr>
        <p:xfrm>
          <a:off x="1370965" y="5227320"/>
          <a:ext cx="6620510" cy="849630"/>
        </p:xfrm>
        <a:graphic>
          <a:graphicData uri="http://schemas.openxmlformats.org/drawingml/2006/table">
            <a:tbl>
              <a:tblPr/>
              <a:tblGrid>
                <a:gridCol w="923290"/>
                <a:gridCol w="5697220"/>
              </a:tblGrid>
              <a:tr h="84963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Sự việc 4</a:t>
                      </a:r>
                      <a:endPar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endParaRPr>
                    </a:p>
                  </a:txBody>
                  <a:tcPr marT="45663" marB="456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Nhà</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vua</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khen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ngợi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Chôm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thực</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dũng</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cảm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đã</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quyết</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định</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truyền</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ngôi</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cho</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 </a:t>
                      </a:r>
                      <a:r>
                        <a:rPr kumimoji="0" lang="en-US" sz="2000" b="1" i="0" u="none" strike="noStrike" cap="none" normalizeH="0" baseline="0" dirty="0" err="1">
                          <a:ln>
                            <a:noFill/>
                          </a:ln>
                          <a:solidFill>
                            <a:srgbClr val="161616"/>
                          </a:solidFill>
                          <a:effectLst/>
                          <a:latin typeface="Times New Roman" panose="02020603050405020304" charset="0"/>
                          <a:cs typeface="Times New Roman" panose="02020603050405020304" charset="0"/>
                        </a:rPr>
                        <a:t>Chôm</a:t>
                      </a:r>
                      <a:r>
                        <a:rPr kumimoji="0" lang="en-US" sz="2000" b="1" i="0" u="none" strike="noStrike" cap="none" normalizeH="0" baseline="0" dirty="0">
                          <a:ln>
                            <a:noFill/>
                          </a:ln>
                          <a:solidFill>
                            <a:srgbClr val="161616"/>
                          </a:solidFill>
                          <a:effectLst/>
                          <a:latin typeface="Times New Roman" panose="02020603050405020304" charset="0"/>
                          <a:cs typeface="Times New Roman" panose="02020603050405020304" charset="0"/>
                        </a:rPr>
                        <a:t>.</a:t>
                      </a:r>
                      <a:endParaRPr kumimoji="0" lang="en-US" sz="2800" b="0" i="0" u="none" strike="noStrike" cap="none" normalizeH="0" baseline="0" dirty="0">
                        <a:ln>
                          <a:noFill/>
                        </a:ln>
                        <a:solidFill>
                          <a:schemeClr val="tx1"/>
                        </a:solidFill>
                        <a:effectLst/>
                        <a:latin typeface="Times New Roman" panose="02020603050405020304" charset="0"/>
                        <a:cs typeface="Times New Roman" panose="02020603050405020304" charset="0"/>
                      </a:endParaRPr>
                    </a:p>
                  </a:txBody>
                  <a:tcPr marT="45663" marB="456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 name="Rectangles 1"/>
          <p:cNvSpPr/>
          <p:nvPr/>
        </p:nvSpPr>
        <p:spPr>
          <a:xfrm>
            <a:off x="3621405" y="236855"/>
            <a:ext cx="4271645" cy="438785"/>
          </a:xfrm>
          <a:prstGeom prst="rect">
            <a:avLst/>
          </a:prstGeom>
          <a:solidFill>
            <a:srgbClr val="C3E7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buFontTx/>
              <a:buNone/>
            </a:pPr>
            <a:r>
              <a:rPr lang="en-US" sz="2400" b="1">
                <a:solidFill>
                  <a:schemeClr val="accent5">
                    <a:lumMod val="50000"/>
                  </a:schemeClr>
                </a:solidFill>
                <a:latin typeface="Times New Roman" panose="02020603050405020304" charset="0"/>
                <a:cs typeface="Times New Roman" panose="02020603050405020304" charset="0"/>
                <a:sym typeface="+mn-ea"/>
              </a:rPr>
              <a:t>NHỮNG HẠT THÓC GIỐNG</a:t>
            </a:r>
            <a:endParaRPr lang="en-US" sz="2400" b="1">
              <a:solidFill>
                <a:schemeClr val="accent5">
                  <a:lumMod val="50000"/>
                </a:schemeClr>
              </a:solidFill>
              <a:latin typeface="Times New Roman" panose="02020603050405020304" charset="0"/>
              <a:cs typeface="Times New Roman" panose="02020603050405020304" charset="0"/>
              <a:sym typeface="+mn-ea"/>
            </a:endParaRPr>
          </a:p>
        </p:txBody>
      </p:sp>
      <p:sp>
        <p:nvSpPr>
          <p:cNvPr id="7" name="TextBox 2"/>
          <p:cNvSpPr txBox="1"/>
          <p:nvPr/>
        </p:nvSpPr>
        <p:spPr>
          <a:xfrm>
            <a:off x="8441055" y="236855"/>
            <a:ext cx="3528060" cy="1568450"/>
          </a:xfrm>
          <a:prstGeom prst="rect">
            <a:avLst/>
          </a:prstGeom>
          <a:noFill/>
        </p:spPr>
        <p:txBody>
          <a:bodyPr wrap="square" rtlCol="0">
            <a:spAutoFit/>
          </a:bodyPr>
          <a:lstStyle/>
          <a:p>
            <a:r>
              <a:rPr lang="en-US" sz="2400" dirty="0">
                <a:solidFill>
                  <a:schemeClr val="tx1"/>
                </a:solidFill>
                <a:latin typeface="Times New Roman" panose="02020603050405020304" charset="0"/>
                <a:cs typeface="Times New Roman" panose="02020603050405020304" charset="0"/>
                <a:sym typeface="+mn-ea"/>
              </a:rPr>
              <a:t>Quan </a:t>
            </a:r>
            <a:r>
              <a:rPr lang="en-US" sz="2400" dirty="0" err="1">
                <a:solidFill>
                  <a:schemeClr val="tx1"/>
                </a:solidFill>
                <a:latin typeface="Times New Roman" panose="02020603050405020304" charset="0"/>
                <a:cs typeface="Times New Roman" panose="02020603050405020304" charset="0"/>
                <a:sym typeface="+mn-ea"/>
              </a:rPr>
              <a:t>sát</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cốt</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truyện</a:t>
            </a:r>
            <a:r>
              <a:rPr lang="en-US" sz="2400" dirty="0">
                <a:solidFill>
                  <a:schemeClr val="tx1"/>
                </a:solidFill>
                <a:latin typeface="Times New Roman" panose="02020603050405020304" charset="0"/>
                <a:cs typeface="Times New Roman" panose="02020603050405020304" charset="0"/>
                <a:sym typeface="+mn-ea"/>
              </a:rPr>
              <a:t> </a:t>
            </a:r>
            <a:r>
              <a:rPr lang="vi-VN" altLang="en-US" sz="2400" b="1" i="1" dirty="0" err="1">
                <a:solidFill>
                  <a:schemeClr val="tx1"/>
                </a:solidFill>
                <a:latin typeface="Times New Roman" panose="02020603050405020304" charset="0"/>
                <a:cs typeface="Times New Roman" panose="02020603050405020304" charset="0"/>
                <a:sym typeface="+mn-ea"/>
              </a:rPr>
              <a:t>Những hạt thóc giống</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Mỗi</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đoạn</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văn</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trong</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bài</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văn</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kể</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chuyện</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kể</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điều</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gì</a:t>
            </a:r>
            <a:r>
              <a:rPr lang="en-US" sz="2400" dirty="0">
                <a:solidFill>
                  <a:schemeClr val="tx1"/>
                </a:solidFill>
                <a:latin typeface="Times New Roman" panose="02020603050405020304" charset="0"/>
                <a:cs typeface="Times New Roman" panose="02020603050405020304" charset="0"/>
                <a:sym typeface="+mn-ea"/>
              </a:rPr>
              <a:t>? </a:t>
            </a:r>
            <a:endParaRPr lang="en-US" sz="2400" dirty="0">
              <a:solidFill>
                <a:schemeClr val="tx1"/>
              </a:solidFill>
              <a:latin typeface="Times New Roman" panose="02020603050405020304" charset="0"/>
              <a:cs typeface="Times New Roman" panose="02020603050405020304" charset="0"/>
              <a:sym typeface="+mn-ea"/>
            </a:endParaRPr>
          </a:p>
        </p:txBody>
      </p:sp>
      <p:sp>
        <p:nvSpPr>
          <p:cNvPr id="3" name="Text Box 2"/>
          <p:cNvSpPr txBox="1"/>
          <p:nvPr/>
        </p:nvSpPr>
        <p:spPr>
          <a:xfrm>
            <a:off x="8376285" y="535305"/>
            <a:ext cx="3815715" cy="829945"/>
          </a:xfrm>
          <a:prstGeom prst="rect">
            <a:avLst/>
          </a:prstGeom>
          <a:noFill/>
        </p:spPr>
        <p:txBody>
          <a:bodyPr wrap="square" rtlCol="0">
            <a:spAutoFit/>
          </a:bodyPr>
          <a:lstStyle/>
          <a:p>
            <a:r>
              <a:rPr lang="en-US" sz="2400" dirty="0" err="1">
                <a:solidFill>
                  <a:schemeClr val="tx1"/>
                </a:solidFill>
                <a:latin typeface="Times New Roman" panose="02020603050405020304" charset="0"/>
                <a:cs typeface="Times New Roman" panose="02020603050405020304" charset="0"/>
                <a:sym typeface="+mn-ea"/>
              </a:rPr>
              <a:t>Mỗi</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đoạn</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văn</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kể</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lại</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một</a:t>
            </a:r>
            <a:r>
              <a:rPr lang="en-US" sz="2400" dirty="0">
                <a:solidFill>
                  <a:schemeClr val="tx1"/>
                </a:solidFill>
                <a:latin typeface="Times New Roman" panose="02020603050405020304" charset="0"/>
                <a:cs typeface="Times New Roman" panose="02020603050405020304" charset="0"/>
                <a:sym typeface="+mn-ea"/>
              </a:rPr>
              <a:t> </a:t>
            </a:r>
            <a:endParaRPr lang="en-US" sz="2400" dirty="0">
              <a:solidFill>
                <a:schemeClr val="tx1"/>
              </a:solidFill>
              <a:latin typeface="Times New Roman" panose="02020603050405020304" charset="0"/>
              <a:cs typeface="Times New Roman" panose="02020603050405020304" charset="0"/>
              <a:sym typeface="+mn-ea"/>
            </a:endParaRPr>
          </a:p>
          <a:p>
            <a:r>
              <a:rPr lang="en-US" sz="2400" dirty="0" err="1">
                <a:solidFill>
                  <a:schemeClr val="tx1"/>
                </a:solidFill>
                <a:latin typeface="Times New Roman" panose="02020603050405020304" charset="0"/>
                <a:cs typeface="Times New Roman" panose="02020603050405020304" charset="0"/>
                <a:sym typeface="+mn-ea"/>
              </a:rPr>
              <a:t>sự</a:t>
            </a:r>
            <a:r>
              <a:rPr lang="en-US" sz="2400" dirty="0">
                <a:solidFill>
                  <a:schemeClr val="tx1"/>
                </a:solidFill>
                <a:latin typeface="Times New Roman" panose="02020603050405020304" charset="0"/>
                <a:cs typeface="Times New Roman" panose="02020603050405020304" charset="0"/>
                <a:sym typeface="+mn-ea"/>
              </a:rPr>
              <a:t> </a:t>
            </a:r>
            <a:r>
              <a:rPr lang="en-US" sz="2400" dirty="0" err="1">
                <a:solidFill>
                  <a:schemeClr val="tx1"/>
                </a:solidFill>
                <a:latin typeface="Times New Roman" panose="02020603050405020304" charset="0"/>
                <a:cs typeface="Times New Roman" panose="02020603050405020304" charset="0"/>
                <a:sym typeface="+mn-ea"/>
              </a:rPr>
              <a:t>việc</a:t>
            </a:r>
            <a:r>
              <a:rPr lang="en-US" sz="2400" dirty="0">
                <a:solidFill>
                  <a:schemeClr val="tx1"/>
                </a:solidFill>
                <a:latin typeface="Times New Roman" panose="02020603050405020304" charset="0"/>
                <a:cs typeface="Times New Roman" panose="02020603050405020304" charset="0"/>
                <a:sym typeface="+mn-ea"/>
              </a:rPr>
              <a:t>.</a:t>
            </a:r>
            <a:endParaRPr lang="en-US" sz="2400" dirty="0">
              <a:solidFill>
                <a:schemeClr val="tx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2" nodeType="clickEffect">
                                  <p:stCondLst>
                                    <p:cond delay="0"/>
                                  </p:stCondLst>
                                  <p:childTnLst>
                                    <p:animEffect transition="out" filter="blinds(horizontal)">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7" grpId="0"/>
      <p:bldP spid="7" grpId="1"/>
      <p:bldP spid="7" grpId="2"/>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10" name="Rounded Rectangle 9"/>
          <p:cNvSpPr/>
          <p:nvPr/>
        </p:nvSpPr>
        <p:spPr>
          <a:xfrm>
            <a:off x="1820545" y="929005"/>
            <a:ext cx="9455785" cy="2369820"/>
          </a:xfrm>
          <a:prstGeom prst="roundRect">
            <a:avLst/>
          </a:prstGeom>
          <a:solidFill>
            <a:srgbClr val="578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 Box 7"/>
          <p:cNvSpPr txBox="1"/>
          <p:nvPr/>
        </p:nvSpPr>
        <p:spPr>
          <a:xfrm>
            <a:off x="3069590" y="1885315"/>
            <a:ext cx="8636000" cy="583565"/>
          </a:xfrm>
          <a:prstGeom prst="rect">
            <a:avLst/>
          </a:prstGeom>
          <a:noFill/>
        </p:spPr>
        <p:txBody>
          <a:bodyPr wrap="square" rtlCol="0">
            <a:spAutoFit/>
          </a:bodyPr>
          <a:lstStyle/>
          <a:p>
            <a:r>
              <a:rPr lang="en-US" sz="3200" dirty="0" err="1">
                <a:solidFill>
                  <a:schemeClr val="bg1"/>
                </a:solidFill>
                <a:latin typeface="Times New Roman" panose="02020603050405020304" charset="0"/>
                <a:cs typeface="Times New Roman" panose="02020603050405020304" charset="0"/>
                <a:sym typeface="+mn-ea"/>
              </a:rPr>
              <a:t>Mỗi</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sự</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việc</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được</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kể</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thành</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một</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đoạn</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văn</a:t>
            </a:r>
            <a:r>
              <a:rPr lang="en-US" sz="3200" dirty="0">
                <a:solidFill>
                  <a:schemeClr val="bg1"/>
                </a:solidFill>
                <a:latin typeface="Times New Roman" panose="02020603050405020304" charset="0"/>
                <a:cs typeface="Times New Roman" panose="02020603050405020304" charset="0"/>
                <a:sym typeface="+mn-ea"/>
              </a:rPr>
              <a:t>.</a:t>
            </a:r>
            <a:endParaRPr lang="en-US" sz="3200" dirty="0">
              <a:solidFill>
                <a:schemeClr val="bg1"/>
              </a:solidFill>
              <a:latin typeface="Times New Roman" panose="02020603050405020304" charset="0"/>
              <a:cs typeface="Times New Roman" panose="02020603050405020304" charset="0"/>
              <a:sym typeface="+mn-ea"/>
            </a:endParaRPr>
          </a:p>
        </p:txBody>
      </p:sp>
      <p:sp>
        <p:nvSpPr>
          <p:cNvPr id="9" name="Oval 8"/>
          <p:cNvSpPr/>
          <p:nvPr/>
        </p:nvSpPr>
        <p:spPr>
          <a:xfrm>
            <a:off x="8416290" y="5767070"/>
            <a:ext cx="3502025" cy="386080"/>
          </a:xfrm>
          <a:prstGeom prst="ellipse">
            <a:avLst/>
          </a:prstGeom>
          <a:solidFill>
            <a:srgbClr val="578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643" b="90536" l="9596" r="90152">
                        <a14:foregroundMark x1="42677" y1="10536" x2="58838" y2="8571"/>
                        <a14:foregroundMark x1="58838" y1="8571" x2="59596" y2="8571"/>
                        <a14:foregroundMark x1="54798" y1="32143" x2="56061" y2="45000"/>
                        <a14:foregroundMark x1="56061" y1="45000" x2="55808" y2="45536"/>
                        <a14:foregroundMark x1="34848" y1="35179" x2="36364" y2="48393"/>
                        <a14:foregroundMark x1="36364" y1="48393" x2="36364" y2="48393"/>
                        <a14:foregroundMark x1="28030" y1="37857" x2="37626" y2="46607"/>
                        <a14:foregroundMark x1="12121" y1="61071" x2="28788" y2="66250"/>
                        <a14:foregroundMark x1="28788" y1="66250" x2="28788" y2="66250"/>
                        <a14:foregroundMark x1="26010" y1="64464" x2="36616" y2="62143"/>
                        <a14:foregroundMark x1="50285" y1="58050" x2="53283" y2="57500"/>
                        <a14:foregroundMark x1="32828" y1="61250" x2="49477" y2="58198"/>
                        <a14:foregroundMark x1="40657" y1="86607" x2="48990" y2="90179"/>
                        <a14:foregroundMark x1="70707" y1="85179" x2="84596" y2="79643"/>
                        <a14:foregroundMark x1="36364" y1="59464" x2="37121" y2="60179"/>
                        <a14:foregroundMark x1="41919" y1="58571" x2="46465" y2="58929"/>
                        <a14:foregroundMark x1="62626" y1="90357" x2="74242" y2="82679"/>
                        <a14:foregroundMark x1="36869" y1="87679" x2="35101" y2="85357"/>
                        <a14:foregroundMark x1="32323" y1="84643" x2="34091" y2="90357"/>
                        <a14:foregroundMark x1="32828" y1="84464" x2="32828" y2="90536"/>
                        <a14:foregroundMark x1="87626" y1="81071" x2="90152" y2="85357"/>
                        <a14:foregroundMark x1="81818" y1="90536" x2="76768" y2="89643"/>
                        <a14:foregroundMark x1="67424" y1="41964" x2="70960" y2="48571"/>
                        <a14:foregroundMark x1="51957" y1="54107" x2="52189" y2="54107"/>
                        <a14:foregroundMark x1="42677" y1="54107" x2="51636" y2="54107"/>
                        <a14:foregroundMark x1="52585" y1="52917" x2="53924" y2="52884"/>
                        <a14:foregroundMark x1="40404" y1="53214" x2="52261" y2="52925"/>
                        <a14:foregroundMark x1="54896" y1="53756" x2="55051" y2="53750"/>
                        <a14:foregroundMark x1="52087" y1="53860" x2="52359" y2="53850"/>
                        <a14:foregroundMark x1="40657" y1="54286" x2="51760" y2="53873"/>
                        <a14:foregroundMark x1="54202" y1="54806" x2="54545" y2="54821"/>
                        <a14:foregroundMark x1="51646" y1="54696" x2="51796" y2="54702"/>
                        <a14:foregroundMark x1="42172" y1="54286" x2="51333" y2="54682"/>
                        <a14:foregroundMark x1="30556" y1="85714" x2="31313" y2="89107"/>
                        <a14:foregroundMark x1="40152" y1="10536" x2="55808" y2="4643"/>
                        <a14:foregroundMark x1="55808" y1="4643" x2="63131" y2="4643"/>
                        <a14:foregroundMark x1="60606" y1="88393" x2="63636" y2="80893"/>
                        <a14:foregroundMark x1="57828" y1="86607" x2="61869" y2="89464"/>
                        <a14:backgroundMark x1="50505" y1="56250" x2="51768" y2="54464"/>
                        <a14:backgroundMark x1="52020" y1="55000" x2="53030" y2="55000"/>
                        <a14:backgroundMark x1="51010" y1="55893" x2="54545" y2="54286"/>
                        <a14:backgroundMark x1="92424" y1="84464" x2="90657" y2="84643"/>
                        <a14:backgroundMark x1="90152" y1="87321" x2="90657" y2="82857"/>
                      </a14:backgroundRemoval>
                    </a14:imgEffect>
                  </a14:imgLayer>
                </a14:imgProps>
              </a:ext>
              <a:ext uri="{28A0092B-C50C-407E-A947-70E740481C1C}">
                <a14:useLocalDpi xmlns:a14="http://schemas.microsoft.com/office/drawing/2010/main" val="0"/>
              </a:ext>
            </a:extLst>
          </a:blip>
          <a:stretch>
            <a:fillRect/>
          </a:stretch>
        </p:blipFill>
        <p:spPr>
          <a:xfrm>
            <a:off x="8002905" y="2773045"/>
            <a:ext cx="2530475" cy="3578860"/>
          </a:xfrm>
          <a:prstGeom prst="rect">
            <a:avLst/>
          </a:prstGeom>
        </p:spPr>
      </p:pic>
      <p:sp>
        <p:nvSpPr>
          <p:cNvPr id="2" name="TextBox 4"/>
          <p:cNvSpPr txBox="1"/>
          <p:nvPr/>
        </p:nvSpPr>
        <p:spPr>
          <a:xfrm>
            <a:off x="2249805" y="1407160"/>
            <a:ext cx="7467600" cy="583565"/>
          </a:xfrm>
          <a:prstGeom prst="rect">
            <a:avLst/>
          </a:prstGeom>
          <a:noFill/>
        </p:spPr>
        <p:txBody>
          <a:bodyPr wrap="square" rtlCol="0">
            <a:spAutoFit/>
          </a:bodyPr>
          <a:lstStyle/>
          <a:p>
            <a:r>
              <a:rPr lang="en-US" sz="3200" dirty="0">
                <a:solidFill>
                  <a:schemeClr val="bg1"/>
                </a:solidFill>
                <a:latin typeface="Times New Roman" panose="02020603050405020304" charset="0"/>
                <a:cs typeface="Times New Roman" panose="02020603050405020304" charset="0"/>
              </a:rPr>
              <a:t>1. </a:t>
            </a:r>
            <a:r>
              <a:rPr lang="en-US" sz="3200" dirty="0" err="1">
                <a:solidFill>
                  <a:schemeClr val="bg1"/>
                </a:solidFill>
                <a:latin typeface="Times New Roman" panose="02020603050405020304" charset="0"/>
                <a:cs typeface="Times New Roman" panose="02020603050405020304" charset="0"/>
              </a:rPr>
              <a:t>Một</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câu</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chuyện</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có</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thể</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gồm</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nhiều</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sự</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việc</a:t>
            </a:r>
            <a:r>
              <a:rPr lang="en-US" sz="3200" dirty="0">
                <a:solidFill>
                  <a:schemeClr val="bg1"/>
                </a:solidFill>
                <a:latin typeface="Times New Roman" panose="02020603050405020304" charset="0"/>
                <a:cs typeface="Times New Roman" panose="02020603050405020304" charset="0"/>
              </a:rPr>
              <a:t>.</a:t>
            </a:r>
            <a:endParaRPr lang="en-US" sz="3200" dirty="0">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pic>
        <p:nvPicPr>
          <p:cNvPr id="2" name="Picture 1" descr="Ảnh chụp màn hình (535)"/>
          <p:cNvPicPr>
            <a:picLocks noChangeAspect="1"/>
          </p:cNvPicPr>
          <p:nvPr/>
        </p:nvPicPr>
        <p:blipFill>
          <a:blip r:embed="rId2"/>
          <a:stretch>
            <a:fillRect/>
          </a:stretch>
        </p:blipFill>
        <p:spPr>
          <a:xfrm>
            <a:off x="4352925" y="635000"/>
            <a:ext cx="7614920" cy="5449570"/>
          </a:xfrm>
          <a:prstGeom prst="rect">
            <a:avLst/>
          </a:prstGeom>
        </p:spPr>
      </p:pic>
      <p:pic>
        <p:nvPicPr>
          <p:cNvPr id="3" name="Picture 2" descr="pp35"/>
          <p:cNvPicPr>
            <a:picLocks noChangeAspect="1"/>
          </p:cNvPicPr>
          <p:nvPr/>
        </p:nvPicPr>
        <p:blipFill>
          <a:blip r:embed="rId3">
            <a:clrChange>
              <a:clrFrom>
                <a:srgbClr val="FFFFFF">
                  <a:alpha val="100000"/>
                </a:srgbClr>
              </a:clrFrom>
              <a:clrTo>
                <a:srgbClr val="FFFFFF">
                  <a:alpha val="100000"/>
                  <a:alpha val="0"/>
                </a:srgbClr>
              </a:clrTo>
            </a:clrChange>
          </a:blip>
          <a:srcRect b="24078"/>
          <a:stretch>
            <a:fillRect/>
          </a:stretch>
        </p:blipFill>
        <p:spPr>
          <a:xfrm>
            <a:off x="327660" y="4257040"/>
            <a:ext cx="2406650" cy="1827530"/>
          </a:xfrm>
          <a:prstGeom prst="rect">
            <a:avLst/>
          </a:prstGeom>
        </p:spPr>
      </p:pic>
      <p:sp>
        <p:nvSpPr>
          <p:cNvPr id="4" name="Cloud Callout 3"/>
          <p:cNvSpPr/>
          <p:nvPr/>
        </p:nvSpPr>
        <p:spPr>
          <a:xfrm>
            <a:off x="327025" y="831215"/>
            <a:ext cx="4026535" cy="2932430"/>
          </a:xfrm>
          <a:prstGeom prst="cloudCallout">
            <a:avLst>
              <a:gd name="adj1" fmla="val -15327"/>
              <a:gd name="adj2" fmla="val 68796"/>
            </a:avLst>
          </a:prstGeom>
          <a:solidFill>
            <a:srgbClr val="3D9A9F"/>
          </a:solidFill>
          <a:ln>
            <a:solidFill>
              <a:srgbClr val="578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charset="0"/>
              <a:cs typeface="Times New Roman" panose="02020603050405020304" charset="0"/>
              <a:sym typeface="+mn-ea"/>
            </a:endParaRPr>
          </a:p>
        </p:txBody>
      </p:sp>
      <p:sp>
        <p:nvSpPr>
          <p:cNvPr id="5" name="Text Box 4"/>
          <p:cNvSpPr txBox="1"/>
          <p:nvPr/>
        </p:nvSpPr>
        <p:spPr>
          <a:xfrm>
            <a:off x="695325" y="1467485"/>
            <a:ext cx="3359785" cy="1568450"/>
          </a:xfrm>
          <a:prstGeom prst="rect">
            <a:avLst/>
          </a:prstGeom>
          <a:noFill/>
        </p:spPr>
        <p:txBody>
          <a:bodyPr wrap="square" rtlCol="0">
            <a:spAutoFit/>
          </a:bodyPr>
          <a:lstStyle/>
          <a:p>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Đoạn</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văn</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được</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nhận</a:t>
            </a:r>
            <a:r>
              <a:rPr lang="en-US" sz="3200" dirty="0">
                <a:solidFill>
                  <a:schemeClr val="bg1"/>
                </a:solidFill>
                <a:latin typeface="Times New Roman" panose="02020603050405020304" charset="0"/>
                <a:cs typeface="Times New Roman" panose="02020603050405020304" charset="0"/>
                <a:sym typeface="+mn-ea"/>
              </a:rPr>
              <a:t> ra </a:t>
            </a:r>
            <a:r>
              <a:rPr lang="en-US" sz="3200" dirty="0" err="1">
                <a:solidFill>
                  <a:schemeClr val="bg1"/>
                </a:solidFill>
                <a:latin typeface="Times New Roman" panose="02020603050405020304" charset="0"/>
                <a:cs typeface="Times New Roman" panose="02020603050405020304" charset="0"/>
                <a:sym typeface="+mn-ea"/>
              </a:rPr>
              <a:t>nhờ</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dấu</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hiệu</a:t>
            </a:r>
            <a:r>
              <a:rPr lang="en-US" sz="3200" dirty="0">
                <a:solidFill>
                  <a:schemeClr val="bg1"/>
                </a:solidFill>
                <a:latin typeface="Times New Roman" panose="02020603050405020304" charset="0"/>
                <a:cs typeface="Times New Roman" panose="02020603050405020304" charset="0"/>
                <a:sym typeface="+mn-ea"/>
              </a:rPr>
              <a:t> </a:t>
            </a:r>
            <a:r>
              <a:rPr lang="en-US" sz="3200" dirty="0" err="1">
                <a:solidFill>
                  <a:schemeClr val="bg1"/>
                </a:solidFill>
                <a:latin typeface="Times New Roman" panose="02020603050405020304" charset="0"/>
                <a:cs typeface="Times New Roman" panose="02020603050405020304" charset="0"/>
                <a:sym typeface="+mn-ea"/>
              </a:rPr>
              <a:t>nào</a:t>
            </a:r>
            <a:r>
              <a:rPr lang="en-US" sz="3200" dirty="0">
                <a:solidFill>
                  <a:schemeClr val="bg1"/>
                </a:solidFill>
                <a:latin typeface="Times New Roman" panose="02020603050405020304" charset="0"/>
                <a:cs typeface="Times New Roman" panose="02020603050405020304" charset="0"/>
                <a:sym typeface="+mn-ea"/>
              </a:rPr>
              <a:t>?</a:t>
            </a:r>
            <a:endParaRPr lang="en-US" sz="3200" dirty="0">
              <a:solidFill>
                <a:schemeClr val="bg1"/>
              </a:solidFill>
              <a:latin typeface="Times New Roman" panose="02020603050405020304" charset="0"/>
              <a:cs typeface="Times New Roman" panose="02020603050405020304" charset="0"/>
              <a:sym typeface="+mn-ea"/>
            </a:endParaRPr>
          </a:p>
        </p:txBody>
      </p:sp>
      <p:sp>
        <p:nvSpPr>
          <p:cNvPr id="6" name="Pentagon 5"/>
          <p:cNvSpPr/>
          <p:nvPr/>
        </p:nvSpPr>
        <p:spPr>
          <a:xfrm>
            <a:off x="1166495" y="92075"/>
            <a:ext cx="10574020" cy="577215"/>
          </a:xfrm>
          <a:prstGeom prst="homePlate">
            <a:avLst/>
          </a:prstGeom>
          <a:solidFill>
            <a:srgbClr val="C3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charset="0"/>
                <a:cs typeface="Times New Roman" panose="02020603050405020304" charset="0"/>
                <a:sym typeface="+mn-ea"/>
              </a:rPr>
              <a:t>Quan </a:t>
            </a:r>
            <a:r>
              <a:rPr lang="en-US" sz="2800" b="1" dirty="0" err="1">
                <a:solidFill>
                  <a:srgbClr val="FF0000"/>
                </a:solidFill>
                <a:latin typeface="Times New Roman" panose="02020603050405020304" charset="0"/>
                <a:cs typeface="Times New Roman" panose="02020603050405020304" charset="0"/>
                <a:sym typeface="+mn-ea"/>
              </a:rPr>
              <a:t>sát</a:t>
            </a:r>
            <a:r>
              <a:rPr lang="en-US" sz="2800" b="1" dirty="0">
                <a:solidFill>
                  <a:srgbClr val="FF0000"/>
                </a:solidFill>
                <a:latin typeface="Times New Roman" panose="02020603050405020304" charset="0"/>
                <a:cs typeface="Times New Roman" panose="02020603050405020304" charset="0"/>
                <a:sym typeface="+mn-ea"/>
              </a:rPr>
              <a:t> 2 </a:t>
            </a:r>
            <a:r>
              <a:rPr lang="en-US" sz="2800" b="1" dirty="0" err="1">
                <a:solidFill>
                  <a:srgbClr val="FF0000"/>
                </a:solidFill>
                <a:latin typeface="Times New Roman" panose="02020603050405020304" charset="0"/>
                <a:cs typeface="Times New Roman" panose="02020603050405020304" charset="0"/>
                <a:sym typeface="+mn-ea"/>
              </a:rPr>
              <a:t>đoạn</a:t>
            </a:r>
            <a:r>
              <a:rPr lang="en-US" sz="2800" b="1" dirty="0">
                <a:solidFill>
                  <a:srgbClr val="FF0000"/>
                </a:solidFill>
                <a:latin typeface="Times New Roman" panose="02020603050405020304" charset="0"/>
                <a:cs typeface="Times New Roman" panose="02020603050405020304" charset="0"/>
                <a:sym typeface="+mn-ea"/>
              </a:rPr>
              <a:t> </a:t>
            </a:r>
            <a:r>
              <a:rPr lang="en-US" sz="2800" b="1" dirty="0" err="1">
                <a:solidFill>
                  <a:srgbClr val="FF0000"/>
                </a:solidFill>
                <a:latin typeface="Times New Roman" panose="02020603050405020304" charset="0"/>
                <a:cs typeface="Times New Roman" panose="02020603050405020304" charset="0"/>
                <a:sym typeface="+mn-ea"/>
              </a:rPr>
              <a:t>văn</a:t>
            </a:r>
            <a:r>
              <a:rPr lang="en-US" sz="2800" b="1" dirty="0">
                <a:solidFill>
                  <a:srgbClr val="FF0000"/>
                </a:solidFill>
                <a:latin typeface="Times New Roman" panose="02020603050405020304" charset="0"/>
                <a:cs typeface="Times New Roman" panose="02020603050405020304" charset="0"/>
                <a:sym typeface="+mn-ea"/>
              </a:rPr>
              <a:t> </a:t>
            </a:r>
            <a:r>
              <a:rPr lang="en-US" sz="2800" b="1" dirty="0" err="1">
                <a:solidFill>
                  <a:srgbClr val="FF0000"/>
                </a:solidFill>
                <a:latin typeface="Times New Roman" panose="02020603050405020304" charset="0"/>
                <a:cs typeface="Times New Roman" panose="02020603050405020304" charset="0"/>
                <a:sym typeface="+mn-ea"/>
              </a:rPr>
              <a:t>trong</a:t>
            </a:r>
            <a:r>
              <a:rPr lang="en-US" sz="2800" b="1" dirty="0">
                <a:solidFill>
                  <a:srgbClr val="FF0000"/>
                </a:solidFill>
                <a:latin typeface="Times New Roman" panose="02020603050405020304" charset="0"/>
                <a:cs typeface="Times New Roman" panose="02020603050405020304" charset="0"/>
                <a:sym typeface="+mn-ea"/>
              </a:rPr>
              <a:t> </a:t>
            </a:r>
            <a:r>
              <a:rPr lang="en-US" sz="2800" b="1" dirty="0" err="1">
                <a:solidFill>
                  <a:srgbClr val="FF0000"/>
                </a:solidFill>
                <a:latin typeface="Times New Roman" panose="02020603050405020304" charset="0"/>
                <a:cs typeface="Times New Roman" panose="02020603050405020304" charset="0"/>
                <a:sym typeface="+mn-ea"/>
              </a:rPr>
              <a:t>truyện</a:t>
            </a:r>
            <a:r>
              <a:rPr lang="en-US" sz="2800" b="1" dirty="0">
                <a:solidFill>
                  <a:srgbClr val="FF0000"/>
                </a:solidFill>
                <a:latin typeface="Times New Roman" panose="02020603050405020304" charset="0"/>
                <a:cs typeface="Times New Roman" panose="02020603050405020304" charset="0"/>
                <a:sym typeface="+mn-ea"/>
              </a:rPr>
              <a:t> </a:t>
            </a:r>
            <a:r>
              <a:rPr lang="en-US" sz="2800" b="1" i="1" dirty="0" err="1">
                <a:solidFill>
                  <a:srgbClr val="FF0000"/>
                </a:solidFill>
                <a:latin typeface="Times New Roman" panose="02020603050405020304" charset="0"/>
                <a:cs typeface="Times New Roman" panose="02020603050405020304" charset="0"/>
                <a:sym typeface="+mn-ea"/>
              </a:rPr>
              <a:t>Những</a:t>
            </a:r>
            <a:r>
              <a:rPr lang="en-US" sz="2800" b="1" i="1" dirty="0">
                <a:solidFill>
                  <a:srgbClr val="FF0000"/>
                </a:solidFill>
                <a:latin typeface="Times New Roman" panose="02020603050405020304" charset="0"/>
                <a:cs typeface="Times New Roman" panose="02020603050405020304" charset="0"/>
                <a:sym typeface="+mn-ea"/>
              </a:rPr>
              <a:t> </a:t>
            </a:r>
            <a:r>
              <a:rPr lang="en-US" sz="2800" b="1" i="1" dirty="0" err="1">
                <a:solidFill>
                  <a:srgbClr val="FF0000"/>
                </a:solidFill>
                <a:latin typeface="Times New Roman" panose="02020603050405020304" charset="0"/>
                <a:cs typeface="Times New Roman" panose="02020603050405020304" charset="0"/>
                <a:sym typeface="+mn-ea"/>
              </a:rPr>
              <a:t>hạt</a:t>
            </a:r>
            <a:r>
              <a:rPr lang="en-US" sz="2800" b="1" i="1" dirty="0">
                <a:solidFill>
                  <a:srgbClr val="FF0000"/>
                </a:solidFill>
                <a:latin typeface="Times New Roman" panose="02020603050405020304" charset="0"/>
                <a:cs typeface="Times New Roman" panose="02020603050405020304" charset="0"/>
                <a:sym typeface="+mn-ea"/>
              </a:rPr>
              <a:t> </a:t>
            </a:r>
            <a:r>
              <a:rPr lang="en-US" sz="2800" b="1" i="1" dirty="0" err="1">
                <a:solidFill>
                  <a:srgbClr val="FF0000"/>
                </a:solidFill>
                <a:latin typeface="Times New Roman" panose="02020603050405020304" charset="0"/>
                <a:cs typeface="Times New Roman" panose="02020603050405020304" charset="0"/>
                <a:sym typeface="+mn-ea"/>
              </a:rPr>
              <a:t>thóc</a:t>
            </a:r>
            <a:r>
              <a:rPr lang="en-US" sz="2800" b="1" i="1" dirty="0">
                <a:solidFill>
                  <a:srgbClr val="FF0000"/>
                </a:solidFill>
                <a:latin typeface="Times New Roman" panose="02020603050405020304" charset="0"/>
                <a:cs typeface="Times New Roman" panose="02020603050405020304" charset="0"/>
                <a:sym typeface="+mn-ea"/>
              </a:rPr>
              <a:t> </a:t>
            </a:r>
            <a:r>
              <a:rPr lang="en-US" sz="2800" b="1" i="1" dirty="0" err="1">
                <a:solidFill>
                  <a:srgbClr val="FF0000"/>
                </a:solidFill>
                <a:latin typeface="Times New Roman" panose="02020603050405020304" charset="0"/>
                <a:cs typeface="Times New Roman" panose="02020603050405020304" charset="0"/>
                <a:sym typeface="+mn-ea"/>
              </a:rPr>
              <a:t>giống</a:t>
            </a:r>
            <a:r>
              <a:rPr lang="en-US" sz="2800" b="1" dirty="0">
                <a:solidFill>
                  <a:srgbClr val="FF0000"/>
                </a:solidFill>
                <a:latin typeface="Times New Roman" panose="02020603050405020304" charset="0"/>
                <a:cs typeface="Times New Roman" panose="02020603050405020304" charset="0"/>
                <a:sym typeface="+mn-ea"/>
              </a:rPr>
              <a:t>:</a:t>
            </a:r>
            <a:endParaRPr lang="en-US" sz="2800" b="1" dirty="0">
              <a:solidFill>
                <a:srgbClr val="FF0000"/>
              </a:solidFill>
              <a:latin typeface="Times New Roman" panose="02020603050405020304" charset="0"/>
              <a:cs typeface="Times New Roman" panose="02020603050405020304" charset="0"/>
              <a:sym typeface="+mn-ea"/>
            </a:endParaRPr>
          </a:p>
        </p:txBody>
      </p:sp>
      <p:sp>
        <p:nvSpPr>
          <p:cNvPr id="7" name="Text Box 6"/>
          <p:cNvSpPr txBox="1"/>
          <p:nvPr/>
        </p:nvSpPr>
        <p:spPr>
          <a:xfrm>
            <a:off x="807085" y="1390015"/>
            <a:ext cx="3383280" cy="1814830"/>
          </a:xfrm>
          <a:prstGeom prst="rect">
            <a:avLst/>
          </a:prstGeom>
          <a:noFill/>
        </p:spPr>
        <p:txBody>
          <a:bodyPr wrap="square" rtlCol="0">
            <a:spAutoFit/>
          </a:bodyPr>
          <a:lstStyle/>
          <a:p>
            <a:r>
              <a:rPr lang="en-US" sz="2800" b="1" dirty="0" err="1">
                <a:solidFill>
                  <a:schemeClr val="bg1"/>
                </a:solidFill>
                <a:latin typeface="Times New Roman" panose="02020603050405020304" charset="0"/>
                <a:cs typeface="Times New Roman" panose="02020603050405020304" charset="0"/>
                <a:sym typeface="+mn-ea"/>
              </a:rPr>
              <a:t>Dấu hiệu: Đầu</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đoạn</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văn</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lùi</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vào</a:t>
            </a:r>
            <a:r>
              <a:rPr lang="en-US" sz="2800" b="1" dirty="0">
                <a:solidFill>
                  <a:schemeClr val="bg1"/>
                </a:solidFill>
                <a:latin typeface="Times New Roman" panose="02020603050405020304" charset="0"/>
                <a:cs typeface="Times New Roman" panose="02020603050405020304" charset="0"/>
                <a:sym typeface="+mn-ea"/>
              </a:rPr>
              <a:t> 1 </a:t>
            </a:r>
            <a:r>
              <a:rPr lang="en-US" sz="2800" b="1" dirty="0" err="1">
                <a:solidFill>
                  <a:schemeClr val="bg1"/>
                </a:solidFill>
                <a:latin typeface="Times New Roman" panose="02020603050405020304" charset="0"/>
                <a:cs typeface="Times New Roman" panose="02020603050405020304" charset="0"/>
                <a:sym typeface="+mn-ea"/>
              </a:rPr>
              <a:t>quãng</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cuối</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đoạn</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văn</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có</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dấu</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chấm</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xuống</a:t>
            </a:r>
            <a:r>
              <a:rPr lang="en-US" sz="2800" b="1" dirty="0">
                <a:solidFill>
                  <a:schemeClr val="bg1"/>
                </a:solidFill>
                <a:latin typeface="Times New Roman" panose="02020603050405020304" charset="0"/>
                <a:cs typeface="Times New Roman" panose="02020603050405020304" charset="0"/>
                <a:sym typeface="+mn-ea"/>
              </a:rPr>
              <a:t> </a:t>
            </a:r>
            <a:r>
              <a:rPr lang="en-US" sz="2800" b="1" dirty="0" err="1">
                <a:solidFill>
                  <a:schemeClr val="bg1"/>
                </a:solidFill>
                <a:latin typeface="Times New Roman" panose="02020603050405020304" charset="0"/>
                <a:cs typeface="Times New Roman" panose="02020603050405020304" charset="0"/>
                <a:sym typeface="+mn-ea"/>
              </a:rPr>
              <a:t>dòng</a:t>
            </a:r>
            <a:r>
              <a:rPr lang="en-US" sz="2800" b="1" dirty="0">
                <a:solidFill>
                  <a:schemeClr val="bg1"/>
                </a:solidFill>
                <a:latin typeface="Times New Roman" panose="02020603050405020304" charset="0"/>
                <a:cs typeface="Times New Roman" panose="02020603050405020304" charset="0"/>
                <a:sym typeface="+mn-ea"/>
              </a:rPr>
              <a:t>.</a:t>
            </a:r>
            <a:endParaRPr lang="en-US" sz="2800" b="1" dirty="0">
              <a:solidFill>
                <a:schemeClr val="bg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750695" y="1337945"/>
            <a:ext cx="8303260" cy="1568450"/>
          </a:xfrm>
          <a:prstGeom prst="rect">
            <a:avLst/>
          </a:prstGeom>
          <a:noFill/>
        </p:spPr>
        <p:txBody>
          <a:bodyPr wrap="square" rtlCol="0">
            <a:spAutoFit/>
          </a:bodyPr>
          <a:p>
            <a:pPr algn="ctr"/>
            <a:r>
              <a:rPr lang="vi-VN" altLang="en-US" sz="3200" b="1">
                <a:solidFill>
                  <a:srgbClr val="7030A0"/>
                </a:solidFill>
                <a:latin typeface="HP001 4H" panose="020B0603050302020204" charset="0"/>
                <a:cs typeface="HP001 4H" panose="020B0603050302020204" charset="0"/>
              </a:rPr>
              <a:t>Chủ nhật ngày 3 tháng 10 năm 2021</a:t>
            </a:r>
            <a:endParaRPr lang="vi-VN" altLang="en-US" sz="3200" b="1">
              <a:solidFill>
                <a:srgbClr val="7030A0"/>
              </a:solidFill>
              <a:latin typeface="HP001 4H" panose="020B0603050302020204" charset="0"/>
              <a:cs typeface="HP001 4H" panose="020B0603050302020204" charset="0"/>
            </a:endParaRPr>
          </a:p>
          <a:p>
            <a:pPr algn="ctr"/>
            <a:r>
              <a:rPr lang="vi-VN" altLang="en-US" sz="3200" b="1">
                <a:solidFill>
                  <a:srgbClr val="7030A0"/>
                </a:solidFill>
                <a:latin typeface="HP001 4H" panose="020B0603050302020204" charset="0"/>
                <a:cs typeface="HP001 4H" panose="020B0603050302020204" charset="0"/>
              </a:rPr>
              <a:t>Tập làm văn</a:t>
            </a:r>
            <a:endParaRPr lang="vi-VN" altLang="en-US" sz="3200" b="1">
              <a:solidFill>
                <a:srgbClr val="7030A0"/>
              </a:solidFill>
              <a:latin typeface="HP001 4H" panose="020B0603050302020204" charset="0"/>
              <a:cs typeface="HP001 4H" panose="020B0603050302020204" charset="0"/>
            </a:endParaRPr>
          </a:p>
          <a:p>
            <a:pPr algn="ctr"/>
            <a:r>
              <a:rPr lang="vi-VN" altLang="en-US" sz="3200" b="1">
                <a:solidFill>
                  <a:srgbClr val="7030A0"/>
                </a:solidFill>
                <a:latin typeface="HP001 4H" panose="020B0603050302020204" charset="0"/>
                <a:cs typeface="HP001 4H" panose="020B0603050302020204" charset="0"/>
              </a:rPr>
              <a:t>Đoạn văn trong bài văn kể chuyện</a:t>
            </a:r>
            <a:endParaRPr lang="vi-VN" altLang="en-US" sz="3200" b="1">
              <a:solidFill>
                <a:srgbClr val="7030A0"/>
              </a:solidFill>
              <a:latin typeface="HP001 4H" panose="020B0603050302020204" charset="0"/>
              <a:cs typeface="HP001 4H" panose="020B0603050302020204" charset="0"/>
            </a:endParaRPr>
          </a:p>
        </p:txBody>
      </p:sp>
      <p:sp>
        <p:nvSpPr>
          <p:cNvPr id="2" name="Cloud 1"/>
          <p:cNvSpPr/>
          <p:nvPr/>
        </p:nvSpPr>
        <p:spPr>
          <a:xfrm>
            <a:off x="9278620" y="46990"/>
            <a:ext cx="3035300" cy="1517650"/>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vi-VN" altLang="en-US" sz="2400" b="1">
                <a:solidFill>
                  <a:srgbClr val="FF0000"/>
                </a:solidFill>
                <a:latin typeface="Times New Roman" panose="02020603050405020304" charset="0"/>
                <a:cs typeface="Times New Roman" panose="02020603050405020304" charset="0"/>
              </a:rPr>
              <a:t>Lấy vở </a:t>
            </a:r>
            <a:endParaRPr lang="vi-VN" altLang="en-US" sz="2400" b="1">
              <a:solidFill>
                <a:srgbClr val="FF0000"/>
              </a:solidFill>
              <a:latin typeface="Times New Roman" panose="02020603050405020304" charset="0"/>
              <a:cs typeface="Times New Roman" panose="02020603050405020304" charset="0"/>
            </a:endParaRPr>
          </a:p>
          <a:p>
            <a:pPr algn="ctr"/>
            <a:r>
              <a:rPr lang="vi-VN" altLang="en-US" sz="2400" b="1">
                <a:solidFill>
                  <a:srgbClr val="FF0000"/>
                </a:solidFill>
                <a:latin typeface="Times New Roman" panose="02020603050405020304" charset="0"/>
                <a:cs typeface="Times New Roman" panose="02020603050405020304" charset="0"/>
              </a:rPr>
              <a:t>Tập làm văn</a:t>
            </a:r>
            <a:endParaRPr lang="vi-VN" altLang="en-US" sz="2400" b="1">
              <a:solidFill>
                <a:srgbClr val="FF0000"/>
              </a:solidFill>
              <a:latin typeface="Times New Roman" panose="02020603050405020304" charset="0"/>
              <a:cs typeface="Times New Roman" panose="02020603050405020304" charset="0"/>
            </a:endParaRPr>
          </a:p>
          <a:p>
            <a:pPr algn="ctr"/>
            <a:r>
              <a:rPr lang="vi-VN" altLang="en-US" sz="2400" b="1">
                <a:solidFill>
                  <a:srgbClr val="FF0000"/>
                </a:solidFill>
                <a:latin typeface="Times New Roman" panose="02020603050405020304" charset="0"/>
                <a:cs typeface="Times New Roman" panose="02020603050405020304" charset="0"/>
              </a:rPr>
              <a:t> ghi bài</a:t>
            </a:r>
            <a:endParaRPr lang="vi-VN" altLang="en-US" sz="24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pic>
        <p:nvPicPr>
          <p:cNvPr id="2" name="Picture 1" descr="Ảnh chụp màn hình (535)"/>
          <p:cNvPicPr>
            <a:picLocks noChangeAspect="1"/>
          </p:cNvPicPr>
          <p:nvPr/>
        </p:nvPicPr>
        <p:blipFill>
          <a:blip r:embed="rId2"/>
          <a:stretch>
            <a:fillRect/>
          </a:stretch>
        </p:blipFill>
        <p:spPr>
          <a:xfrm>
            <a:off x="4352925" y="635000"/>
            <a:ext cx="7614920" cy="5449570"/>
          </a:xfrm>
          <a:prstGeom prst="rect">
            <a:avLst/>
          </a:prstGeom>
        </p:spPr>
      </p:pic>
      <p:pic>
        <p:nvPicPr>
          <p:cNvPr id="3" name="Picture 2" descr="pp35"/>
          <p:cNvPicPr>
            <a:picLocks noChangeAspect="1"/>
          </p:cNvPicPr>
          <p:nvPr/>
        </p:nvPicPr>
        <p:blipFill>
          <a:blip r:embed="rId3">
            <a:clrChange>
              <a:clrFrom>
                <a:srgbClr val="FFFFFF">
                  <a:alpha val="100000"/>
                </a:srgbClr>
              </a:clrFrom>
              <a:clrTo>
                <a:srgbClr val="FFFFFF">
                  <a:alpha val="100000"/>
                  <a:alpha val="0"/>
                </a:srgbClr>
              </a:clrTo>
            </a:clrChange>
          </a:blip>
          <a:srcRect b="24078"/>
          <a:stretch>
            <a:fillRect/>
          </a:stretch>
        </p:blipFill>
        <p:spPr>
          <a:xfrm>
            <a:off x="327660" y="4257040"/>
            <a:ext cx="2406650" cy="1827530"/>
          </a:xfrm>
          <a:prstGeom prst="rect">
            <a:avLst/>
          </a:prstGeom>
        </p:spPr>
      </p:pic>
      <p:sp>
        <p:nvSpPr>
          <p:cNvPr id="4" name="Cloud Callout 3"/>
          <p:cNvSpPr/>
          <p:nvPr/>
        </p:nvSpPr>
        <p:spPr>
          <a:xfrm>
            <a:off x="327025" y="831215"/>
            <a:ext cx="4026535" cy="2932430"/>
          </a:xfrm>
          <a:prstGeom prst="cloudCallout">
            <a:avLst>
              <a:gd name="adj1" fmla="val -15327"/>
              <a:gd name="adj2" fmla="val 68796"/>
            </a:avLst>
          </a:prstGeom>
          <a:solidFill>
            <a:srgbClr val="3D9A9F"/>
          </a:solidFill>
          <a:ln>
            <a:solidFill>
              <a:srgbClr val="578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Times New Roman" panose="02020603050405020304" charset="0"/>
                <a:cs typeface="Times New Roman" panose="02020603050405020304" charset="0"/>
                <a:sym typeface="+mn-ea"/>
              </a:rPr>
              <a:t>Tại</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sao</a:t>
            </a:r>
            <a:r>
              <a:rPr lang="en-US" sz="2400" dirty="0">
                <a:solidFill>
                  <a:schemeClr val="bg1"/>
                </a:solidFill>
                <a:latin typeface="Times New Roman" panose="02020603050405020304" charset="0"/>
                <a:cs typeface="Times New Roman" panose="02020603050405020304" charset="0"/>
                <a:sym typeface="+mn-ea"/>
              </a:rPr>
              <a:t> ở </a:t>
            </a:r>
            <a:r>
              <a:rPr lang="en-US" sz="2400" dirty="0" err="1">
                <a:solidFill>
                  <a:schemeClr val="bg1"/>
                </a:solidFill>
                <a:latin typeface="Times New Roman" panose="02020603050405020304" charset="0"/>
                <a:cs typeface="Times New Roman" panose="02020603050405020304" charset="0"/>
                <a:sym typeface="+mn-ea"/>
              </a:rPr>
              <a:t>đoạn</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văn</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trên</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khi</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viết</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đến</a:t>
            </a:r>
            <a:r>
              <a:rPr lang="en-US" sz="2400" dirty="0">
                <a:solidFill>
                  <a:schemeClr val="bg1"/>
                </a:solidFill>
                <a:latin typeface="Times New Roman" panose="02020603050405020304" charset="0"/>
                <a:cs typeface="Times New Roman" panose="02020603050405020304" charset="0"/>
                <a:sym typeface="+mn-ea"/>
              </a:rPr>
              <a:t>: </a:t>
            </a:r>
            <a:r>
              <a:rPr lang="en-US" sz="2400" b="1" i="1" dirty="0" err="1">
                <a:solidFill>
                  <a:schemeClr val="bg1"/>
                </a:solidFill>
                <a:latin typeface="Times New Roman" panose="02020603050405020304" charset="0"/>
                <a:cs typeface="Times New Roman" panose="02020603050405020304" charset="0"/>
                <a:sym typeface="+mn-ea"/>
              </a:rPr>
              <a:t>cho</a:t>
            </a:r>
            <a:r>
              <a:rPr lang="en-US" sz="2400" b="1" i="1" dirty="0">
                <a:solidFill>
                  <a:schemeClr val="bg1"/>
                </a:solidFill>
                <a:latin typeface="Times New Roman" panose="02020603050405020304" charset="0"/>
                <a:cs typeface="Times New Roman" panose="02020603050405020304" charset="0"/>
                <a:sym typeface="+mn-ea"/>
              </a:rPr>
              <a:t> </a:t>
            </a:r>
            <a:r>
              <a:rPr lang="en-US" sz="2400" b="1" i="1" dirty="0" err="1">
                <a:solidFill>
                  <a:schemeClr val="bg1"/>
                </a:solidFill>
                <a:latin typeface="Times New Roman" panose="02020603050405020304" charset="0"/>
                <a:cs typeface="Times New Roman" panose="02020603050405020304" charset="0"/>
                <a:sym typeface="+mn-ea"/>
              </a:rPr>
              <a:t>thóc</a:t>
            </a:r>
            <a:r>
              <a:rPr lang="en-US" sz="2400" b="1" i="1" dirty="0">
                <a:solidFill>
                  <a:schemeClr val="bg1"/>
                </a:solidFill>
                <a:latin typeface="Times New Roman" panose="02020603050405020304" charset="0"/>
                <a:cs typeface="Times New Roman" panose="02020603050405020304" charset="0"/>
                <a:sym typeface="+mn-ea"/>
              </a:rPr>
              <a:t> </a:t>
            </a:r>
            <a:r>
              <a:rPr lang="en-US" sz="2400" b="1" i="1" dirty="0" err="1">
                <a:solidFill>
                  <a:schemeClr val="bg1"/>
                </a:solidFill>
                <a:latin typeface="Times New Roman" panose="02020603050405020304" charset="0"/>
                <a:cs typeface="Times New Roman" panose="02020603050405020304" charset="0"/>
                <a:sym typeface="+mn-ea"/>
              </a:rPr>
              <a:t>nảy</a:t>
            </a:r>
            <a:r>
              <a:rPr lang="en-US" sz="2400" b="1" i="1" dirty="0">
                <a:solidFill>
                  <a:schemeClr val="bg1"/>
                </a:solidFill>
                <a:latin typeface="Times New Roman" panose="02020603050405020304" charset="0"/>
                <a:cs typeface="Times New Roman" panose="02020603050405020304" charset="0"/>
                <a:sym typeface="+mn-ea"/>
              </a:rPr>
              <a:t> </a:t>
            </a:r>
            <a:r>
              <a:rPr lang="en-US" sz="2400" b="1" i="1" dirty="0" err="1">
                <a:solidFill>
                  <a:schemeClr val="bg1"/>
                </a:solidFill>
                <a:latin typeface="Times New Roman" panose="02020603050405020304" charset="0"/>
                <a:cs typeface="Times New Roman" panose="02020603050405020304" charset="0"/>
                <a:sym typeface="+mn-ea"/>
              </a:rPr>
              <a:t>mầm</a:t>
            </a:r>
            <a:r>
              <a:rPr lang="en-US" sz="2400" b="1" i="1" dirty="0">
                <a:solidFill>
                  <a:schemeClr val="bg1"/>
                </a:solidFill>
                <a:latin typeface="Times New Roman" panose="02020603050405020304" charset="0"/>
                <a:cs typeface="Times New Roman" panose="02020603050405020304" charset="0"/>
                <a:sym typeface="+mn-ea"/>
              </a:rPr>
              <a:t> </a:t>
            </a:r>
            <a:r>
              <a:rPr lang="en-US" sz="2400" b="1" i="1" dirty="0" err="1">
                <a:solidFill>
                  <a:schemeClr val="bg1"/>
                </a:solidFill>
                <a:latin typeface="Times New Roman" panose="02020603050405020304" charset="0"/>
                <a:cs typeface="Times New Roman" panose="02020603050405020304" charset="0"/>
                <a:sym typeface="+mn-ea"/>
              </a:rPr>
              <a:t>được</a:t>
            </a:r>
            <a:r>
              <a:rPr lang="en-US" sz="2400" b="1" i="1"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chưa</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hết</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đoạn</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văn</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mà</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lại</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chấm</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xuống</a:t>
            </a:r>
            <a:r>
              <a:rPr lang="en-US" sz="2400" dirty="0">
                <a:solidFill>
                  <a:schemeClr val="bg1"/>
                </a:solidFill>
                <a:latin typeface="Times New Roman" panose="02020603050405020304" charset="0"/>
                <a:cs typeface="Times New Roman" panose="02020603050405020304" charset="0"/>
                <a:sym typeface="+mn-ea"/>
              </a:rPr>
              <a:t> </a:t>
            </a:r>
            <a:r>
              <a:rPr lang="en-US" sz="2400" dirty="0" err="1">
                <a:solidFill>
                  <a:schemeClr val="bg1"/>
                </a:solidFill>
                <a:latin typeface="Times New Roman" panose="02020603050405020304" charset="0"/>
                <a:cs typeface="Times New Roman" panose="02020603050405020304" charset="0"/>
                <a:sym typeface="+mn-ea"/>
              </a:rPr>
              <a:t>dòng</a:t>
            </a:r>
            <a:r>
              <a:rPr lang="en-US" sz="2400" dirty="0">
                <a:solidFill>
                  <a:schemeClr val="bg1"/>
                </a:solidFill>
                <a:latin typeface="Times New Roman" panose="02020603050405020304" charset="0"/>
                <a:cs typeface="Times New Roman" panose="02020603050405020304" charset="0"/>
                <a:sym typeface="+mn-ea"/>
              </a:rPr>
              <a:t>?</a:t>
            </a:r>
            <a:endParaRPr lang="en-US" sz="2400" dirty="0">
              <a:solidFill>
                <a:schemeClr val="bg1"/>
              </a:solidFill>
              <a:latin typeface="Times New Roman" panose="02020603050405020304" charset="0"/>
              <a:cs typeface="Times New Roman" panose="02020603050405020304" charset="0"/>
              <a:sym typeface="+mn-ea"/>
            </a:endParaRPr>
          </a:p>
        </p:txBody>
      </p:sp>
      <p:sp>
        <p:nvSpPr>
          <p:cNvPr id="6" name="Pentagon 5"/>
          <p:cNvSpPr/>
          <p:nvPr/>
        </p:nvSpPr>
        <p:spPr>
          <a:xfrm>
            <a:off x="1166495" y="92075"/>
            <a:ext cx="10574020" cy="577215"/>
          </a:xfrm>
          <a:prstGeom prst="homePlate">
            <a:avLst/>
          </a:prstGeom>
          <a:solidFill>
            <a:srgbClr val="C3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charset="0"/>
                <a:cs typeface="Times New Roman" panose="02020603050405020304" charset="0"/>
                <a:sym typeface="+mn-ea"/>
              </a:rPr>
              <a:t>Quan </a:t>
            </a:r>
            <a:r>
              <a:rPr lang="en-US" sz="2800" b="1" dirty="0" err="1">
                <a:solidFill>
                  <a:srgbClr val="FF0000"/>
                </a:solidFill>
                <a:latin typeface="Times New Roman" panose="02020603050405020304" charset="0"/>
                <a:cs typeface="Times New Roman" panose="02020603050405020304" charset="0"/>
                <a:sym typeface="+mn-ea"/>
              </a:rPr>
              <a:t>sát</a:t>
            </a:r>
            <a:r>
              <a:rPr lang="en-US" sz="2800" b="1" dirty="0">
                <a:solidFill>
                  <a:srgbClr val="FF0000"/>
                </a:solidFill>
                <a:latin typeface="Times New Roman" panose="02020603050405020304" charset="0"/>
                <a:cs typeface="Times New Roman" panose="02020603050405020304" charset="0"/>
                <a:sym typeface="+mn-ea"/>
              </a:rPr>
              <a:t> 2 </a:t>
            </a:r>
            <a:r>
              <a:rPr lang="en-US" sz="2800" b="1" dirty="0" err="1">
                <a:solidFill>
                  <a:srgbClr val="FF0000"/>
                </a:solidFill>
                <a:latin typeface="Times New Roman" panose="02020603050405020304" charset="0"/>
                <a:cs typeface="Times New Roman" panose="02020603050405020304" charset="0"/>
                <a:sym typeface="+mn-ea"/>
              </a:rPr>
              <a:t>đoạn</a:t>
            </a:r>
            <a:r>
              <a:rPr lang="en-US" sz="2800" b="1" dirty="0">
                <a:solidFill>
                  <a:srgbClr val="FF0000"/>
                </a:solidFill>
                <a:latin typeface="Times New Roman" panose="02020603050405020304" charset="0"/>
                <a:cs typeface="Times New Roman" panose="02020603050405020304" charset="0"/>
                <a:sym typeface="+mn-ea"/>
              </a:rPr>
              <a:t> </a:t>
            </a:r>
            <a:r>
              <a:rPr lang="en-US" sz="2800" b="1" dirty="0" err="1">
                <a:solidFill>
                  <a:srgbClr val="FF0000"/>
                </a:solidFill>
                <a:latin typeface="Times New Roman" panose="02020603050405020304" charset="0"/>
                <a:cs typeface="Times New Roman" panose="02020603050405020304" charset="0"/>
                <a:sym typeface="+mn-ea"/>
              </a:rPr>
              <a:t>văn</a:t>
            </a:r>
            <a:r>
              <a:rPr lang="en-US" sz="2800" b="1" dirty="0">
                <a:solidFill>
                  <a:srgbClr val="FF0000"/>
                </a:solidFill>
                <a:latin typeface="Times New Roman" panose="02020603050405020304" charset="0"/>
                <a:cs typeface="Times New Roman" panose="02020603050405020304" charset="0"/>
                <a:sym typeface="+mn-ea"/>
              </a:rPr>
              <a:t> </a:t>
            </a:r>
            <a:r>
              <a:rPr lang="en-US" sz="2800" b="1" dirty="0" err="1">
                <a:solidFill>
                  <a:srgbClr val="FF0000"/>
                </a:solidFill>
                <a:latin typeface="Times New Roman" panose="02020603050405020304" charset="0"/>
                <a:cs typeface="Times New Roman" panose="02020603050405020304" charset="0"/>
                <a:sym typeface="+mn-ea"/>
              </a:rPr>
              <a:t>trong</a:t>
            </a:r>
            <a:r>
              <a:rPr lang="en-US" sz="2800" b="1" dirty="0">
                <a:solidFill>
                  <a:srgbClr val="FF0000"/>
                </a:solidFill>
                <a:latin typeface="Times New Roman" panose="02020603050405020304" charset="0"/>
                <a:cs typeface="Times New Roman" panose="02020603050405020304" charset="0"/>
                <a:sym typeface="+mn-ea"/>
              </a:rPr>
              <a:t> </a:t>
            </a:r>
            <a:r>
              <a:rPr lang="en-US" sz="2800" b="1" dirty="0" err="1">
                <a:solidFill>
                  <a:srgbClr val="FF0000"/>
                </a:solidFill>
                <a:latin typeface="Times New Roman" panose="02020603050405020304" charset="0"/>
                <a:cs typeface="Times New Roman" panose="02020603050405020304" charset="0"/>
                <a:sym typeface="+mn-ea"/>
              </a:rPr>
              <a:t>truyện</a:t>
            </a:r>
            <a:r>
              <a:rPr lang="en-US" sz="2800" b="1" dirty="0">
                <a:solidFill>
                  <a:srgbClr val="FF0000"/>
                </a:solidFill>
                <a:latin typeface="Times New Roman" panose="02020603050405020304" charset="0"/>
                <a:cs typeface="Times New Roman" panose="02020603050405020304" charset="0"/>
                <a:sym typeface="+mn-ea"/>
              </a:rPr>
              <a:t> </a:t>
            </a:r>
            <a:r>
              <a:rPr lang="en-US" sz="2800" b="1" i="1" dirty="0" err="1">
                <a:solidFill>
                  <a:srgbClr val="FF0000"/>
                </a:solidFill>
                <a:latin typeface="Times New Roman" panose="02020603050405020304" charset="0"/>
                <a:cs typeface="Times New Roman" panose="02020603050405020304" charset="0"/>
                <a:sym typeface="+mn-ea"/>
              </a:rPr>
              <a:t>Những</a:t>
            </a:r>
            <a:r>
              <a:rPr lang="en-US" sz="2800" b="1" i="1" dirty="0">
                <a:solidFill>
                  <a:srgbClr val="FF0000"/>
                </a:solidFill>
                <a:latin typeface="Times New Roman" panose="02020603050405020304" charset="0"/>
                <a:cs typeface="Times New Roman" panose="02020603050405020304" charset="0"/>
                <a:sym typeface="+mn-ea"/>
              </a:rPr>
              <a:t> </a:t>
            </a:r>
            <a:r>
              <a:rPr lang="en-US" sz="2800" b="1" i="1" dirty="0" err="1">
                <a:solidFill>
                  <a:srgbClr val="FF0000"/>
                </a:solidFill>
                <a:latin typeface="Times New Roman" panose="02020603050405020304" charset="0"/>
                <a:cs typeface="Times New Roman" panose="02020603050405020304" charset="0"/>
                <a:sym typeface="+mn-ea"/>
              </a:rPr>
              <a:t>hạt</a:t>
            </a:r>
            <a:r>
              <a:rPr lang="en-US" sz="2800" b="1" i="1" dirty="0">
                <a:solidFill>
                  <a:srgbClr val="FF0000"/>
                </a:solidFill>
                <a:latin typeface="Times New Roman" panose="02020603050405020304" charset="0"/>
                <a:cs typeface="Times New Roman" panose="02020603050405020304" charset="0"/>
                <a:sym typeface="+mn-ea"/>
              </a:rPr>
              <a:t> </a:t>
            </a:r>
            <a:r>
              <a:rPr lang="en-US" sz="2800" b="1" i="1" dirty="0" err="1">
                <a:solidFill>
                  <a:srgbClr val="FF0000"/>
                </a:solidFill>
                <a:latin typeface="Times New Roman" panose="02020603050405020304" charset="0"/>
                <a:cs typeface="Times New Roman" panose="02020603050405020304" charset="0"/>
                <a:sym typeface="+mn-ea"/>
              </a:rPr>
              <a:t>thóc</a:t>
            </a:r>
            <a:r>
              <a:rPr lang="en-US" sz="2800" b="1" i="1" dirty="0">
                <a:solidFill>
                  <a:srgbClr val="FF0000"/>
                </a:solidFill>
                <a:latin typeface="Times New Roman" panose="02020603050405020304" charset="0"/>
                <a:cs typeface="Times New Roman" panose="02020603050405020304" charset="0"/>
                <a:sym typeface="+mn-ea"/>
              </a:rPr>
              <a:t> </a:t>
            </a:r>
            <a:r>
              <a:rPr lang="en-US" sz="2800" b="1" i="1" dirty="0" err="1">
                <a:solidFill>
                  <a:srgbClr val="FF0000"/>
                </a:solidFill>
                <a:latin typeface="Times New Roman" panose="02020603050405020304" charset="0"/>
                <a:cs typeface="Times New Roman" panose="02020603050405020304" charset="0"/>
                <a:sym typeface="+mn-ea"/>
              </a:rPr>
              <a:t>giống</a:t>
            </a:r>
            <a:r>
              <a:rPr lang="en-US" sz="2800" b="1" dirty="0">
                <a:solidFill>
                  <a:srgbClr val="FF0000"/>
                </a:solidFill>
                <a:latin typeface="Times New Roman" panose="02020603050405020304" charset="0"/>
                <a:cs typeface="Times New Roman" panose="02020603050405020304" charset="0"/>
                <a:sym typeface="+mn-ea"/>
              </a:rPr>
              <a:t>:</a:t>
            </a:r>
            <a:endParaRPr lang="en-US" sz="2800" b="1" dirty="0">
              <a:solidFill>
                <a:srgbClr val="FF0000"/>
              </a:solidFill>
              <a:latin typeface="Times New Roman" panose="02020603050405020304" charset="0"/>
              <a:cs typeface="Times New Roman" panose="02020603050405020304" charset="0"/>
              <a:sym typeface="+mn-ea"/>
            </a:endParaRPr>
          </a:p>
        </p:txBody>
      </p:sp>
      <p:cxnSp>
        <p:nvCxnSpPr>
          <p:cNvPr id="8" name="Straight Connector 7"/>
          <p:cNvCxnSpPr/>
          <p:nvPr/>
        </p:nvCxnSpPr>
        <p:spPr>
          <a:xfrm flipV="1">
            <a:off x="8034655" y="1823720"/>
            <a:ext cx="2332355" cy="1143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 name="Cloud Callout 8"/>
          <p:cNvSpPr/>
          <p:nvPr/>
        </p:nvSpPr>
        <p:spPr>
          <a:xfrm>
            <a:off x="327025" y="923925"/>
            <a:ext cx="4026535" cy="2932430"/>
          </a:xfrm>
          <a:prstGeom prst="cloudCallout">
            <a:avLst>
              <a:gd name="adj1" fmla="val -15327"/>
              <a:gd name="adj2" fmla="val 68796"/>
            </a:avLst>
          </a:prstGeom>
          <a:solidFill>
            <a:srgbClr val="3D9A9F"/>
          </a:solidFill>
          <a:ln>
            <a:solidFill>
              <a:srgbClr val="5782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charset="0"/>
                <a:cs typeface="Times New Roman" panose="02020603050405020304" charset="0"/>
                <a:sym typeface="+mn-ea"/>
              </a:rPr>
              <a:t>Vì</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viết</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đến</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đó</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là</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hết</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lời</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nói</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của</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Chôm</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nên</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phải</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chấm</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xuống</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dòng</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để</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tách</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lời</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nói</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của</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nhân</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vật</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với</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lời</a:t>
            </a:r>
            <a:r>
              <a:rPr lang="en-US" sz="2400" dirty="0">
                <a:latin typeface="Times New Roman" panose="02020603050405020304" charset="0"/>
                <a:cs typeface="Times New Roman" panose="02020603050405020304" charset="0"/>
                <a:sym typeface="+mn-ea"/>
              </a:rPr>
              <a:t> </a:t>
            </a:r>
            <a:r>
              <a:rPr lang="en-US" sz="2400" dirty="0" err="1">
                <a:latin typeface="Times New Roman" panose="02020603050405020304" charset="0"/>
                <a:cs typeface="Times New Roman" panose="02020603050405020304" charset="0"/>
                <a:sym typeface="+mn-ea"/>
              </a:rPr>
              <a:t>kể</a:t>
            </a:r>
            <a:r>
              <a:rPr lang="en-US" sz="2400" dirty="0">
                <a:latin typeface="Times New Roman" panose="02020603050405020304" charset="0"/>
                <a:cs typeface="Times New Roman" panose="02020603050405020304" charset="0"/>
                <a:sym typeface="+mn-ea"/>
              </a:rPr>
              <a:t>.</a:t>
            </a:r>
            <a:endParaRPr lang="en-US" sz="2400" dirty="0">
              <a:solidFill>
                <a:schemeClr val="bg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9" grpId="0" bldLvl="0" animBg="1"/>
      <p:bldP spid="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10" name="Rounded Rectangle 9"/>
          <p:cNvSpPr/>
          <p:nvPr/>
        </p:nvSpPr>
        <p:spPr>
          <a:xfrm>
            <a:off x="1829435" y="892175"/>
            <a:ext cx="9455785" cy="2673350"/>
          </a:xfrm>
          <a:prstGeom prst="roundRect">
            <a:avLst/>
          </a:prstGeom>
          <a:solidFill>
            <a:srgbClr val="578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4"/>
          <p:cNvSpPr txBox="1"/>
          <p:nvPr/>
        </p:nvSpPr>
        <p:spPr>
          <a:xfrm>
            <a:off x="2362200" y="1073785"/>
            <a:ext cx="7467600" cy="583565"/>
          </a:xfrm>
          <a:prstGeom prst="rect">
            <a:avLst/>
          </a:prstGeom>
          <a:noFill/>
        </p:spPr>
        <p:txBody>
          <a:bodyPr wrap="square" rtlCol="0">
            <a:spAutoFit/>
          </a:bodyPr>
          <a:lstStyle/>
          <a:p>
            <a:r>
              <a:rPr lang="en-US" sz="3200" dirty="0">
                <a:solidFill>
                  <a:schemeClr val="bg1"/>
                </a:solidFill>
                <a:latin typeface="Times New Roman" panose="02020603050405020304" charset="0"/>
                <a:cs typeface="Times New Roman" panose="02020603050405020304" charset="0"/>
              </a:rPr>
              <a:t>1. </a:t>
            </a:r>
            <a:r>
              <a:rPr lang="en-US" sz="3200" dirty="0" err="1">
                <a:solidFill>
                  <a:schemeClr val="bg1"/>
                </a:solidFill>
                <a:latin typeface="Times New Roman" panose="02020603050405020304" charset="0"/>
                <a:cs typeface="Times New Roman" panose="02020603050405020304" charset="0"/>
              </a:rPr>
              <a:t>Một</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câu</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chuyện</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có</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thể</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gồm</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nhiều</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sự</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việc</a:t>
            </a:r>
            <a:r>
              <a:rPr lang="en-US" sz="3200" dirty="0">
                <a:solidFill>
                  <a:schemeClr val="bg1"/>
                </a:solidFill>
                <a:latin typeface="Times New Roman" panose="02020603050405020304" charset="0"/>
                <a:cs typeface="Times New Roman" panose="02020603050405020304" charset="0"/>
              </a:rPr>
              <a:t>.</a:t>
            </a:r>
            <a:endParaRPr lang="en-US" sz="3200" dirty="0">
              <a:solidFill>
                <a:schemeClr val="bg1"/>
              </a:solidFill>
              <a:latin typeface="Times New Roman" panose="02020603050405020304" charset="0"/>
              <a:cs typeface="Times New Roman" panose="02020603050405020304" charset="0"/>
            </a:endParaRPr>
          </a:p>
        </p:txBody>
      </p:sp>
      <p:sp>
        <p:nvSpPr>
          <p:cNvPr id="6" name="TextBox 5"/>
          <p:cNvSpPr txBox="1"/>
          <p:nvPr/>
        </p:nvSpPr>
        <p:spPr>
          <a:xfrm>
            <a:off x="3256280" y="1536635"/>
            <a:ext cx="7277100" cy="583565"/>
          </a:xfrm>
          <a:prstGeom prst="rect">
            <a:avLst/>
          </a:prstGeom>
          <a:noFill/>
        </p:spPr>
        <p:txBody>
          <a:bodyPr wrap="square" rtlCol="0">
            <a:spAutoFit/>
          </a:bodyPr>
          <a:lstStyle/>
          <a:p>
            <a:r>
              <a:rPr lang="en-US" sz="3200" dirty="0" err="1">
                <a:solidFill>
                  <a:schemeClr val="bg1"/>
                </a:solidFill>
                <a:latin typeface="Times New Roman" panose="02020603050405020304" charset="0"/>
                <a:cs typeface="Times New Roman" panose="02020603050405020304" charset="0"/>
              </a:rPr>
              <a:t>Mỗi</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sự</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việc</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được</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kể</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thành</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một</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đoạn</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văn</a:t>
            </a:r>
            <a:r>
              <a:rPr lang="en-US" sz="3200" dirty="0">
                <a:solidFill>
                  <a:schemeClr val="bg1"/>
                </a:solidFill>
                <a:latin typeface="Times New Roman" panose="02020603050405020304" charset="0"/>
                <a:cs typeface="Times New Roman" panose="02020603050405020304" charset="0"/>
              </a:rPr>
              <a:t>.</a:t>
            </a:r>
            <a:endParaRPr lang="en-US" sz="3200" dirty="0">
              <a:solidFill>
                <a:schemeClr val="bg1"/>
              </a:solidFill>
              <a:latin typeface="Times New Roman" panose="02020603050405020304" charset="0"/>
              <a:cs typeface="Times New Roman" panose="02020603050405020304" charset="0"/>
            </a:endParaRPr>
          </a:p>
        </p:txBody>
      </p:sp>
      <p:sp>
        <p:nvSpPr>
          <p:cNvPr id="9" name="Oval 8"/>
          <p:cNvSpPr/>
          <p:nvPr/>
        </p:nvSpPr>
        <p:spPr>
          <a:xfrm>
            <a:off x="8416290" y="5767070"/>
            <a:ext cx="3502025" cy="386080"/>
          </a:xfrm>
          <a:prstGeom prst="ellipse">
            <a:avLst/>
          </a:prstGeom>
          <a:solidFill>
            <a:srgbClr val="578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4643" b="90536" l="9596" r="90152">
                        <a14:foregroundMark x1="42677" y1="10536" x2="58838" y2="8571"/>
                        <a14:foregroundMark x1="58838" y1="8571" x2="59596" y2="8571"/>
                        <a14:foregroundMark x1="54798" y1="32143" x2="56061" y2="45000"/>
                        <a14:foregroundMark x1="56061" y1="45000" x2="55808" y2="45536"/>
                        <a14:foregroundMark x1="34848" y1="35179" x2="36364" y2="48393"/>
                        <a14:foregroundMark x1="36364" y1="48393" x2="36364" y2="48393"/>
                        <a14:foregroundMark x1="28030" y1="37857" x2="37626" y2="46607"/>
                        <a14:foregroundMark x1="12121" y1="61071" x2="28788" y2="66250"/>
                        <a14:foregroundMark x1="28788" y1="66250" x2="28788" y2="66250"/>
                        <a14:foregroundMark x1="26010" y1="64464" x2="36616" y2="62143"/>
                        <a14:foregroundMark x1="50285" y1="58050" x2="53283" y2="57500"/>
                        <a14:foregroundMark x1="32828" y1="61250" x2="49477" y2="58198"/>
                        <a14:foregroundMark x1="40657" y1="86607" x2="48990" y2="90179"/>
                        <a14:foregroundMark x1="70707" y1="85179" x2="84596" y2="79643"/>
                        <a14:foregroundMark x1="36364" y1="59464" x2="37121" y2="60179"/>
                        <a14:foregroundMark x1="41919" y1="58571" x2="46465" y2="58929"/>
                        <a14:foregroundMark x1="62626" y1="90357" x2="74242" y2="82679"/>
                        <a14:foregroundMark x1="36869" y1="87679" x2="35101" y2="85357"/>
                        <a14:foregroundMark x1="32323" y1="84643" x2="34091" y2="90357"/>
                        <a14:foregroundMark x1="32828" y1="84464" x2="32828" y2="90536"/>
                        <a14:foregroundMark x1="87626" y1="81071" x2="90152" y2="85357"/>
                        <a14:foregroundMark x1="81818" y1="90536" x2="76768" y2="89643"/>
                        <a14:foregroundMark x1="67424" y1="41964" x2="70960" y2="48571"/>
                        <a14:foregroundMark x1="51957" y1="54107" x2="52189" y2="54107"/>
                        <a14:foregroundMark x1="42677" y1="54107" x2="51636" y2="54107"/>
                        <a14:foregroundMark x1="52585" y1="52917" x2="53924" y2="52884"/>
                        <a14:foregroundMark x1="40404" y1="53214" x2="52261" y2="52925"/>
                        <a14:foregroundMark x1="54896" y1="53756" x2="55051" y2="53750"/>
                        <a14:foregroundMark x1="52087" y1="53860" x2="52359" y2="53850"/>
                        <a14:foregroundMark x1="40657" y1="54286" x2="51760" y2="53873"/>
                        <a14:foregroundMark x1="54202" y1="54806" x2="54545" y2="54821"/>
                        <a14:foregroundMark x1="51646" y1="54696" x2="51796" y2="54702"/>
                        <a14:foregroundMark x1="42172" y1="54286" x2="51333" y2="54682"/>
                        <a14:foregroundMark x1="30556" y1="85714" x2="31313" y2="89107"/>
                        <a14:foregroundMark x1="40152" y1="10536" x2="55808" y2="4643"/>
                        <a14:foregroundMark x1="55808" y1="4643" x2="63131" y2="4643"/>
                        <a14:foregroundMark x1="60606" y1="88393" x2="63636" y2="80893"/>
                        <a14:foregroundMark x1="57828" y1="86607" x2="61869" y2="89464"/>
                        <a14:backgroundMark x1="50505" y1="56250" x2="51768" y2="54464"/>
                        <a14:backgroundMark x1="52020" y1="55000" x2="53030" y2="55000"/>
                        <a14:backgroundMark x1="51010" y1="55893" x2="54545" y2="54286"/>
                        <a14:backgroundMark x1="92424" y1="84464" x2="90657" y2="84643"/>
                        <a14:backgroundMark x1="90152" y1="87321" x2="90657" y2="82857"/>
                      </a14:backgroundRemoval>
                    </a14:imgEffect>
                  </a14:imgLayer>
                </a14:imgProps>
              </a:ext>
              <a:ext uri="{28A0092B-C50C-407E-A947-70E740481C1C}">
                <a14:useLocalDpi xmlns:a14="http://schemas.microsoft.com/office/drawing/2010/main" val="0"/>
              </a:ext>
            </a:extLst>
          </a:blip>
          <a:stretch>
            <a:fillRect/>
          </a:stretch>
        </p:blipFill>
        <p:spPr>
          <a:xfrm>
            <a:off x="8002905" y="2773045"/>
            <a:ext cx="2530475" cy="3578860"/>
          </a:xfrm>
          <a:prstGeom prst="rect">
            <a:avLst/>
          </a:prstGeom>
        </p:spPr>
      </p:pic>
      <p:sp>
        <p:nvSpPr>
          <p:cNvPr id="7" name="TextBox 6"/>
          <p:cNvSpPr txBox="1"/>
          <p:nvPr/>
        </p:nvSpPr>
        <p:spPr>
          <a:xfrm>
            <a:off x="2352675" y="2151965"/>
            <a:ext cx="7810500" cy="1076325"/>
          </a:xfrm>
          <a:prstGeom prst="rect">
            <a:avLst/>
          </a:prstGeom>
          <a:noFill/>
        </p:spPr>
        <p:txBody>
          <a:bodyPr wrap="square" rtlCol="0">
            <a:spAutoFit/>
          </a:bodyPr>
          <a:lstStyle/>
          <a:p>
            <a:r>
              <a:rPr lang="en-US" sz="3200" dirty="0">
                <a:solidFill>
                  <a:schemeClr val="bg1"/>
                </a:solidFill>
                <a:latin typeface="Times New Roman" panose="02020603050405020304" charset="0"/>
                <a:cs typeface="Times New Roman" panose="02020603050405020304" charset="0"/>
              </a:rPr>
              <a:t>2. Khi </a:t>
            </a:r>
            <a:r>
              <a:rPr lang="en-US" sz="3200" dirty="0" err="1">
                <a:solidFill>
                  <a:schemeClr val="bg1"/>
                </a:solidFill>
                <a:latin typeface="Times New Roman" panose="02020603050405020304" charset="0"/>
                <a:cs typeface="Times New Roman" panose="02020603050405020304" charset="0"/>
              </a:rPr>
              <a:t>viết</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hết</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một</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đoạn</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văn</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cần</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chấm xuống</a:t>
            </a:r>
            <a:r>
              <a:rPr lang="en-US" sz="3200" dirty="0">
                <a:solidFill>
                  <a:schemeClr val="bg1"/>
                </a:solidFill>
                <a:latin typeface="Times New Roman" panose="02020603050405020304" charset="0"/>
                <a:cs typeface="Times New Roman" panose="02020603050405020304" charset="0"/>
              </a:rPr>
              <a:t> </a:t>
            </a:r>
            <a:r>
              <a:rPr lang="en-US" sz="3200" dirty="0" err="1">
                <a:solidFill>
                  <a:schemeClr val="bg1"/>
                </a:solidFill>
                <a:latin typeface="Times New Roman" panose="02020603050405020304" charset="0"/>
                <a:cs typeface="Times New Roman" panose="02020603050405020304" charset="0"/>
              </a:rPr>
              <a:t>dòng</a:t>
            </a:r>
            <a:r>
              <a:rPr lang="en-US" sz="3200" dirty="0">
                <a:solidFill>
                  <a:schemeClr val="bg1"/>
                </a:solidFill>
                <a:latin typeface="Times New Roman" panose="02020603050405020304" charset="0"/>
                <a:cs typeface="Times New Roman" panose="02020603050405020304" charset="0"/>
              </a:rPr>
              <a:t>.</a:t>
            </a:r>
            <a:endParaRPr lang="en-US" sz="3200" dirty="0">
              <a:solidFill>
                <a:schemeClr val="bg1"/>
              </a:solidFill>
              <a:latin typeface="Times New Roman" panose="02020603050405020304" charset="0"/>
              <a:cs typeface="Times New Roman" panose="02020603050405020304" charset="0"/>
            </a:endParaRPr>
          </a:p>
        </p:txBody>
      </p:sp>
      <p:sp>
        <p:nvSpPr>
          <p:cNvPr id="2" name="Rounded Rectangle 1"/>
          <p:cNvSpPr/>
          <p:nvPr/>
        </p:nvSpPr>
        <p:spPr>
          <a:xfrm>
            <a:off x="5041265" y="416560"/>
            <a:ext cx="2961640" cy="618490"/>
          </a:xfrm>
          <a:prstGeom prst="roundRect">
            <a:avLst/>
          </a:prstGeom>
          <a:solidFill>
            <a:srgbClr val="5782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charset="0"/>
                <a:cs typeface="Times New Roman" panose="02020603050405020304" charset="0"/>
              </a:rPr>
              <a:t>GHI NHỚ</a:t>
            </a:r>
            <a:endParaRPr lang="en-US" sz="36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165100" y="197485"/>
            <a:ext cx="11795125" cy="6535420"/>
          </a:xfrm>
          <a:prstGeom prst="rect">
            <a:avLst/>
          </a:prstGeom>
          <a:noFill/>
          <a:ln w="9525">
            <a:noFill/>
          </a:ln>
        </p:spPr>
      </p:pic>
      <p:pic>
        <p:nvPicPr>
          <p:cNvPr id="3078" name="图片 3077" descr="7"/>
          <p:cNvPicPr>
            <a:picLocks noChangeAspect="1"/>
          </p:cNvPicPr>
          <p:nvPr/>
        </p:nvPicPr>
        <p:blipFill>
          <a:blip r:embed="rId2"/>
          <a:stretch>
            <a:fillRect/>
          </a:stretch>
        </p:blipFill>
        <p:spPr>
          <a:xfrm>
            <a:off x="3308723" y="177385"/>
            <a:ext cx="1060504" cy="1529285"/>
          </a:xfrm>
          <a:prstGeom prst="rect">
            <a:avLst/>
          </a:prstGeom>
          <a:noFill/>
          <a:ln w="9525">
            <a:noFill/>
          </a:ln>
        </p:spPr>
      </p:pic>
      <p:pic>
        <p:nvPicPr>
          <p:cNvPr id="3080" name="图片 3079" descr="8"/>
          <p:cNvPicPr>
            <a:picLocks noChangeAspect="1"/>
          </p:cNvPicPr>
          <p:nvPr/>
        </p:nvPicPr>
        <p:blipFill>
          <a:blip r:embed="rId3"/>
          <a:stretch>
            <a:fillRect/>
          </a:stretch>
        </p:blipFill>
        <p:spPr>
          <a:xfrm>
            <a:off x="4151630" y="746125"/>
            <a:ext cx="4985385" cy="1052195"/>
          </a:xfrm>
          <a:prstGeom prst="rect">
            <a:avLst/>
          </a:prstGeom>
          <a:noFill/>
          <a:ln w="9525">
            <a:noFill/>
          </a:ln>
        </p:spPr>
      </p:pic>
      <p:pic>
        <p:nvPicPr>
          <p:cNvPr id="3081" name="图片 3080" descr="9"/>
          <p:cNvPicPr>
            <a:picLocks noChangeAspect="1"/>
          </p:cNvPicPr>
          <p:nvPr/>
        </p:nvPicPr>
        <p:blipFill>
          <a:blip r:embed="rId4"/>
          <a:stretch>
            <a:fillRect/>
          </a:stretch>
        </p:blipFill>
        <p:spPr>
          <a:xfrm>
            <a:off x="2111375" y="2385695"/>
            <a:ext cx="8294370" cy="1172210"/>
          </a:xfrm>
          <a:prstGeom prst="rect">
            <a:avLst/>
          </a:prstGeom>
          <a:noFill/>
          <a:ln w="9525">
            <a:noFill/>
          </a:ln>
        </p:spPr>
      </p:pic>
      <p:pic>
        <p:nvPicPr>
          <p:cNvPr id="3082" name="图片 3081" descr="10"/>
          <p:cNvPicPr>
            <a:picLocks noChangeAspect="1"/>
          </p:cNvPicPr>
          <p:nvPr/>
        </p:nvPicPr>
        <p:blipFill>
          <a:blip r:embed="rId5"/>
          <a:stretch>
            <a:fillRect/>
          </a:stretch>
        </p:blipFill>
        <p:spPr>
          <a:xfrm>
            <a:off x="2111375" y="3701415"/>
            <a:ext cx="8293100" cy="1625600"/>
          </a:xfrm>
          <a:prstGeom prst="rect">
            <a:avLst/>
          </a:prstGeom>
          <a:noFill/>
          <a:ln w="9525">
            <a:noFill/>
          </a:ln>
        </p:spPr>
      </p:pic>
      <p:pic>
        <p:nvPicPr>
          <p:cNvPr id="3077" name="图片 3076" descr="6"/>
          <p:cNvPicPr>
            <a:picLocks noChangeAspect="1"/>
          </p:cNvPicPr>
          <p:nvPr/>
        </p:nvPicPr>
        <p:blipFill>
          <a:blip r:embed="rId6"/>
          <a:stretch>
            <a:fillRect/>
          </a:stretch>
        </p:blipFill>
        <p:spPr>
          <a:xfrm>
            <a:off x="8263890" y="4066540"/>
            <a:ext cx="3903980" cy="2791460"/>
          </a:xfrm>
          <a:prstGeom prst="rect">
            <a:avLst/>
          </a:prstGeom>
          <a:noFill/>
          <a:ln w="9525">
            <a:noFill/>
          </a:ln>
        </p:spPr>
      </p:pic>
      <p:sp>
        <p:nvSpPr>
          <p:cNvPr id="2" name="Text Box 1"/>
          <p:cNvSpPr txBox="1"/>
          <p:nvPr/>
        </p:nvSpPr>
        <p:spPr>
          <a:xfrm>
            <a:off x="4608830" y="919480"/>
            <a:ext cx="4288155" cy="583565"/>
          </a:xfrm>
          <a:prstGeom prst="rect">
            <a:avLst/>
          </a:prstGeom>
          <a:noFill/>
        </p:spPr>
        <p:txBody>
          <a:bodyPr wrap="square" rtlCol="0">
            <a:spAutoFit/>
          </a:bodyPr>
          <a:lstStyle/>
          <a:p>
            <a:r>
              <a:rPr lang="vi-VN" altLang="en-US" sz="3200" b="1">
                <a:latin typeface="Times New Roman" panose="02020603050405020304" charset="0"/>
                <a:cs typeface="Times New Roman" panose="02020603050405020304" charset="0"/>
              </a:rPr>
              <a:t>YÊU CẦU CẦN ĐẠT</a:t>
            </a:r>
            <a:endParaRPr lang="vi-VN" altLang="en-US" sz="3200" b="1">
              <a:latin typeface="Times New Roman" panose="02020603050405020304" charset="0"/>
              <a:cs typeface="Times New Roman" panose="02020603050405020304" charset="0"/>
            </a:endParaRPr>
          </a:p>
        </p:txBody>
      </p:sp>
      <p:sp>
        <p:nvSpPr>
          <p:cNvPr id="3" name="Text Box 2"/>
          <p:cNvSpPr txBox="1"/>
          <p:nvPr/>
        </p:nvSpPr>
        <p:spPr>
          <a:xfrm>
            <a:off x="2490470" y="2594610"/>
            <a:ext cx="7590155" cy="583565"/>
          </a:xfrm>
          <a:prstGeom prst="rect">
            <a:avLst/>
          </a:prstGeom>
          <a:noFill/>
        </p:spPr>
        <p:txBody>
          <a:bodyPr wrap="square" rtlCol="0">
            <a:spAutoFit/>
          </a:bodyPr>
          <a:lstStyle/>
          <a:p>
            <a:r>
              <a:rPr lang="en-US" sz="3200" dirty="0" err="1">
                <a:latin typeface="Times New Roman" panose="02020603050405020304" charset="0"/>
                <a:ea typeface="Tahoma" panose="020B0604030504040204" pitchFamily="34" charset="0"/>
                <a:cs typeface="Times New Roman" panose="02020603050405020304" charset="0"/>
                <a:sym typeface="+mn-ea"/>
              </a:rPr>
              <a:t>Có</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hiểu</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biết</a:t>
            </a:r>
            <a:r>
              <a:rPr lang="en-US" sz="3200" dirty="0">
                <a:latin typeface="Times New Roman" panose="02020603050405020304" charset="0"/>
                <a:ea typeface="Tahoma" panose="020B0604030504040204" pitchFamily="34" charset="0"/>
                <a:cs typeface="Times New Roman" panose="02020603050405020304" charset="0"/>
                <a:sym typeface="+mn-ea"/>
              </a:rPr>
              <a:t> ban </a:t>
            </a:r>
            <a:r>
              <a:rPr lang="en-US" sz="3200" dirty="0" err="1">
                <a:latin typeface="Times New Roman" panose="02020603050405020304" charset="0"/>
                <a:ea typeface="Tahoma" panose="020B0604030504040204" pitchFamily="34" charset="0"/>
                <a:cs typeface="Times New Roman" panose="02020603050405020304" charset="0"/>
                <a:sym typeface="+mn-ea"/>
              </a:rPr>
              <a:t>đầu</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về</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đoạn</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văn</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kể</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chuyện</a:t>
            </a:r>
            <a:r>
              <a:rPr lang="en-US" sz="3200" dirty="0">
                <a:latin typeface="Times New Roman" panose="02020603050405020304" charset="0"/>
                <a:ea typeface="Tahoma" panose="020B0604030504040204" pitchFamily="34" charset="0"/>
                <a:cs typeface="Times New Roman" panose="02020603050405020304" charset="0"/>
                <a:sym typeface="+mn-ea"/>
              </a:rPr>
              <a:t>.</a:t>
            </a:r>
            <a:endParaRPr lang="en-US" sz="3200" dirty="0">
              <a:latin typeface="Times New Roman" panose="02020603050405020304" charset="0"/>
              <a:ea typeface="Tahoma" panose="020B0604030504040204" pitchFamily="34" charset="0"/>
              <a:cs typeface="Times New Roman" panose="02020603050405020304" charset="0"/>
              <a:sym typeface="+mn-ea"/>
            </a:endParaRPr>
          </a:p>
        </p:txBody>
      </p:sp>
      <p:sp>
        <p:nvSpPr>
          <p:cNvPr id="4" name="Text Box 3"/>
          <p:cNvSpPr txBox="1"/>
          <p:nvPr/>
        </p:nvSpPr>
        <p:spPr>
          <a:xfrm>
            <a:off x="2440305" y="3889375"/>
            <a:ext cx="7506335" cy="1076325"/>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sym typeface="+mn-ea"/>
              </a:rPr>
              <a:t>Biết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vận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dụng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những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hiểu</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biết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đã</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có</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để</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xây</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dựng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một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đoạn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văn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kể</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chuyện</a:t>
            </a:r>
            <a:r>
              <a:rPr lang="en-US" sz="3200" dirty="0">
                <a:latin typeface="Times New Roman" panose="02020603050405020304" charset="0"/>
                <a:cs typeface="Times New Roman" panose="02020603050405020304" charset="0"/>
                <a:sym typeface="+mn-ea"/>
              </a:rPr>
              <a:t>.</a:t>
            </a:r>
            <a:endParaRPr lang="en-US" sz="3200" dirty="0">
              <a:latin typeface="Times New Roman" panose="02020603050405020304" charset="0"/>
              <a:cs typeface="Times New Roman" panose="02020603050405020304" charset="0"/>
              <a:sym typeface="+mn-ea"/>
            </a:endParaRPr>
          </a:p>
        </p:txBody>
      </p:sp>
      <p:sp>
        <p:nvSpPr>
          <p:cNvPr id="7" name="Freeform 6"/>
          <p:cNvSpPr/>
          <p:nvPr/>
        </p:nvSpPr>
        <p:spPr>
          <a:xfrm>
            <a:off x="1984375" y="2500816"/>
            <a:ext cx="506095" cy="58356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pic>
        <p:nvPicPr>
          <p:cNvPr id="4"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2505710"/>
            <a:ext cx="2815590" cy="3651885"/>
          </a:xfrm>
          <a:prstGeom prst="rect">
            <a:avLst/>
          </a:prstGeom>
        </p:spPr>
      </p:pic>
      <p:sp>
        <p:nvSpPr>
          <p:cNvPr id="2" name="Cloud Callout 1"/>
          <p:cNvSpPr/>
          <p:nvPr/>
        </p:nvSpPr>
        <p:spPr>
          <a:xfrm>
            <a:off x="3569335" y="467360"/>
            <a:ext cx="8516620" cy="3663950"/>
          </a:xfrm>
          <a:prstGeom prst="cloudCallout">
            <a:avLst>
              <a:gd name="adj1" fmla="val -56412"/>
              <a:gd name="adj2" fmla="val 12027"/>
            </a:avLst>
          </a:prstGeom>
          <a:solidFill>
            <a:srgbClr val="7BCC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charset="0"/>
                <a:cs typeface="Times New Roman" panose="02020603050405020304" charset="0"/>
              </a:rPr>
              <a:t>Có thần chú trong tay, </a:t>
            </a:r>
            <a:r>
              <a:rPr lang="vi-VN" altLang="en-US" sz="2800" b="1">
                <a:solidFill>
                  <a:schemeClr val="tx1"/>
                </a:solidFill>
                <a:latin typeface="Times New Roman" panose="02020603050405020304" charset="0"/>
                <a:cs typeface="Times New Roman" panose="02020603050405020304" charset="0"/>
              </a:rPr>
              <a:t>nào </a:t>
            </a:r>
            <a:r>
              <a:rPr lang="en-US" sz="2800" b="1">
                <a:solidFill>
                  <a:schemeClr val="tx1"/>
                </a:solidFill>
                <a:latin typeface="Times New Roman" panose="02020603050405020304" charset="0"/>
                <a:cs typeface="Times New Roman" panose="02020603050405020304" charset="0"/>
              </a:rPr>
              <a:t>chúng ta</a:t>
            </a:r>
            <a:r>
              <a:rPr lang="vi-VN" altLang="en-US" sz="2800" b="1">
                <a:solidFill>
                  <a:schemeClr val="tx1"/>
                </a:solidFill>
                <a:latin typeface="Times New Roman" panose="02020603050405020304" charset="0"/>
                <a:cs typeface="Times New Roman" panose="02020603050405020304" charset="0"/>
              </a:rPr>
              <a:t> cùng nhau</a:t>
            </a:r>
            <a:r>
              <a:rPr lang="en-US" sz="2800" b="1">
                <a:solidFill>
                  <a:schemeClr val="tx1"/>
                </a:solidFill>
                <a:latin typeface="Times New Roman" panose="02020603050405020304" charset="0"/>
                <a:cs typeface="Times New Roman" panose="02020603050405020304" charset="0"/>
              </a:rPr>
              <a:t> “ Úm ba la” mở ra câu chuyện cổ tích</a:t>
            </a:r>
            <a:r>
              <a:rPr lang="vi-VN" altLang="en-US" sz="2800" b="1">
                <a:solidFill>
                  <a:schemeClr val="tx1"/>
                </a:solidFill>
                <a:latin typeface="Times New Roman" panose="02020603050405020304" charset="0"/>
                <a:cs typeface="Times New Roman" panose="02020603050405020304" charset="0"/>
              </a:rPr>
              <a:t>. Sau đây các con hãy cùng lắng nghe câu chuyện và lưu ý phát hiện xem chuyện kể có điều gì bất thường nhé!</a:t>
            </a:r>
            <a:endParaRPr lang="vi-VN" altLang="en-US" sz="2800" b="1">
              <a:solidFill>
                <a:schemeClr val="tx1"/>
              </a:solidFill>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pic>
        <p:nvPicPr>
          <p:cNvPr id="2" name="Video ke chuyen xong">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1236922" y="626998"/>
            <a:ext cx="10071780" cy="5560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4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Oval 4"/>
          <p:cNvSpPr/>
          <p:nvPr/>
        </p:nvSpPr>
        <p:spPr>
          <a:xfrm>
            <a:off x="766445" y="719455"/>
            <a:ext cx="10967720" cy="5122545"/>
          </a:xfrm>
          <a:prstGeom prst="ellipse">
            <a:avLst/>
          </a:prstGeom>
          <a:solidFill>
            <a:srgbClr val="008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p5"/>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42570" y="2176145"/>
            <a:ext cx="6172200" cy="5036820"/>
          </a:xfrm>
          <a:prstGeom prst="rect">
            <a:avLst/>
          </a:prstGeom>
        </p:spPr>
      </p:pic>
      <p:sp>
        <p:nvSpPr>
          <p:cNvPr id="2" name="Text Box 1"/>
          <p:cNvSpPr txBox="1"/>
          <p:nvPr/>
        </p:nvSpPr>
        <p:spPr>
          <a:xfrm>
            <a:off x="2813050" y="2033270"/>
            <a:ext cx="7456805" cy="1014730"/>
          </a:xfrm>
          <a:prstGeom prst="rect">
            <a:avLst/>
          </a:prstGeom>
          <a:noFill/>
        </p:spPr>
        <p:txBody>
          <a:bodyPr wrap="none" rtlCol="0">
            <a:spAutoFit/>
          </a:bodyPr>
          <a:lstStyle/>
          <a:p>
            <a:r>
              <a:rPr lang="vi-VN" altLang="en-US" sz="6000" b="1">
                <a:solidFill>
                  <a:schemeClr val="bg1"/>
                </a:solidFill>
                <a:latin typeface="Times New Roman" panose="02020603050405020304" charset="0"/>
                <a:cs typeface="Times New Roman" panose="02020603050405020304" charset="0"/>
              </a:rPr>
              <a:t>Luyện tập - thực hành</a:t>
            </a:r>
            <a:endParaRPr lang="vi-VN" altLang="en-US" sz="6000" b="1">
              <a:solidFill>
                <a:schemeClr val="bg1"/>
              </a:solidFill>
              <a:latin typeface="Times New Roman" panose="02020603050405020304" charset="0"/>
              <a:cs typeface="Times New Roman" panose="02020603050405020304" charset="0"/>
            </a:endParaRPr>
          </a:p>
        </p:txBody>
      </p:sp>
      <p:pic>
        <p:nvPicPr>
          <p:cNvPr id="33798" name="图片 33797" descr="1-24"/>
          <p:cNvPicPr>
            <a:picLocks noChangeAspect="1"/>
          </p:cNvPicPr>
          <p:nvPr/>
        </p:nvPicPr>
        <p:blipFill>
          <a:blip r:embed="rId2"/>
          <a:stretch>
            <a:fillRect/>
          </a:stretch>
        </p:blipFill>
        <p:spPr>
          <a:xfrm>
            <a:off x="9360535" y="159385"/>
            <a:ext cx="2749550" cy="25044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fade">
                                      <p:cBhvr>
                                        <p:cTn id="7" dur="1000"/>
                                        <p:tgtEl>
                                          <p:spTgt spid="33798"/>
                                        </p:tgtEl>
                                      </p:cBhvr>
                                    </p:animEffect>
                                    <p:anim calcmode="lin" valueType="num">
                                      <p:cBhvr>
                                        <p:cTn id="8" dur="1000" fill="hold"/>
                                        <p:tgtEl>
                                          <p:spTgt spid="33798"/>
                                        </p:tgtEl>
                                        <p:attrNameLst>
                                          <p:attrName>ppt_x</p:attrName>
                                        </p:attrNameLst>
                                      </p:cBhvr>
                                      <p:tavLst>
                                        <p:tav tm="0">
                                          <p:val>
                                            <p:strVal val="#ppt_x"/>
                                          </p:val>
                                        </p:tav>
                                        <p:tav tm="100000">
                                          <p:val>
                                            <p:strVal val="#ppt_x"/>
                                          </p:val>
                                        </p:tav>
                                      </p:tavLst>
                                    </p:anim>
                                    <p:anim calcmode="lin" valueType="num">
                                      <p:cBhvr>
                                        <p:cTn id="9" dur="1000" fill="hold"/>
                                        <p:tgtEl>
                                          <p:spTgt spid="337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17410" name="Text Placeholder 4"/>
          <p:cNvSpPr/>
          <p:nvPr/>
        </p:nvSpPr>
        <p:spPr bwMode="auto">
          <a:xfrm>
            <a:off x="1379855" y="725805"/>
            <a:ext cx="101295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sz="2400" b="1">
                <a:solidFill>
                  <a:srgbClr val="00004D"/>
                </a:solidFill>
                <a:latin typeface="Times New Roman" panose="02020603050405020304" charset="0"/>
                <a:cs typeface="Times New Roman" panose="02020603050405020304" charset="0"/>
              </a:rPr>
              <a:t>     </a:t>
            </a:r>
            <a:r>
              <a:rPr lang="en-US" sz="2400" b="1">
                <a:solidFill>
                  <a:srgbClr val="FF0000"/>
                </a:solidFill>
                <a:latin typeface="Times New Roman" panose="02020603050405020304" charset="0"/>
                <a:cs typeface="Times New Roman" panose="02020603050405020304" charset="0"/>
              </a:rPr>
              <a:t>a) Ngày xưa, ở làng kia, có hai mẹ con cô bé sống trong một túp lều. Họ phải làm lụng vất vả quanh năm mới đủ ăn.</a:t>
            </a:r>
            <a:endParaRPr lang="en-US" sz="2400" b="1">
              <a:solidFill>
                <a:srgbClr val="FF0000"/>
              </a:solidFill>
              <a:latin typeface="Times New Roman" panose="02020603050405020304" charset="0"/>
              <a:cs typeface="Times New Roman" panose="02020603050405020304" charset="0"/>
            </a:endParaRPr>
          </a:p>
          <a:p>
            <a:pPr algn="just" eaLnBrk="1" hangingPunct="1">
              <a:buFontTx/>
              <a:buNone/>
            </a:pPr>
            <a:r>
              <a:rPr lang="en-US" sz="2400" b="1">
                <a:latin typeface="Times New Roman" panose="02020603050405020304" charset="0"/>
                <a:cs typeface="Times New Roman" panose="02020603050405020304" charset="0"/>
              </a:rPr>
              <a:t>    </a:t>
            </a:r>
            <a:endParaRPr lang="en-US" sz="2400" b="1">
              <a:solidFill>
                <a:srgbClr val="3333FF"/>
              </a:solidFill>
              <a:latin typeface="Times New Roman" panose="02020603050405020304" charset="0"/>
              <a:cs typeface="Times New Roman" panose="02020603050405020304" charset="0"/>
            </a:endParaRPr>
          </a:p>
        </p:txBody>
      </p:sp>
      <p:sp>
        <p:nvSpPr>
          <p:cNvPr id="6" name="Text Placeholder 4"/>
          <p:cNvSpPr/>
          <p:nvPr/>
        </p:nvSpPr>
        <p:spPr bwMode="auto">
          <a:xfrm>
            <a:off x="1379855" y="1358900"/>
            <a:ext cx="990155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endParaRPr lang="en-US" sz="2400" b="1">
              <a:solidFill>
                <a:schemeClr val="accent5">
                  <a:lumMod val="50000"/>
                </a:schemeClr>
              </a:solidFill>
              <a:latin typeface="Times New Roman" panose="02020603050405020304" charset="0"/>
              <a:cs typeface="Times New Roman" panose="02020603050405020304" charset="0"/>
            </a:endParaRPr>
          </a:p>
        </p:txBody>
      </p:sp>
      <p:sp>
        <p:nvSpPr>
          <p:cNvPr id="7" name="Text Placeholder 4"/>
          <p:cNvSpPr/>
          <p:nvPr/>
        </p:nvSpPr>
        <p:spPr bwMode="auto">
          <a:xfrm>
            <a:off x="1228090" y="725805"/>
            <a:ext cx="100533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sz="2400" b="1">
                <a:solidFill>
                  <a:srgbClr val="00004D"/>
                </a:solidFill>
                <a:latin typeface="Times New Roman" panose="02020603050405020304" charset="0"/>
                <a:cs typeface="Times New Roman" panose="02020603050405020304" charset="0"/>
              </a:rPr>
              <a:t>     </a:t>
            </a:r>
            <a:r>
              <a:rPr lang="en-US" sz="2400" b="1">
                <a:solidFill>
                  <a:srgbClr val="FF0000"/>
                </a:solidFill>
                <a:latin typeface="Times New Roman" panose="02020603050405020304" charset="0"/>
                <a:cs typeface="Times New Roman" panose="02020603050405020304" charset="0"/>
              </a:rPr>
              <a:t>Sự việc 1: Giới thiệu về hai mẹ con và tình cảnh nghèo khổ của họ.</a:t>
            </a:r>
            <a:endParaRPr lang="en-US" sz="2400" b="1">
              <a:solidFill>
                <a:srgbClr val="FF0000"/>
              </a:solidFill>
              <a:latin typeface="Times New Roman" panose="02020603050405020304" charset="0"/>
              <a:cs typeface="Times New Roman" panose="02020603050405020304" charset="0"/>
            </a:endParaRPr>
          </a:p>
          <a:p>
            <a:pPr algn="just" eaLnBrk="1" hangingPunct="1">
              <a:buFontTx/>
              <a:buNone/>
            </a:pPr>
            <a:r>
              <a:rPr lang="en-US" sz="2400" b="1">
                <a:latin typeface="Times New Roman" panose="02020603050405020304" charset="0"/>
                <a:cs typeface="Times New Roman" panose="02020603050405020304" charset="0"/>
              </a:rPr>
              <a:t>    </a:t>
            </a:r>
            <a:endParaRPr lang="en-US" sz="2400" b="1">
              <a:solidFill>
                <a:srgbClr val="3333FF"/>
              </a:solidFill>
              <a:latin typeface="Times New Roman" panose="02020603050405020304" charset="0"/>
              <a:cs typeface="Times New Roman" panose="02020603050405020304" charset="0"/>
            </a:endParaRPr>
          </a:p>
        </p:txBody>
      </p:sp>
      <p:sp>
        <p:nvSpPr>
          <p:cNvPr id="9" name="Text Placeholder 4"/>
          <p:cNvSpPr/>
          <p:nvPr/>
        </p:nvSpPr>
        <p:spPr bwMode="auto">
          <a:xfrm>
            <a:off x="1624965" y="3160395"/>
            <a:ext cx="1037780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defRPr/>
            </a:pPr>
            <a:r>
              <a:rPr lang="en-US" sz="2400" b="1">
                <a:effectLst>
                  <a:outerShdw blurRad="38100" dist="38100" dir="2700000" algn="tl">
                    <a:srgbClr val="C0C0C0"/>
                  </a:outerShdw>
                </a:effectLst>
                <a:latin typeface="Times New Roman" panose="02020603050405020304" charset="0"/>
                <a:cs typeface="Times New Roman" panose="02020603050405020304" charset="0"/>
              </a:rPr>
              <a:t>Sự việc 3: Cô bé hiếu thảo, thật thà được bà tiên giúp đỡ.</a:t>
            </a:r>
            <a:r>
              <a:rPr lang="en-US" sz="2400" b="1">
                <a:latin typeface="Times New Roman" panose="02020603050405020304" charset="0"/>
                <a:cs typeface="Times New Roman" panose="02020603050405020304" charset="0"/>
              </a:rPr>
              <a:t> </a:t>
            </a:r>
            <a:endParaRPr lang="en-US" sz="2400" b="1" dirty="0">
              <a:latin typeface="Times New Roman" panose="02020603050405020304" charset="0"/>
              <a:cs typeface="Times New Roman" panose="02020603050405020304" charset="0"/>
            </a:endParaRPr>
          </a:p>
        </p:txBody>
      </p:sp>
      <p:sp>
        <p:nvSpPr>
          <p:cNvPr id="2" name="Text Placeholder 4"/>
          <p:cNvSpPr/>
          <p:nvPr/>
        </p:nvSpPr>
        <p:spPr bwMode="auto">
          <a:xfrm>
            <a:off x="1425575" y="1480820"/>
            <a:ext cx="980948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sz="2400" b="1">
                <a:solidFill>
                  <a:schemeClr val="accent5">
                    <a:lumMod val="50000"/>
                  </a:schemeClr>
                </a:solidFill>
                <a:latin typeface="Times New Roman" panose="02020603050405020304" charset="0"/>
                <a:cs typeface="Times New Roman" panose="02020603050405020304" charset="0"/>
              </a:rPr>
              <a:t>     b) Một hôm, người mẹ không may bị bệnh nặng. Cô bé ngày đêm chăm sóc mẹ, nhưng bệnh mẹ mỗi ngày một nặng thêm. Có người mách:</a:t>
            </a:r>
            <a:endParaRPr lang="en-US" sz="2400" b="1">
              <a:solidFill>
                <a:schemeClr val="accent5">
                  <a:lumMod val="50000"/>
                </a:schemeClr>
              </a:solidFill>
              <a:latin typeface="Times New Roman" panose="02020603050405020304" charset="0"/>
              <a:cs typeface="Times New Roman" panose="02020603050405020304" charset="0"/>
            </a:endParaRPr>
          </a:p>
          <a:p>
            <a:pPr algn="just" eaLnBrk="1" hangingPunct="1">
              <a:buFontTx/>
              <a:buNone/>
            </a:pPr>
            <a:r>
              <a:rPr lang="en-US" sz="2400" b="1">
                <a:solidFill>
                  <a:schemeClr val="accent5">
                    <a:lumMod val="50000"/>
                  </a:schemeClr>
                </a:solidFill>
                <a:latin typeface="Times New Roman" panose="02020603050405020304" charset="0"/>
                <a:cs typeface="Times New Roman" panose="02020603050405020304" charset="0"/>
              </a:rPr>
              <a:t>   - Ở vùng bên có ông thầy thuốc giỏi chữa được bệnh này.</a:t>
            </a:r>
            <a:endParaRPr lang="en-US" sz="2400" b="1">
              <a:solidFill>
                <a:schemeClr val="accent5">
                  <a:lumMod val="50000"/>
                </a:schemeClr>
              </a:solidFill>
              <a:latin typeface="Times New Roman" panose="02020603050405020304" charset="0"/>
              <a:cs typeface="Times New Roman" panose="02020603050405020304" charset="0"/>
            </a:endParaRPr>
          </a:p>
          <a:p>
            <a:pPr algn="just" eaLnBrk="1" hangingPunct="1">
              <a:buFontTx/>
              <a:buNone/>
            </a:pPr>
            <a:r>
              <a:rPr lang="en-US" sz="2400" b="1">
                <a:solidFill>
                  <a:schemeClr val="accent5">
                    <a:lumMod val="50000"/>
                  </a:schemeClr>
                </a:solidFill>
                <a:latin typeface="Times New Roman" panose="02020603050405020304" charset="0"/>
                <a:cs typeface="Times New Roman" panose="02020603050405020304" charset="0"/>
              </a:rPr>
              <a:t>   - Cô bé nhờ bà con hàng xóm trông nom mẹ, ngay hôm ấy lên đường.</a:t>
            </a:r>
            <a:endParaRPr lang="en-US" sz="2400" b="1">
              <a:solidFill>
                <a:schemeClr val="accent5">
                  <a:lumMod val="50000"/>
                </a:schemeClr>
              </a:solidFill>
              <a:latin typeface="Times New Roman" panose="02020603050405020304" charset="0"/>
              <a:cs typeface="Times New Roman" panose="02020603050405020304" charset="0"/>
            </a:endParaRPr>
          </a:p>
        </p:txBody>
      </p:sp>
      <p:sp>
        <p:nvSpPr>
          <p:cNvPr id="3" name="Text Placeholder 4"/>
          <p:cNvSpPr/>
          <p:nvPr/>
        </p:nvSpPr>
        <p:spPr bwMode="auto">
          <a:xfrm>
            <a:off x="1301115" y="1480820"/>
            <a:ext cx="901827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sz="2400" b="1">
                <a:solidFill>
                  <a:schemeClr val="accent5">
                    <a:lumMod val="50000"/>
                  </a:schemeClr>
                </a:solidFill>
                <a:latin typeface="Times New Roman" panose="02020603050405020304" charset="0"/>
                <a:cs typeface="Times New Roman" panose="02020603050405020304" charset="0"/>
              </a:rPr>
              <a:t>     Sự việc 2: Người mẹ ốm nặng, cô bé chăm sóc và đi tìm thầy thuốc cho mẹ.</a:t>
            </a:r>
            <a:endParaRPr lang="en-US" sz="2400" b="1">
              <a:solidFill>
                <a:schemeClr val="accent5">
                  <a:lumMod val="50000"/>
                </a:schemeClr>
              </a:solidFill>
              <a:latin typeface="Times New Roman" panose="02020603050405020304" charset="0"/>
              <a:cs typeface="Times New Roman" panose="02020603050405020304" charset="0"/>
            </a:endParaRPr>
          </a:p>
        </p:txBody>
      </p:sp>
      <p:sp>
        <p:nvSpPr>
          <p:cNvPr id="4" name="Text Placeholder 4"/>
          <p:cNvSpPr/>
          <p:nvPr/>
        </p:nvSpPr>
        <p:spPr bwMode="auto">
          <a:xfrm>
            <a:off x="1612900" y="3160395"/>
            <a:ext cx="1027557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defRPr/>
            </a:pPr>
            <a:r>
              <a:rPr lang="en-US" sz="2400" b="1" dirty="0">
                <a:effectLst>
                  <a:outerShdw blurRad="38100" dist="38100" dir="2700000" algn="tl">
                    <a:srgbClr val="C0C0C0"/>
                  </a:outerShdw>
                </a:effectLst>
                <a:latin typeface="Times New Roman" panose="02020603050405020304" charset="0"/>
                <a:cs typeface="Times New Roman" panose="02020603050405020304" charset="0"/>
              </a:rPr>
              <a:t>   </a:t>
            </a:r>
            <a:r>
              <a:rPr lang="en-US" sz="2400" b="1" dirty="0">
                <a:latin typeface="Times New Roman" panose="02020603050405020304" charset="0"/>
                <a:cs typeface="Times New Roman" panose="02020603050405020304" charset="0"/>
              </a:rPr>
              <a:t>c) </a:t>
            </a:r>
            <a:r>
              <a:rPr lang="en-US" sz="2400" b="1" dirty="0" err="1">
                <a:latin typeface="Times New Roman" panose="02020603050405020304" charset="0"/>
                <a:cs typeface="Times New Roman" panose="02020603050405020304" charset="0"/>
              </a:rPr>
              <a:t>Vừa</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cô</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bé</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hiếu</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thảo</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vừa</a:t>
            </a:r>
            <a:r>
              <a:rPr lang="en-US" sz="2400" b="1" dirty="0">
                <a:latin typeface="Times New Roman" panose="02020603050405020304" charset="0"/>
                <a:cs typeface="Times New Roman" panose="02020603050405020304" charset="0"/>
              </a:rPr>
              <a:t> lo </a:t>
            </a:r>
            <a:r>
              <a:rPr lang="en-US" sz="2400" b="1" dirty="0" err="1">
                <a:latin typeface="Times New Roman" panose="02020603050405020304" charset="0"/>
                <a:cs typeface="Times New Roman" panose="02020603050405020304" charset="0"/>
              </a:rPr>
              <a:t>mấy</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đồng</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bạc</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không</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đủ</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trả</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tiền</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thuốc</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cho</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mẹ</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Bỗng</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cô</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thấy</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bên</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đường</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có</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vật</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gì</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như</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chiếc</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tay</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nải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ai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bỏ</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quên</a:t>
            </a:r>
            <a:r>
              <a:rPr lang="en-US" sz="2400" b="1" dirty="0">
                <a:latin typeface="Times New Roman" panose="02020603050405020304" charset="0"/>
                <a:cs typeface="Times New Roman" panose="02020603050405020304" charset="0"/>
              </a:rPr>
              <a:t>.</a:t>
            </a:r>
            <a:endParaRPr lang="en-US" sz="2400" b="1" dirty="0">
              <a:latin typeface="Times New Roman" panose="02020603050405020304" charset="0"/>
              <a:cs typeface="Times New Roman" panose="02020603050405020304" charset="0"/>
            </a:endParaRPr>
          </a:p>
          <a:p>
            <a:pPr algn="just" eaLnBrk="1" hangingPunct="1">
              <a:spcBef>
                <a:spcPct val="20000"/>
              </a:spcBef>
              <a:defRPr/>
            </a:pPr>
            <a:r>
              <a:rPr lang="en-US" sz="2400" b="1" dirty="0">
                <a:latin typeface="Times New Roman" panose="02020603050405020304" charset="0"/>
                <a:cs typeface="Times New Roman" panose="02020603050405020304" charset="0"/>
              </a:rPr>
              <a:t>………………</a:t>
            </a:r>
            <a:endParaRPr lang="en-US" sz="2400" b="1" dirty="0">
              <a:latin typeface="Times New Roman" panose="02020603050405020304" charset="0"/>
              <a:cs typeface="Times New Roman" panose="02020603050405020304" charset="0"/>
            </a:endParaRPr>
          </a:p>
          <a:p>
            <a:pPr algn="just" eaLnBrk="1" hangingPunct="1">
              <a:spcBef>
                <a:spcPct val="20000"/>
              </a:spcBef>
              <a:defRPr/>
            </a:pP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Bà</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lão</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cười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hiền</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hậu</a:t>
            </a:r>
            <a:r>
              <a:rPr lang="en-US" sz="2400" b="1" dirty="0">
                <a:latin typeface="Times New Roman" panose="02020603050405020304" charset="0"/>
                <a:cs typeface="Times New Roman" panose="02020603050405020304" charset="0"/>
              </a:rPr>
              <a:t>:</a:t>
            </a:r>
            <a:endParaRPr lang="en-US" sz="2400" b="1" dirty="0">
              <a:latin typeface="Times New Roman" panose="02020603050405020304" charset="0"/>
              <a:cs typeface="Times New Roman" panose="02020603050405020304" charset="0"/>
            </a:endParaRPr>
          </a:p>
          <a:p>
            <a:pPr algn="just" eaLnBrk="1" hangingPunct="1">
              <a:spcBef>
                <a:spcPct val="20000"/>
              </a:spcBef>
              <a:defRPr/>
            </a:pPr>
            <a:r>
              <a:rPr lang="en-US" sz="2400" b="1" dirty="0">
                <a:latin typeface="Times New Roman" panose="02020603050405020304" charset="0"/>
                <a:cs typeface="Times New Roman" panose="02020603050405020304" charset="0"/>
              </a:rPr>
              <a:t>   - </a:t>
            </a:r>
            <a:r>
              <a:rPr lang="en-US" sz="2400" b="1" dirty="0" err="1">
                <a:latin typeface="Times New Roman" panose="02020603050405020304" charset="0"/>
                <a:cs typeface="Times New Roman" panose="02020603050405020304" charset="0"/>
              </a:rPr>
              <a:t>Khen</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cho</a:t>
            </a:r>
            <a:r>
              <a:rPr lang="en-US" sz="2400" b="1" dirty="0">
                <a:latin typeface="Times New Roman" panose="02020603050405020304" charset="0"/>
                <a:cs typeface="Times New Roman" panose="02020603050405020304" charset="0"/>
              </a:rPr>
              <a:t> con </a:t>
            </a:r>
            <a:r>
              <a:rPr lang="en-US" sz="2400" b="1" dirty="0" err="1">
                <a:latin typeface="Times New Roman" panose="02020603050405020304" charset="0"/>
                <a:cs typeface="Times New Roman" panose="02020603050405020304" charset="0"/>
              </a:rPr>
              <a:t>đã</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hiếu</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thảo</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lại</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thật</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thà</a:t>
            </a:r>
            <a:r>
              <a:rPr lang="en-US" sz="2400" b="1" dirty="0">
                <a:latin typeface="Times New Roman" panose="02020603050405020304" charset="0"/>
                <a:cs typeface="Times New Roman" panose="02020603050405020304" charset="0"/>
              </a:rPr>
              <a:t>. Ta </a:t>
            </a:r>
            <a:r>
              <a:rPr lang="en-US" sz="2400" b="1" dirty="0" err="1">
                <a:latin typeface="Times New Roman" panose="02020603050405020304" charset="0"/>
                <a:cs typeface="Times New Roman" panose="02020603050405020304" charset="0"/>
              </a:rPr>
              <a:t>chính</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là</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tiên</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thử</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lòng</a:t>
            </a:r>
            <a:r>
              <a:rPr lang="en-US" sz="2400" b="1" dirty="0">
                <a:latin typeface="Times New Roman" panose="02020603050405020304" charset="0"/>
                <a:cs typeface="Times New Roman" panose="02020603050405020304" charset="0"/>
              </a:rPr>
              <a:t> con </a:t>
            </a:r>
            <a:r>
              <a:rPr lang="en-US" sz="2400" b="1" dirty="0" err="1">
                <a:latin typeface="Times New Roman" panose="02020603050405020304" charset="0"/>
                <a:cs typeface="Times New Roman" panose="02020603050405020304" charset="0"/>
              </a:rPr>
              <a:t>đấy</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thôi</a:t>
            </a:r>
            <a:r>
              <a:rPr lang="en-US" sz="2400" b="1" dirty="0">
                <a:latin typeface="Times New Roman" panose="02020603050405020304" charset="0"/>
                <a:cs typeface="Times New Roman" panose="02020603050405020304" charset="0"/>
              </a:rPr>
              <a:t>.  Con </a:t>
            </a:r>
            <a:r>
              <a:rPr lang="en-US" sz="2400" b="1" dirty="0" err="1">
                <a:latin typeface="Times New Roman" panose="02020603050405020304" charset="0"/>
                <a:cs typeface="Times New Roman" panose="02020603050405020304" charset="0"/>
              </a:rPr>
              <a:t>thật</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đáng</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được</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giúp</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đỡ</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Hãy</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đưa</a:t>
            </a:r>
            <a:r>
              <a:rPr lang="en-US" sz="2400" b="1" dirty="0">
                <a:latin typeface="Times New Roman" panose="02020603050405020304" charset="0"/>
                <a:cs typeface="Times New Roman" panose="02020603050405020304" charset="0"/>
              </a:rPr>
              <a:t> ta </a:t>
            </a:r>
            <a:r>
              <a:rPr lang="en-US" sz="2400" b="1" dirty="0" err="1">
                <a:latin typeface="Times New Roman" panose="02020603050405020304" charset="0"/>
                <a:cs typeface="Times New Roman" panose="02020603050405020304" charset="0"/>
              </a:rPr>
              <a:t>về</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nhà</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chữa</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bệnh</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cho</a:t>
            </a:r>
            <a:r>
              <a:rPr lang="en-US" sz="2400" b="1" dirty="0">
                <a:latin typeface="Times New Roman" panose="02020603050405020304" charset="0"/>
                <a:cs typeface="Times New Roman" panose="02020603050405020304" charset="0"/>
              </a:rPr>
              <a:t> </a:t>
            </a:r>
            <a:r>
              <a:rPr lang="en-US" sz="2400" b="1" dirty="0" err="1">
                <a:latin typeface="Times New Roman" panose="02020603050405020304" charset="0"/>
                <a:cs typeface="Times New Roman" panose="02020603050405020304" charset="0"/>
              </a:rPr>
              <a:t>mẹ</a:t>
            </a:r>
            <a:r>
              <a:rPr lang="en-US" sz="2400" b="1" dirty="0">
                <a:latin typeface="Times New Roman" panose="02020603050405020304" charset="0"/>
                <a:cs typeface="Times New Roman" panose="02020603050405020304" charset="0"/>
              </a:rPr>
              <a:t> con. </a:t>
            </a:r>
            <a:endParaRPr lang="en-US" sz="2400" b="1" dirty="0">
              <a:latin typeface="Times New Roman" panose="02020603050405020304" charset="0"/>
              <a:cs typeface="Times New Roman" panose="02020603050405020304" charset="0"/>
            </a:endParaRPr>
          </a:p>
        </p:txBody>
      </p:sp>
      <p:sp>
        <p:nvSpPr>
          <p:cNvPr id="5" name="Pentagon 4"/>
          <p:cNvSpPr/>
          <p:nvPr/>
        </p:nvSpPr>
        <p:spPr>
          <a:xfrm>
            <a:off x="1224280" y="5721985"/>
            <a:ext cx="10664190" cy="752475"/>
          </a:xfrm>
          <a:prstGeom prst="homePlate">
            <a:avLst/>
          </a:prstGeom>
          <a:solidFill>
            <a:srgbClr val="C3E7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tLang="en-US" sz="1600">
              <a:solidFill>
                <a:srgbClr val="FF0000"/>
              </a:solidFill>
            </a:endParaRPr>
          </a:p>
        </p:txBody>
      </p:sp>
      <p:sp>
        <p:nvSpPr>
          <p:cNvPr id="10" name="Text Placeholder 4"/>
          <p:cNvSpPr/>
          <p:nvPr/>
        </p:nvSpPr>
        <p:spPr bwMode="auto">
          <a:xfrm>
            <a:off x="1224280" y="725805"/>
            <a:ext cx="1005332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sz="2400" b="1">
                <a:solidFill>
                  <a:srgbClr val="00004D"/>
                </a:solidFill>
                <a:latin typeface="Times New Roman" panose="02020603050405020304" charset="0"/>
                <a:cs typeface="Times New Roman" panose="02020603050405020304" charset="0"/>
              </a:rPr>
              <a:t>     </a:t>
            </a:r>
            <a:r>
              <a:rPr lang="en-US" sz="2400" b="1">
                <a:solidFill>
                  <a:srgbClr val="FF0000"/>
                </a:solidFill>
                <a:latin typeface="Times New Roman" panose="02020603050405020304" charset="0"/>
                <a:cs typeface="Times New Roman" panose="02020603050405020304" charset="0"/>
              </a:rPr>
              <a:t>Sự việc 1: Giới thiệu về hai mẹ con và tình cảnh nghèo khổ của họ.</a:t>
            </a:r>
            <a:endParaRPr lang="en-US" sz="2400" b="1">
              <a:solidFill>
                <a:srgbClr val="FF0000"/>
              </a:solidFill>
              <a:latin typeface="Times New Roman" panose="02020603050405020304" charset="0"/>
              <a:cs typeface="Times New Roman" panose="02020603050405020304" charset="0"/>
            </a:endParaRPr>
          </a:p>
          <a:p>
            <a:pPr algn="just" eaLnBrk="1" hangingPunct="1">
              <a:buFontTx/>
              <a:buNone/>
            </a:pPr>
            <a:r>
              <a:rPr lang="en-US" sz="2400" b="1">
                <a:latin typeface="Times New Roman" panose="02020603050405020304" charset="0"/>
                <a:cs typeface="Times New Roman" panose="02020603050405020304" charset="0"/>
              </a:rPr>
              <a:t>    </a:t>
            </a:r>
            <a:endParaRPr lang="en-US" sz="2400" b="1">
              <a:solidFill>
                <a:srgbClr val="3333FF"/>
              </a:solidFill>
              <a:latin typeface="Times New Roman" panose="02020603050405020304" charset="0"/>
              <a:cs typeface="Times New Roman" panose="02020603050405020304" charset="0"/>
            </a:endParaRPr>
          </a:p>
        </p:txBody>
      </p:sp>
      <p:sp>
        <p:nvSpPr>
          <p:cNvPr id="11" name="Text Box 10"/>
          <p:cNvSpPr txBox="1"/>
          <p:nvPr/>
        </p:nvSpPr>
        <p:spPr>
          <a:xfrm>
            <a:off x="1500505" y="5751195"/>
            <a:ext cx="6908165" cy="521970"/>
          </a:xfrm>
          <a:prstGeom prst="rect">
            <a:avLst/>
          </a:prstGeom>
          <a:noFill/>
        </p:spPr>
        <p:txBody>
          <a:bodyPr wrap="square" rtlCol="0">
            <a:spAutoFit/>
          </a:bodyPr>
          <a:lstStyle/>
          <a:p>
            <a:pPr algn="l"/>
            <a:r>
              <a:rPr lang="vi-VN" altLang="en-US" sz="2800" b="1">
                <a:solidFill>
                  <a:srgbClr val="FF0000"/>
                </a:solidFill>
                <a:latin typeface="Times New Roman" panose="02020603050405020304" charset="0"/>
                <a:cs typeface="Times New Roman" panose="02020603050405020304" charset="0"/>
                <a:sym typeface="+mn-ea"/>
              </a:rPr>
              <a:t>1. Câu chuyện kể về điều gì? </a:t>
            </a:r>
            <a:endParaRPr lang="vi-VN" altLang="en-US" sz="2800" b="1">
              <a:solidFill>
                <a:srgbClr val="FF0000"/>
              </a:solidFill>
              <a:latin typeface="Times New Roman" panose="02020603050405020304" charset="0"/>
              <a:cs typeface="Times New Roman" panose="02020603050405020304" charset="0"/>
              <a:sym typeface="+mn-ea"/>
            </a:endParaRPr>
          </a:p>
        </p:txBody>
      </p:sp>
      <p:sp>
        <p:nvSpPr>
          <p:cNvPr id="12" name="Text Box 11"/>
          <p:cNvSpPr txBox="1"/>
          <p:nvPr/>
        </p:nvSpPr>
        <p:spPr>
          <a:xfrm>
            <a:off x="1548130" y="5751195"/>
            <a:ext cx="9260840" cy="521970"/>
          </a:xfrm>
          <a:prstGeom prst="rect">
            <a:avLst/>
          </a:prstGeom>
          <a:noFill/>
        </p:spPr>
        <p:txBody>
          <a:bodyPr wrap="square" rtlCol="0">
            <a:spAutoFit/>
          </a:bodyPr>
          <a:lstStyle/>
          <a:p>
            <a:r>
              <a:rPr lang="vi-VN" altLang="en-US" sz="2800" b="1">
                <a:solidFill>
                  <a:srgbClr val="FF0000"/>
                </a:solidFill>
                <a:latin typeface="Times New Roman" panose="02020603050405020304" charset="0"/>
                <a:cs typeface="Times New Roman" panose="02020603050405020304" charset="0"/>
                <a:sym typeface="+mn-ea"/>
              </a:rPr>
              <a:t>2. Hãy  tóm tắt từng sự việc được kể trong đoạn văn.</a:t>
            </a:r>
            <a:endParaRPr lang="vi-VN" altLang="en-US" sz="2800" b="1">
              <a:solidFill>
                <a:srgbClr val="FF0000"/>
              </a:solidFill>
              <a:latin typeface="Times New Roman" panose="02020603050405020304" charset="0"/>
              <a:cs typeface="Times New Roman" panose="02020603050405020304" charset="0"/>
              <a:sym typeface="+mn-ea"/>
            </a:endParaRPr>
          </a:p>
        </p:txBody>
      </p:sp>
      <p:sp>
        <p:nvSpPr>
          <p:cNvPr id="13" name="Text Box 12"/>
          <p:cNvSpPr txBox="1"/>
          <p:nvPr/>
        </p:nvSpPr>
        <p:spPr>
          <a:xfrm>
            <a:off x="1739900" y="5750560"/>
            <a:ext cx="9848850" cy="521970"/>
          </a:xfrm>
          <a:prstGeom prst="rect">
            <a:avLst/>
          </a:prstGeom>
          <a:noFill/>
        </p:spPr>
        <p:txBody>
          <a:bodyPr wrap="square" rtlCol="0">
            <a:spAutoFit/>
          </a:bodyPr>
          <a:lstStyle/>
          <a:p>
            <a:r>
              <a:rPr lang="vi-VN" altLang="en-US" sz="2800" b="1">
                <a:solidFill>
                  <a:srgbClr val="FF0000"/>
                </a:solidFill>
                <a:latin typeface="Times New Roman" panose="02020603050405020304" charset="0"/>
                <a:cs typeface="Times New Roman" panose="02020603050405020304" charset="0"/>
                <a:sym typeface="+mn-ea"/>
              </a:rPr>
              <a:t>Câu chuyện kể về 1 cô bé vừa hiếu thảo vừa thật thà</a:t>
            </a:r>
            <a:endParaRPr lang="vi-VN" altLang="en-US" sz="2800" b="1">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xit" presetSubtype="10" fill="hold" grpId="2" nodeType="clickEffect">
                                  <p:stCondLst>
                                    <p:cond delay="0"/>
                                  </p:stCondLst>
                                  <p:childTnLst>
                                    <p:animEffect transition="out" filter="blinds(horizontal)">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2" nodeType="click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2" nodeType="clickEffect">
                                  <p:stCondLst>
                                    <p:cond delay="0"/>
                                  </p:stCondLst>
                                  <p:childTnLst>
                                    <p:animEffect transition="out" filter="blinds(horizontal)">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12">
                                            <p:txEl>
                                              <p:pRg st="0" end="0"/>
                                            </p:txEl>
                                          </p:spTgt>
                                        </p:tgtEl>
                                      </p:cBhvr>
                                    </p:animEffect>
                                    <p:set>
                                      <p:cBhvr>
                                        <p:cTn id="38" dur="1" fill="hold">
                                          <p:stCondLst>
                                            <p:cond delay="499"/>
                                          </p:stCondLst>
                                        </p:cTn>
                                        <p:tgtEl>
                                          <p:spTgt spid="12">
                                            <p:txEl>
                                              <p:pRg st="0" end="0"/>
                                            </p:txEl>
                                          </p:spTgt>
                                        </p:tgtEl>
                                        <p:attrNameLst>
                                          <p:attrName>style.visibility</p:attrName>
                                        </p:attrNameLst>
                                      </p:cBhvr>
                                      <p:to>
                                        <p:strVal val="hidden"/>
                                      </p:to>
                                    </p:set>
                                  </p:childTnLst>
                                </p:cTn>
                              </p:par>
                            </p:childTnLst>
                          </p:cTn>
                        </p:par>
                        <p:par>
                          <p:cTn id="39" fill="hold">
                            <p:stCondLst>
                              <p:cond delay="500"/>
                            </p:stCondLst>
                            <p:childTnLst>
                              <p:par>
                                <p:cTn id="40" presetID="3" presetClass="exit" presetSubtype="10" fill="hold" grpId="2" nodeType="afterEffect">
                                  <p:stCondLst>
                                    <p:cond delay="0"/>
                                  </p:stCondLst>
                                  <p:childTnLst>
                                    <p:animEffect transition="out" filter="blinds(horizontal)">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7410"/>
                                        </p:tgtEl>
                                      </p:cBhvr>
                                    </p:animEffect>
                                    <p:set>
                                      <p:cBhvr>
                                        <p:cTn id="47" dur="1" fill="hold">
                                          <p:stCondLst>
                                            <p:cond delay="499"/>
                                          </p:stCondLst>
                                        </p:cTn>
                                        <p:tgtEl>
                                          <p:spTgt spid="1741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6" grpId="0"/>
      <p:bldP spid="7" grpId="0"/>
      <p:bldP spid="9" grpId="0"/>
      <p:bldP spid="2" grpId="0"/>
      <p:bldP spid="3" grpId="0"/>
      <p:bldP spid="4" grpId="0"/>
      <p:bldP spid="5" grpId="0" bldLvl="0" animBg="1"/>
      <p:bldP spid="5" grpId="1" animBg="1"/>
      <p:bldP spid="5" grpId="2" bldLvl="0" animBg="1"/>
      <p:bldP spid="10" grpId="0"/>
      <p:bldP spid="11" grpId="0"/>
      <p:bldP spid="11" grpId="1"/>
      <p:bldP spid="11" grpId="2"/>
      <p:bldP spid="12" grpId="0"/>
      <p:bldP spid="12" grpId="1"/>
      <p:bldP spid="12" grpId="2"/>
      <p:bldP spid="13" grpId="0"/>
      <p:bldP spid="13" grpId="1"/>
      <p:bldP spid="13"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2" name="Text Placeholder 4"/>
          <p:cNvSpPr/>
          <p:nvPr/>
        </p:nvSpPr>
        <p:spPr bwMode="auto">
          <a:xfrm>
            <a:off x="1254760" y="2486660"/>
            <a:ext cx="790829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sz="2400" b="1">
                <a:solidFill>
                  <a:schemeClr val="accent5">
                    <a:lumMod val="50000"/>
                  </a:schemeClr>
                </a:solidFill>
                <a:latin typeface="Times New Roman" panose="02020603050405020304" charset="0"/>
                <a:cs typeface="Times New Roman" panose="02020603050405020304" charset="0"/>
              </a:rPr>
              <a:t>     Sự việc 2: Người mẹ ốm nặng, cô bé chăm sóc và đi tìm thầy thuốc cho mẹ.</a:t>
            </a:r>
            <a:endParaRPr lang="en-US" sz="2400" b="1">
              <a:solidFill>
                <a:schemeClr val="accent5">
                  <a:lumMod val="50000"/>
                </a:schemeClr>
              </a:solidFill>
              <a:latin typeface="Times New Roman" panose="02020603050405020304" charset="0"/>
              <a:cs typeface="Times New Roman" panose="02020603050405020304" charset="0"/>
            </a:endParaRPr>
          </a:p>
        </p:txBody>
      </p:sp>
      <p:sp>
        <p:nvSpPr>
          <p:cNvPr id="10" name="Text Placeholder 4"/>
          <p:cNvSpPr/>
          <p:nvPr/>
        </p:nvSpPr>
        <p:spPr bwMode="auto">
          <a:xfrm>
            <a:off x="1214120" y="1496060"/>
            <a:ext cx="691070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buFontTx/>
              <a:buNone/>
            </a:pPr>
            <a:r>
              <a:rPr lang="en-US" sz="2400" b="1">
                <a:solidFill>
                  <a:schemeClr val="accent5">
                    <a:lumMod val="50000"/>
                  </a:schemeClr>
                </a:solidFill>
                <a:latin typeface="Times New Roman" panose="02020603050405020304" charset="0"/>
                <a:cs typeface="Times New Roman" panose="02020603050405020304" charset="0"/>
              </a:rPr>
              <a:t>     Sự việc 1: Giới thiệu về hai mẹ con và tình cảnh</a:t>
            </a:r>
            <a:endParaRPr lang="en-US" sz="2400" b="1">
              <a:solidFill>
                <a:schemeClr val="accent5">
                  <a:lumMod val="50000"/>
                </a:schemeClr>
              </a:solidFill>
              <a:latin typeface="Times New Roman" panose="02020603050405020304" charset="0"/>
              <a:cs typeface="Times New Roman" panose="02020603050405020304" charset="0"/>
            </a:endParaRPr>
          </a:p>
          <a:p>
            <a:pPr algn="just" eaLnBrk="1" hangingPunct="1">
              <a:buFontTx/>
              <a:buNone/>
            </a:pPr>
            <a:r>
              <a:rPr lang="en-US" sz="2400" b="1">
                <a:solidFill>
                  <a:schemeClr val="accent5">
                    <a:lumMod val="50000"/>
                  </a:schemeClr>
                </a:solidFill>
                <a:latin typeface="Times New Roman" panose="02020603050405020304" charset="0"/>
                <a:cs typeface="Times New Roman" panose="02020603050405020304" charset="0"/>
              </a:rPr>
              <a:t> nghèo khổ của họ.</a:t>
            </a:r>
            <a:endParaRPr lang="en-US" sz="2400" b="1">
              <a:solidFill>
                <a:schemeClr val="accent5">
                  <a:lumMod val="50000"/>
                </a:schemeClr>
              </a:solidFill>
              <a:latin typeface="Times New Roman" panose="02020603050405020304" charset="0"/>
              <a:cs typeface="Times New Roman" panose="02020603050405020304" charset="0"/>
            </a:endParaRPr>
          </a:p>
          <a:p>
            <a:pPr algn="just" eaLnBrk="1" hangingPunct="1">
              <a:buFontTx/>
              <a:buNone/>
            </a:pPr>
            <a:r>
              <a:rPr lang="en-US" sz="2400" b="1">
                <a:solidFill>
                  <a:schemeClr val="accent5">
                    <a:lumMod val="50000"/>
                  </a:schemeClr>
                </a:solidFill>
                <a:latin typeface="Times New Roman" panose="02020603050405020304" charset="0"/>
                <a:cs typeface="Times New Roman" panose="02020603050405020304" charset="0"/>
              </a:rPr>
              <a:t> </a:t>
            </a:r>
            <a:endParaRPr lang="en-US" sz="2400" b="1">
              <a:solidFill>
                <a:schemeClr val="accent5">
                  <a:lumMod val="50000"/>
                </a:schemeClr>
              </a:solidFill>
              <a:latin typeface="Times New Roman" panose="02020603050405020304" charset="0"/>
              <a:cs typeface="Times New Roman" panose="02020603050405020304" charset="0"/>
            </a:endParaRPr>
          </a:p>
        </p:txBody>
      </p:sp>
      <p:sp>
        <p:nvSpPr>
          <p:cNvPr id="9" name="Text Placeholder 4"/>
          <p:cNvSpPr/>
          <p:nvPr/>
        </p:nvSpPr>
        <p:spPr bwMode="auto">
          <a:xfrm>
            <a:off x="1610995" y="3366135"/>
            <a:ext cx="773049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20000"/>
              </a:spcBef>
              <a:defRPr/>
            </a:pPr>
            <a:r>
              <a:rPr lang="en-US" sz="2400" b="1">
                <a:solidFill>
                  <a:schemeClr val="accent5">
                    <a:lumMod val="50000"/>
                  </a:schemeClr>
                </a:solidFill>
                <a:effectLst>
                  <a:outerShdw blurRad="38100" dist="38100" dir="2700000" algn="tl">
                    <a:srgbClr val="C0C0C0"/>
                  </a:outerShdw>
                </a:effectLst>
                <a:latin typeface="Times New Roman" panose="02020603050405020304" charset="0"/>
                <a:cs typeface="Times New Roman" panose="02020603050405020304" charset="0"/>
              </a:rPr>
              <a:t>Sự việc 3: Cô bé hiếu thảo, thật thà được bà tiên giúp đỡ.</a:t>
            </a:r>
            <a:r>
              <a:rPr lang="en-US" sz="2400" b="1">
                <a:solidFill>
                  <a:schemeClr val="accent5">
                    <a:lumMod val="50000"/>
                  </a:schemeClr>
                </a:solidFill>
                <a:latin typeface="Times New Roman" panose="02020603050405020304" charset="0"/>
                <a:cs typeface="Times New Roman" panose="02020603050405020304" charset="0"/>
              </a:rPr>
              <a:t> </a:t>
            </a:r>
            <a:endParaRPr lang="en-US" sz="2400" b="1" dirty="0">
              <a:solidFill>
                <a:schemeClr val="accent5">
                  <a:lumMod val="50000"/>
                </a:schemeClr>
              </a:solidFill>
              <a:latin typeface="Times New Roman" panose="02020603050405020304" charset="0"/>
              <a:cs typeface="Times New Roman" panose="02020603050405020304" charset="0"/>
            </a:endParaRPr>
          </a:p>
        </p:txBody>
      </p:sp>
      <p:sp>
        <p:nvSpPr>
          <p:cNvPr id="8" name="Cloud 7"/>
          <p:cNvSpPr/>
          <p:nvPr/>
        </p:nvSpPr>
        <p:spPr>
          <a:xfrm>
            <a:off x="8089900" y="332105"/>
            <a:ext cx="4001770" cy="2103120"/>
          </a:xfrm>
          <a:prstGeom prst="cloud">
            <a:avLst/>
          </a:prstGeom>
          <a:solidFill>
            <a:srgbClr val="008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chemeClr val="bg1"/>
                </a:solidFill>
                <a:latin typeface="Times New Roman" panose="02020603050405020304" charset="0"/>
                <a:cs typeface="Times New Roman" panose="02020603050405020304" charset="0"/>
              </a:rPr>
              <a:t>Trong 3 sự việc trên sự việc nào là chính? Vì sao lại như vậy?</a:t>
            </a:r>
            <a:endParaRPr lang="vi-VN" altLang="en-US" sz="2400" b="1">
              <a:solidFill>
                <a:schemeClr val="bg1"/>
              </a:solidFill>
              <a:latin typeface="Times New Roman" panose="02020603050405020304" charset="0"/>
              <a:cs typeface="Times New Roman" panose="02020603050405020304" charset="0"/>
            </a:endParaRPr>
          </a:p>
        </p:txBody>
      </p:sp>
      <p:sp>
        <p:nvSpPr>
          <p:cNvPr id="5" name="Cloud 4"/>
          <p:cNvSpPr/>
          <p:nvPr/>
        </p:nvSpPr>
        <p:spPr>
          <a:xfrm>
            <a:off x="7891145" y="200025"/>
            <a:ext cx="4200525" cy="2383790"/>
          </a:xfrm>
          <a:prstGeom prst="cloud">
            <a:avLst/>
          </a:prstGeom>
          <a:solidFill>
            <a:srgbClr val="008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chemeClr val="bg1"/>
                </a:solidFill>
                <a:latin typeface="Times New Roman" panose="02020603050405020304" charset="0"/>
                <a:cs typeface="Times New Roman" panose="02020603050405020304" charset="0"/>
                <a:sym typeface="+mn-ea"/>
              </a:rPr>
              <a:t>Sự việc 3 là chính vì nó thể hiện rõ nhất tính cách của cô bé và làm nên ý nghĩa truyện</a:t>
            </a:r>
            <a:endParaRPr lang="vi-VN" altLang="en-US" sz="2400" b="1">
              <a:solidFill>
                <a:schemeClr val="bg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5" grpId="0" bldLvl="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5" name="Text Placeholder 4"/>
          <p:cNvSpPr/>
          <p:nvPr/>
        </p:nvSpPr>
        <p:spPr bwMode="auto">
          <a:xfrm>
            <a:off x="1247140" y="582295"/>
            <a:ext cx="6567170" cy="5693410"/>
          </a:xfrm>
          <a:prstGeom prst="rect">
            <a:avLst/>
          </a:prstGeom>
          <a:solidFill>
            <a:schemeClr val="bg1"/>
          </a:solidFill>
          <a:ln>
            <a:noFill/>
          </a:ln>
        </p:spPr>
        <p:txBody>
          <a:bodyPr/>
          <a:lstStyle/>
          <a:p>
            <a:pPr algn="just" eaLnBrk="1" hangingPunct="1">
              <a:spcBef>
                <a:spcPct val="20000"/>
              </a:spcBef>
              <a:defRPr/>
            </a:pPr>
            <a:r>
              <a:rPr lang="en-US" sz="2400" dirty="0">
                <a:solidFill>
                  <a:srgbClr val="002060"/>
                </a:solidFill>
                <a:effectLst>
                  <a:outerShdw blurRad="38100" dist="38100" dir="2700000" algn="tl">
                    <a:srgbClr val="C0C0C0"/>
                  </a:outerShdw>
                </a:effectLst>
                <a:latin typeface="Times New Roman" panose="02020603050405020304" charset="0"/>
                <a:cs typeface="Times New Roman" panose="02020603050405020304" charset="0"/>
              </a:rPr>
              <a:t>   </a:t>
            </a:r>
            <a:r>
              <a:rPr lang="en-US" sz="2800" dirty="0">
                <a:solidFill>
                  <a:srgbClr val="002060"/>
                </a:solidFill>
                <a:latin typeface="Times New Roman" panose="02020603050405020304" charset="0"/>
                <a:cs typeface="Times New Roman" panose="02020603050405020304" charset="0"/>
              </a:rPr>
              <a:t>c) </a:t>
            </a:r>
            <a:r>
              <a:rPr lang="en-US" sz="2800" dirty="0" err="1">
                <a:solidFill>
                  <a:srgbClr val="002060"/>
                </a:solidFill>
                <a:latin typeface="Times New Roman" panose="02020603050405020304" charset="0"/>
                <a:cs typeface="Times New Roman" panose="02020603050405020304" charset="0"/>
              </a:rPr>
              <a:t>Vừa</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đi</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cô</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bé</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hiếu</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thảo</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vừa</a:t>
            </a:r>
            <a:r>
              <a:rPr lang="en-US" sz="2800" dirty="0">
                <a:solidFill>
                  <a:srgbClr val="002060"/>
                </a:solidFill>
                <a:latin typeface="Times New Roman" panose="02020603050405020304" charset="0"/>
                <a:cs typeface="Times New Roman" panose="02020603050405020304" charset="0"/>
              </a:rPr>
              <a:t> lo </a:t>
            </a:r>
            <a:r>
              <a:rPr lang="en-US" sz="2800" dirty="0" err="1">
                <a:solidFill>
                  <a:srgbClr val="002060"/>
                </a:solidFill>
                <a:latin typeface="Times New Roman" panose="02020603050405020304" charset="0"/>
                <a:cs typeface="Times New Roman" panose="02020603050405020304" charset="0"/>
              </a:rPr>
              <a:t>mấy</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đồng</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bạc</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không</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đủ</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trả</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tiền</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thuốc</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cho</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mẹ</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Bỗng</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cô</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thấy</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bên</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đường</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có</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vật</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gì</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như</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chiếc</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tay</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nải</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ai</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bỏ</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quên</a:t>
            </a:r>
            <a:r>
              <a:rPr lang="en-US" sz="2800" dirty="0">
                <a:solidFill>
                  <a:srgbClr val="002060"/>
                </a:solidFill>
                <a:latin typeface="Times New Roman" panose="02020603050405020304" charset="0"/>
                <a:cs typeface="Times New Roman" panose="02020603050405020304" charset="0"/>
              </a:rPr>
              <a:t>.</a:t>
            </a:r>
            <a:endParaRPr lang="en-US" sz="2400" dirty="0">
              <a:solidFill>
                <a:srgbClr val="002060"/>
              </a:solidFill>
              <a:latin typeface="Times New Roman" panose="02020603050405020304" charset="0"/>
              <a:cs typeface="Times New Roman" panose="02020603050405020304" charset="0"/>
            </a:endParaRPr>
          </a:p>
          <a:p>
            <a:pPr algn="just" eaLnBrk="1" hangingPunct="1">
              <a:spcBef>
                <a:spcPct val="20000"/>
              </a:spcBef>
              <a:defRPr/>
            </a:pPr>
            <a:r>
              <a:rPr lang="en-US" sz="2400" dirty="0">
                <a:solidFill>
                  <a:srgbClr val="002060"/>
                </a:solidFill>
                <a:latin typeface="Times New Roman" panose="02020603050405020304" charset="0"/>
                <a:cs typeface="Times New Roman" panose="02020603050405020304" charset="0"/>
              </a:rPr>
              <a:t>…………………………………………...……………………………………………………...................</a:t>
            </a:r>
            <a:endParaRPr lang="en-US" sz="2400" dirty="0">
              <a:solidFill>
                <a:srgbClr val="002060"/>
              </a:solidFill>
              <a:latin typeface="Times New Roman" panose="02020603050405020304" charset="0"/>
              <a:cs typeface="Times New Roman" panose="02020603050405020304" charset="0"/>
            </a:endParaRPr>
          </a:p>
          <a:p>
            <a:pPr algn="just" eaLnBrk="1" hangingPunct="1">
              <a:spcBef>
                <a:spcPct val="20000"/>
              </a:spcBef>
              <a:defRPr/>
            </a:pPr>
            <a:r>
              <a:rPr lang="en-US" sz="2400" dirty="0">
                <a:solidFill>
                  <a:srgbClr val="002060"/>
                </a:solidFill>
                <a:latin typeface="Times New Roman" panose="02020603050405020304" charset="0"/>
                <a:cs typeface="Times New Roman" panose="02020603050405020304" charset="0"/>
              </a:rPr>
              <a:t>……………………………………………..…………………………………………….…......................</a:t>
            </a:r>
            <a:endParaRPr lang="en-US" sz="2400" dirty="0">
              <a:solidFill>
                <a:srgbClr val="002060"/>
              </a:solidFill>
              <a:latin typeface="Times New Roman" panose="02020603050405020304" charset="0"/>
              <a:cs typeface="Times New Roman" panose="02020603050405020304" charset="0"/>
            </a:endParaRPr>
          </a:p>
          <a:p>
            <a:pPr algn="just" eaLnBrk="1" hangingPunct="1">
              <a:spcBef>
                <a:spcPct val="20000"/>
              </a:spcBef>
              <a:defRPr/>
            </a:pPr>
            <a:r>
              <a:rPr lang="en-US" sz="2400" dirty="0">
                <a:solidFill>
                  <a:srgbClr val="002060"/>
                </a:solidFill>
                <a:latin typeface="Times New Roman" panose="02020603050405020304" charset="0"/>
                <a:cs typeface="Times New Roman" panose="02020603050405020304" charset="0"/>
              </a:rPr>
              <a:t>  </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Bà</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lão</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cười</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hiền</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hậu</a:t>
            </a:r>
            <a:r>
              <a:rPr lang="en-US" sz="2800" dirty="0">
                <a:solidFill>
                  <a:srgbClr val="002060"/>
                </a:solidFill>
                <a:latin typeface="Times New Roman" panose="02020603050405020304" charset="0"/>
                <a:cs typeface="Times New Roman" panose="02020603050405020304" charset="0"/>
              </a:rPr>
              <a:t>:</a:t>
            </a:r>
            <a:endParaRPr lang="en-US" sz="2800" dirty="0">
              <a:solidFill>
                <a:srgbClr val="002060"/>
              </a:solidFill>
              <a:latin typeface="Times New Roman" panose="02020603050405020304" charset="0"/>
              <a:cs typeface="Times New Roman" panose="02020603050405020304" charset="0"/>
            </a:endParaRPr>
          </a:p>
          <a:p>
            <a:pPr algn="just" eaLnBrk="1" hangingPunct="1">
              <a:spcBef>
                <a:spcPct val="20000"/>
              </a:spcBef>
              <a:defRPr/>
            </a:pPr>
            <a:r>
              <a:rPr lang="en-US" sz="2800" dirty="0">
                <a:solidFill>
                  <a:srgbClr val="002060"/>
                </a:solidFill>
                <a:latin typeface="Times New Roman" panose="02020603050405020304" charset="0"/>
                <a:cs typeface="Times New Roman" panose="02020603050405020304" charset="0"/>
              </a:rPr>
              <a:t>   - </a:t>
            </a:r>
            <a:r>
              <a:rPr lang="en-US" sz="2800" dirty="0" err="1">
                <a:solidFill>
                  <a:srgbClr val="002060"/>
                </a:solidFill>
                <a:latin typeface="Times New Roman" panose="02020603050405020304" charset="0"/>
                <a:cs typeface="Times New Roman" panose="02020603050405020304" charset="0"/>
              </a:rPr>
              <a:t>Khen</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cho</a:t>
            </a:r>
            <a:r>
              <a:rPr lang="en-US" sz="2800" dirty="0">
                <a:solidFill>
                  <a:srgbClr val="002060"/>
                </a:solidFill>
                <a:latin typeface="Times New Roman" panose="02020603050405020304" charset="0"/>
                <a:cs typeface="Times New Roman" panose="02020603050405020304" charset="0"/>
              </a:rPr>
              <a:t> con </a:t>
            </a:r>
            <a:r>
              <a:rPr lang="en-US" sz="2800" dirty="0" err="1">
                <a:solidFill>
                  <a:srgbClr val="002060"/>
                </a:solidFill>
                <a:latin typeface="Times New Roman" panose="02020603050405020304" charset="0"/>
                <a:cs typeface="Times New Roman" panose="02020603050405020304" charset="0"/>
              </a:rPr>
              <a:t>đã</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hiếu</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thảo</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lại</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thật</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thà</a:t>
            </a:r>
            <a:r>
              <a:rPr lang="en-US" sz="2800" dirty="0">
                <a:solidFill>
                  <a:srgbClr val="002060"/>
                </a:solidFill>
                <a:latin typeface="Times New Roman" panose="02020603050405020304" charset="0"/>
                <a:cs typeface="Times New Roman" panose="02020603050405020304" charset="0"/>
              </a:rPr>
              <a:t>. Ta </a:t>
            </a:r>
            <a:r>
              <a:rPr lang="en-US" sz="2800" dirty="0" err="1">
                <a:solidFill>
                  <a:srgbClr val="002060"/>
                </a:solidFill>
                <a:latin typeface="Times New Roman" panose="02020603050405020304" charset="0"/>
                <a:cs typeface="Times New Roman" panose="02020603050405020304" charset="0"/>
              </a:rPr>
              <a:t>chính</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là</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tiên</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thử</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lòng</a:t>
            </a:r>
            <a:r>
              <a:rPr lang="en-US" sz="2800" dirty="0">
                <a:solidFill>
                  <a:srgbClr val="002060"/>
                </a:solidFill>
                <a:latin typeface="Times New Roman" panose="02020603050405020304" charset="0"/>
                <a:cs typeface="Times New Roman" panose="02020603050405020304" charset="0"/>
              </a:rPr>
              <a:t> con </a:t>
            </a:r>
            <a:r>
              <a:rPr lang="en-US" sz="2800" dirty="0" err="1">
                <a:solidFill>
                  <a:srgbClr val="002060"/>
                </a:solidFill>
                <a:latin typeface="Times New Roman" panose="02020603050405020304" charset="0"/>
                <a:cs typeface="Times New Roman" panose="02020603050405020304" charset="0"/>
              </a:rPr>
              <a:t>đấy</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thôi</a:t>
            </a:r>
            <a:r>
              <a:rPr lang="en-US" sz="2800" dirty="0">
                <a:solidFill>
                  <a:srgbClr val="002060"/>
                </a:solidFill>
                <a:latin typeface="Times New Roman" panose="02020603050405020304" charset="0"/>
                <a:cs typeface="Times New Roman" panose="02020603050405020304" charset="0"/>
              </a:rPr>
              <a:t>.  Con </a:t>
            </a:r>
            <a:r>
              <a:rPr lang="en-US" sz="2800" dirty="0" err="1">
                <a:solidFill>
                  <a:srgbClr val="002060"/>
                </a:solidFill>
                <a:latin typeface="Times New Roman" panose="02020603050405020304" charset="0"/>
                <a:cs typeface="Times New Roman" panose="02020603050405020304" charset="0"/>
              </a:rPr>
              <a:t>thật</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đáng</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được</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giúp</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đỡ</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Hãy</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đưa</a:t>
            </a:r>
            <a:r>
              <a:rPr lang="en-US" sz="2800" dirty="0">
                <a:solidFill>
                  <a:srgbClr val="002060"/>
                </a:solidFill>
                <a:latin typeface="Times New Roman" panose="02020603050405020304" charset="0"/>
                <a:cs typeface="Times New Roman" panose="02020603050405020304" charset="0"/>
              </a:rPr>
              <a:t> ta </a:t>
            </a:r>
            <a:r>
              <a:rPr lang="en-US" sz="2800" dirty="0" err="1">
                <a:solidFill>
                  <a:srgbClr val="002060"/>
                </a:solidFill>
                <a:latin typeface="Times New Roman" panose="02020603050405020304" charset="0"/>
                <a:cs typeface="Times New Roman" panose="02020603050405020304" charset="0"/>
              </a:rPr>
              <a:t>về</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nhà</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chữa</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bệnh</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cho</a:t>
            </a:r>
            <a:r>
              <a:rPr lang="en-US" sz="2800" dirty="0">
                <a:solidFill>
                  <a:srgbClr val="002060"/>
                </a:solidFill>
                <a:latin typeface="Times New Roman" panose="02020603050405020304" charset="0"/>
                <a:cs typeface="Times New Roman" panose="02020603050405020304" charset="0"/>
              </a:rPr>
              <a:t> </a:t>
            </a:r>
            <a:r>
              <a:rPr lang="en-US" sz="2800" dirty="0" err="1">
                <a:solidFill>
                  <a:srgbClr val="002060"/>
                </a:solidFill>
                <a:latin typeface="Times New Roman" panose="02020603050405020304" charset="0"/>
                <a:cs typeface="Times New Roman" panose="02020603050405020304" charset="0"/>
              </a:rPr>
              <a:t>mẹ</a:t>
            </a:r>
            <a:r>
              <a:rPr lang="en-US" sz="2800" dirty="0">
                <a:solidFill>
                  <a:srgbClr val="002060"/>
                </a:solidFill>
                <a:latin typeface="Times New Roman" panose="02020603050405020304" charset="0"/>
                <a:cs typeface="Times New Roman" panose="02020603050405020304" charset="0"/>
              </a:rPr>
              <a:t> con. </a:t>
            </a:r>
            <a:endParaRPr lang="en-US" sz="2800" dirty="0">
              <a:solidFill>
                <a:srgbClr val="002060"/>
              </a:solidFill>
              <a:latin typeface="Times New Roman" panose="02020603050405020304" charset="0"/>
              <a:cs typeface="Times New Roman" panose="02020603050405020304" charset="0"/>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340" y="2372995"/>
            <a:ext cx="3615055" cy="390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Pentagon 1"/>
          <p:cNvSpPr/>
          <p:nvPr/>
        </p:nvSpPr>
        <p:spPr>
          <a:xfrm>
            <a:off x="1247140" y="132715"/>
            <a:ext cx="5690235" cy="457200"/>
          </a:xfrm>
          <a:prstGeom prst="homePlate">
            <a:avLst/>
          </a:prstGeom>
          <a:solidFill>
            <a:srgbClr val="C3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charset="0"/>
                <a:cs typeface="Times New Roman" panose="02020603050405020304" charset="0"/>
              </a:rPr>
              <a:t>Hãy điền tiếp vào phần còn thiếu</a:t>
            </a:r>
            <a:endParaRPr lang="en-US" sz="2800" b="1">
              <a:solidFill>
                <a:srgbClr val="FF0000"/>
              </a:solidFill>
              <a:latin typeface="Times New Roman" panose="02020603050405020304" charset="0"/>
              <a:cs typeface="Times New Roman" panose="02020603050405020304" charset="0"/>
            </a:endParaRPr>
          </a:p>
        </p:txBody>
      </p:sp>
      <p:sp>
        <p:nvSpPr>
          <p:cNvPr id="3" name="Cloud 2"/>
          <p:cNvSpPr/>
          <p:nvPr/>
        </p:nvSpPr>
        <p:spPr>
          <a:xfrm>
            <a:off x="8122920" y="0"/>
            <a:ext cx="3985895" cy="22586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latin typeface="Times New Roman" panose="02020603050405020304" charset="0"/>
                <a:cs typeface="Times New Roman" panose="02020603050405020304" charset="0"/>
              </a:rPr>
              <a:t> Để bổ sung diễn biến sự việc 3 con hình dung cô bé sẽ làm gì, nói gì?</a:t>
            </a:r>
            <a:endParaRPr lang="vi-VN" altLang="en-US" sz="2400" b="1">
              <a:latin typeface="Times New Roman" panose="02020603050405020304" charset="0"/>
              <a:cs typeface="Times New Roman" panose="02020603050405020304" charset="0"/>
            </a:endParaRPr>
          </a:p>
        </p:txBody>
      </p:sp>
      <p:sp>
        <p:nvSpPr>
          <p:cNvPr id="4" name="Cloud 3"/>
          <p:cNvSpPr/>
          <p:nvPr/>
        </p:nvSpPr>
        <p:spPr>
          <a:xfrm>
            <a:off x="8122920" y="0"/>
            <a:ext cx="4168140" cy="237299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b="1">
                <a:latin typeface="Times New Roman" panose="02020603050405020304" charset="0"/>
                <a:cs typeface="Times New Roman" panose="02020603050405020304" charset="0"/>
              </a:rPr>
              <a:t> Cô bé sẽ suy nghĩ thế nào khi nhặt được túi tiền, vàng?</a:t>
            </a:r>
            <a:endParaRPr lang="vi-VN" altLang="en-US" sz="2800" b="1">
              <a:latin typeface="Times New Roman" panose="02020603050405020304" charset="0"/>
              <a:cs typeface="Times New Roman" panose="02020603050405020304" charset="0"/>
            </a:endParaRPr>
          </a:p>
        </p:txBody>
      </p:sp>
      <p:sp>
        <p:nvSpPr>
          <p:cNvPr id="6" name="Cloud 5"/>
          <p:cNvSpPr/>
          <p:nvPr/>
        </p:nvSpPr>
        <p:spPr>
          <a:xfrm>
            <a:off x="7814310" y="-106045"/>
            <a:ext cx="4476750" cy="263334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bg1"/>
              </a:solidFill>
              <a:latin typeface="Times New Roman" panose="02020603050405020304" charset="0"/>
              <a:cs typeface="Times New Roman" panose="02020603050405020304" charset="0"/>
              <a:sym typeface="+mn-ea"/>
            </a:endParaRPr>
          </a:p>
        </p:txBody>
      </p:sp>
      <p:sp>
        <p:nvSpPr>
          <p:cNvPr id="7" name="Text Box 6"/>
          <p:cNvSpPr txBox="1"/>
          <p:nvPr/>
        </p:nvSpPr>
        <p:spPr>
          <a:xfrm>
            <a:off x="8247380" y="253365"/>
            <a:ext cx="3962400" cy="1783715"/>
          </a:xfrm>
          <a:prstGeom prst="rect">
            <a:avLst/>
          </a:prstGeom>
          <a:noFill/>
        </p:spPr>
        <p:txBody>
          <a:bodyPr wrap="square" rtlCol="0">
            <a:spAutoFit/>
          </a:bodyPr>
          <a:lstStyle/>
          <a:p>
            <a:r>
              <a:rPr lang="en-US" sz="2200" b="1" dirty="0" err="1">
                <a:solidFill>
                  <a:schemeClr val="bg1"/>
                </a:solidFill>
                <a:latin typeface="Times New Roman" panose="02020603050405020304" charset="0"/>
                <a:cs typeface="Times New Roman" panose="02020603050405020304" charset="0"/>
                <a:sym typeface="+mn-ea"/>
              </a:rPr>
              <a:t>Căn</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cứ</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vào</a:t>
            </a:r>
            <a:r>
              <a:rPr lang="en-US" sz="2200" b="1" dirty="0">
                <a:solidFill>
                  <a:schemeClr val="bg1"/>
                </a:solidFill>
                <a:latin typeface="Times New Roman" panose="02020603050405020304" charset="0"/>
                <a:cs typeface="Times New Roman" panose="02020603050405020304" charset="0"/>
                <a:sym typeface="+mn-ea"/>
              </a:rPr>
              <a:t> ý </a:t>
            </a:r>
            <a:r>
              <a:rPr lang="en-US" sz="2200" b="1" dirty="0" err="1">
                <a:solidFill>
                  <a:schemeClr val="bg1"/>
                </a:solidFill>
                <a:latin typeface="Times New Roman" panose="02020603050405020304" charset="0"/>
                <a:cs typeface="Times New Roman" panose="02020603050405020304" charset="0"/>
                <a:sym typeface="+mn-ea"/>
              </a:rPr>
              <a:t>nghĩa</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truyện</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hãy</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viết</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bổ</a:t>
            </a:r>
            <a:r>
              <a:rPr lang="en-US" sz="2200" b="1" dirty="0">
                <a:solidFill>
                  <a:schemeClr val="bg1"/>
                </a:solidFill>
                <a:latin typeface="Times New Roman" panose="02020603050405020304" charset="0"/>
                <a:cs typeface="Times New Roman" panose="02020603050405020304" charset="0"/>
                <a:sym typeface="+mn-ea"/>
              </a:rPr>
              <a:t> sung </a:t>
            </a:r>
            <a:r>
              <a:rPr lang="en-US" sz="2200" b="1" dirty="0" err="1">
                <a:solidFill>
                  <a:schemeClr val="bg1"/>
                </a:solidFill>
                <a:latin typeface="Times New Roman" panose="02020603050405020304" charset="0"/>
                <a:cs typeface="Times New Roman" panose="02020603050405020304" charset="0"/>
                <a:sym typeface="+mn-ea"/>
              </a:rPr>
              <a:t>phần</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diễn</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biến</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cho</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sự</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việc</a:t>
            </a:r>
            <a:r>
              <a:rPr lang="en-US" sz="2200" b="1" dirty="0">
                <a:solidFill>
                  <a:schemeClr val="bg1"/>
                </a:solidFill>
                <a:latin typeface="Times New Roman" panose="02020603050405020304" charset="0"/>
                <a:cs typeface="Times New Roman" panose="02020603050405020304" charset="0"/>
                <a:sym typeface="+mn-ea"/>
              </a:rPr>
              <a:t> 3. ( </a:t>
            </a:r>
            <a:r>
              <a:rPr lang="en-US" sz="2200" b="1" dirty="0" err="1">
                <a:solidFill>
                  <a:schemeClr val="bg1"/>
                </a:solidFill>
                <a:latin typeface="Times New Roman" panose="02020603050405020304" charset="0"/>
                <a:cs typeface="Times New Roman" panose="02020603050405020304" charset="0"/>
                <a:sym typeface="+mn-ea"/>
              </a:rPr>
              <a:t>Dựa</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vào</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tiêu</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chí</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đánh</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giá</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đoạn</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văn</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để</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viết</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đúng</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hướng</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trọng</a:t>
            </a:r>
            <a:r>
              <a:rPr lang="en-US" sz="2200" b="1" dirty="0">
                <a:solidFill>
                  <a:schemeClr val="bg1"/>
                </a:solidFill>
                <a:latin typeface="Times New Roman" panose="02020603050405020304" charset="0"/>
                <a:cs typeface="Times New Roman" panose="02020603050405020304" charset="0"/>
                <a:sym typeface="+mn-ea"/>
              </a:rPr>
              <a:t> </a:t>
            </a:r>
            <a:r>
              <a:rPr lang="en-US" sz="2200" b="1" dirty="0" err="1">
                <a:solidFill>
                  <a:schemeClr val="bg1"/>
                </a:solidFill>
                <a:latin typeface="Times New Roman" panose="02020603050405020304" charset="0"/>
                <a:cs typeface="Times New Roman" panose="02020603050405020304" charset="0"/>
                <a:sym typeface="+mn-ea"/>
              </a:rPr>
              <a:t>tâm</a:t>
            </a:r>
            <a:r>
              <a:rPr lang="en-US" sz="2200" b="1" dirty="0">
                <a:solidFill>
                  <a:schemeClr val="bg1"/>
                </a:solidFill>
                <a:latin typeface="Times New Roman" panose="02020603050405020304" charset="0"/>
                <a:cs typeface="Times New Roman" panose="02020603050405020304" charset="0"/>
                <a:sym typeface="+mn-ea"/>
              </a:rPr>
              <a:t>)</a:t>
            </a:r>
            <a:endParaRPr lang="en-US" sz="2200" b="1" dirty="0">
              <a:solidFill>
                <a:schemeClr val="bg1"/>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2"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2"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3" grpId="2" bldLvl="0" animBg="1"/>
      <p:bldP spid="4" grpId="0" bldLvl="0" animBg="1"/>
      <p:bldP spid="4" grpId="1" animBg="1"/>
      <p:bldP spid="4" grpId="2" bldLvl="0" animBg="1"/>
      <p:bldP spid="6" grpId="0" bldLvl="0" animBg="1"/>
      <p:bldP spid="6" grpId="1" animBg="1"/>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5" name="TextBox 4"/>
          <p:cNvSpPr txBox="1"/>
          <p:nvPr/>
        </p:nvSpPr>
        <p:spPr>
          <a:xfrm>
            <a:off x="2991697" y="1621165"/>
            <a:ext cx="7467600" cy="521970"/>
          </a:xfrm>
          <a:prstGeom prst="rect">
            <a:avLst/>
          </a:prstGeom>
          <a:noFill/>
        </p:spPr>
        <p:txBody>
          <a:bodyPr wrap="square" rtlCol="0">
            <a:spAutoFit/>
          </a:bodyPr>
          <a:lstStyle/>
          <a:p>
            <a:r>
              <a:rPr lang="en-US" sz="2800" dirty="0">
                <a:latin typeface="Times New Roman" panose="02020603050405020304" charset="0"/>
                <a:cs typeface="Times New Roman" panose="02020603050405020304" charset="0"/>
              </a:rPr>
              <a:t>1. </a:t>
            </a:r>
            <a:r>
              <a:rPr lang="en-US" sz="2800" dirty="0" err="1">
                <a:latin typeface="Times New Roman" panose="02020603050405020304" charset="0"/>
                <a:cs typeface="Times New Roman" panose="02020603050405020304" charset="0"/>
              </a:rPr>
              <a:t>Viết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đúng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diễn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biến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của</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đoạn</a:t>
            </a:r>
            <a:r>
              <a:rPr lang="en-US" sz="2800" dirty="0">
                <a:latin typeface="Times New Roman" panose="02020603050405020304" charset="0"/>
                <a:cs typeface="Times New Roman" panose="02020603050405020304" charset="0"/>
              </a:rPr>
              <a:t> 3.</a:t>
            </a:r>
            <a:endParaRPr lang="vi-VN" sz="2800" dirty="0">
              <a:latin typeface="Times New Roman" panose="02020603050405020304" charset="0"/>
              <a:cs typeface="Times New Roman" panose="02020603050405020304" charset="0"/>
            </a:endParaRPr>
          </a:p>
        </p:txBody>
      </p:sp>
      <p:sp>
        <p:nvSpPr>
          <p:cNvPr id="6" name="TextBox 5"/>
          <p:cNvSpPr txBox="1"/>
          <p:nvPr/>
        </p:nvSpPr>
        <p:spPr>
          <a:xfrm>
            <a:off x="2991485" y="2544445"/>
            <a:ext cx="8442960" cy="953135"/>
          </a:xfrm>
          <a:prstGeom prst="rect">
            <a:avLst/>
          </a:prstGeom>
          <a:noFill/>
        </p:spPr>
        <p:txBody>
          <a:bodyPr wrap="square" rtlCol="0">
            <a:spAutoFit/>
          </a:bodyPr>
          <a:lstStyle/>
          <a:p>
            <a:r>
              <a:rPr lang="en-US" sz="2800" dirty="0">
                <a:latin typeface="Times New Roman" panose="02020603050405020304" charset="0"/>
                <a:cs typeface="Times New Roman" panose="02020603050405020304" charset="0"/>
              </a:rPr>
              <a:t>2. </a:t>
            </a:r>
            <a:r>
              <a:rPr lang="en-US" sz="2800" dirty="0" err="1">
                <a:latin typeface="Times New Roman" panose="02020603050405020304" charset="0"/>
                <a:cs typeface="Times New Roman" panose="02020603050405020304" charset="0"/>
              </a:rPr>
              <a:t>Kể</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rõ</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suy</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nghĩ</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hành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động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lời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nói</a:t>
            </a:r>
            <a:r>
              <a:rPr lang="en-US" sz="2800" dirty="0">
                <a:latin typeface="Times New Roman" panose="02020603050405020304" charset="0"/>
                <a:cs typeface="Times New Roman" panose="02020603050405020304" charset="0"/>
              </a:rPr>
              <a:t>, xen </a:t>
            </a:r>
            <a:r>
              <a:rPr lang="en-US" sz="2800" dirty="0" err="1">
                <a:latin typeface="Times New Roman" panose="02020603050405020304" charset="0"/>
                <a:cs typeface="Times New Roman" panose="02020603050405020304" charset="0"/>
              </a:rPr>
              <a:t>tả</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ngoại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hình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nhân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vật</a:t>
            </a:r>
            <a:r>
              <a:rPr lang="en-US" sz="2800" dirty="0">
                <a:latin typeface="Times New Roman" panose="02020603050405020304" charset="0"/>
                <a:cs typeface="Times New Roman" panose="02020603050405020304" charset="0"/>
              </a:rPr>
              <a:t>.</a:t>
            </a:r>
            <a:endParaRPr lang="vi-VN" sz="2800" dirty="0">
              <a:latin typeface="Times New Roman" panose="02020603050405020304" charset="0"/>
              <a:cs typeface="Times New Roman" panose="02020603050405020304" charset="0"/>
            </a:endParaRPr>
          </a:p>
        </p:txBody>
      </p:sp>
      <p:sp>
        <p:nvSpPr>
          <p:cNvPr id="7" name="TextBox 6"/>
          <p:cNvSpPr txBox="1"/>
          <p:nvPr/>
        </p:nvSpPr>
        <p:spPr>
          <a:xfrm>
            <a:off x="2991696" y="3899749"/>
            <a:ext cx="8081433" cy="523220"/>
          </a:xfrm>
          <a:prstGeom prst="rect">
            <a:avLst/>
          </a:prstGeom>
          <a:noFill/>
        </p:spPr>
        <p:txBody>
          <a:bodyPr wrap="square" rtlCol="0">
            <a:spAutoFit/>
          </a:bodyPr>
          <a:lstStyle/>
          <a:p>
            <a:r>
              <a:rPr lang="en-US" sz="2800" dirty="0">
                <a:latin typeface="Times New Roman" panose="02020603050405020304" charset="0"/>
                <a:cs typeface="Times New Roman" panose="02020603050405020304" charset="0"/>
              </a:rPr>
              <a:t>3. </a:t>
            </a:r>
            <a:r>
              <a:rPr lang="en-US" sz="2800" dirty="0" err="1">
                <a:latin typeface="Times New Roman" panose="02020603050405020304" charset="0"/>
                <a:cs typeface="Times New Roman" panose="02020603050405020304" charset="0"/>
              </a:rPr>
              <a:t>Diễn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đạt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mạch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lạc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dùng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từ</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đặt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câu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sinh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động</a:t>
            </a:r>
            <a:r>
              <a:rPr lang="en-US" sz="2800" dirty="0">
                <a:latin typeface="Times New Roman" panose="02020603050405020304" charset="0"/>
                <a:cs typeface="Times New Roman" panose="02020603050405020304" charset="0"/>
              </a:rPr>
              <a:t>.</a:t>
            </a:r>
            <a:endParaRPr lang="vi-VN" sz="2800" dirty="0">
              <a:latin typeface="Times New Roman" panose="02020603050405020304" charset="0"/>
              <a:cs typeface="Times New Roman" panose="02020603050405020304" charset="0"/>
            </a:endParaRPr>
          </a:p>
        </p:txBody>
      </p:sp>
      <p:sp>
        <p:nvSpPr>
          <p:cNvPr id="8" name="TextBox 7"/>
          <p:cNvSpPr txBox="1"/>
          <p:nvPr/>
        </p:nvSpPr>
        <p:spPr>
          <a:xfrm>
            <a:off x="4020185" y="625837"/>
            <a:ext cx="5410200"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charset="0"/>
                <a:cs typeface="Times New Roman" panose="02020603050405020304" charset="0"/>
              </a:rPr>
              <a:t>Tiêu</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chí</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đánh</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giá</a:t>
            </a:r>
            <a:endParaRPr lang="vi-VN" sz="4000" b="1" dirty="0">
              <a:solidFill>
                <a:srgbClr val="FF0000"/>
              </a:solidFill>
              <a:latin typeface="Times New Roman" panose="02020603050405020304" charset="0"/>
              <a:cs typeface="Times New Roman" panose="02020603050405020304" charset="0"/>
            </a:endParaRPr>
          </a:p>
        </p:txBody>
      </p:sp>
      <p:pic>
        <p:nvPicPr>
          <p:cNvPr id="4"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3070860"/>
            <a:ext cx="2379980" cy="30867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imated gif in pixel gif collection by ♡ on We Heart It"/>
          <p:cNvPicPr>
            <a:picLocks noChangeAspect="1"/>
          </p:cNvPicPr>
          <p:nvPr/>
        </p:nvPicPr>
        <p:blipFill>
          <a:blip r:embed="rId1"/>
          <a:stretch>
            <a:fillRect/>
          </a:stretch>
        </p:blipFill>
        <p:spPr>
          <a:xfrm>
            <a:off x="185420" y="162560"/>
            <a:ext cx="11827510" cy="6486525"/>
          </a:xfrm>
          <a:prstGeom prst="rect">
            <a:avLst/>
          </a:prstGeom>
        </p:spPr>
      </p:pic>
      <p:pic>
        <p:nvPicPr>
          <p:cNvPr id="5" name="Picture 4" descr="Animated gif in pixel gif collection by ♡ on We Heart It"/>
          <p:cNvPicPr>
            <a:picLocks noChangeAspect="1"/>
          </p:cNvPicPr>
          <p:nvPr/>
        </p:nvPicPr>
        <p:blipFill>
          <a:blip r:embed="rId1"/>
          <a:stretch>
            <a:fillRect/>
          </a:stretch>
        </p:blipFill>
        <p:spPr>
          <a:xfrm>
            <a:off x="185420" y="162560"/>
            <a:ext cx="11827510" cy="6486525"/>
          </a:xfrm>
          <a:prstGeom prst="rect">
            <a:avLst/>
          </a:prstGeom>
        </p:spPr>
      </p:pic>
      <p:sp>
        <p:nvSpPr>
          <p:cNvPr id="2" name="Text Box 1"/>
          <p:cNvSpPr txBox="1"/>
          <p:nvPr/>
        </p:nvSpPr>
        <p:spPr>
          <a:xfrm>
            <a:off x="2133600" y="2657475"/>
            <a:ext cx="7931785" cy="1014730"/>
          </a:xfrm>
          <a:prstGeom prst="rect">
            <a:avLst/>
          </a:prstGeom>
          <a:noFill/>
        </p:spPr>
        <p:txBody>
          <a:bodyPr wrap="square" rtlCol="0">
            <a:spAutoFit/>
          </a:bodyPr>
          <a:lstStyle/>
          <a:p>
            <a:r>
              <a:rPr lang="en-US" sz="6000" b="1" dirty="0">
                <a:solidFill>
                  <a:srgbClr val="FF0000"/>
                </a:solidFill>
                <a:latin typeface="Times New Roman" panose="02020603050405020304" charset="0"/>
                <a:cs typeface="Times New Roman" panose="02020603050405020304" charset="0"/>
              </a:rPr>
              <a:t>KHU </a:t>
            </a:r>
            <a:r>
              <a:rPr lang="en-US" sz="6000" b="1">
                <a:solidFill>
                  <a:srgbClr val="FF0000"/>
                </a:solidFill>
                <a:latin typeface="Times New Roman" panose="02020603050405020304" charset="0"/>
                <a:cs typeface="Times New Roman" panose="02020603050405020304" charset="0"/>
              </a:rPr>
              <a:t>VƯỜN CỔ TÍCH</a:t>
            </a:r>
            <a:endParaRPr lang="en-US" sz="6000" b="1" dirty="0">
              <a:solidFill>
                <a:srgbClr val="FF0000"/>
              </a:solidFill>
              <a:latin typeface="Times New Roman" panose="02020603050405020304" charset="0"/>
              <a:cs typeface="Times New Roman" panose="02020603050405020304" charset="0"/>
            </a:endParaRPr>
          </a:p>
        </p:txBody>
      </p:sp>
      <p:pic>
        <p:nvPicPr>
          <p:cNvPr id="3" name="Bản ghi Mới 56">
            <a:hlinkClick r:id="" action="ppaction://media"/>
          </p:cNvPr>
          <p:cNvPicPr/>
          <p:nvPr>
            <a:audioFile r:link="rId2"/>
            <p:extLst>
              <p:ext uri="{DAA4B4D4-6D71-4841-9C94-3DE7FCFB9230}">
                <p14:media xmlns:p14="http://schemas.microsoft.com/office/powerpoint/2010/main" r:embed="rId3"/>
              </p:ext>
            </p:extLst>
          </p:nvPr>
        </p:nvPicPr>
        <p:blipFill>
          <a:blip r:embed="rId4"/>
          <a:stretch>
            <a:fillRect/>
          </a:stretch>
        </p:blipFill>
        <p:spPr>
          <a:xfrm>
            <a:off x="-93980" y="6175375"/>
            <a:ext cx="661670" cy="755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5600" fill="hold"/>
                                        <p:tgtEl>
                                          <p:spTgt spid="3"/>
                                        </p:tgtEl>
                                      </p:cBhvr>
                                    </p:cmd>
                                  </p:childTnLst>
                                </p:cTn>
                              </p:par>
                            </p:childTnLst>
                          </p:cTn>
                        </p:par>
                        <p:par>
                          <p:cTn id="7" fill="hold">
                            <p:stCondLst>
                              <p:cond delay="16000"/>
                            </p:stCondLst>
                            <p:childTnLst>
                              <p:par>
                                <p:cTn id="8" presetID="26"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80">
                                          <p:stCondLst>
                                            <p:cond delay="0"/>
                                          </p:stCondLst>
                                        </p:cTn>
                                        <p:tgtEl>
                                          <p:spTgt spid="2"/>
                                        </p:tgtEl>
                                      </p:cBhvr>
                                    </p:animEffect>
                                    <p:anim calcmode="lin" valueType="num">
                                      <p:cBhvr>
                                        <p:cTn id="1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6" dur="26">
                                          <p:stCondLst>
                                            <p:cond delay="650"/>
                                          </p:stCondLst>
                                        </p:cTn>
                                        <p:tgtEl>
                                          <p:spTgt spid="2"/>
                                        </p:tgtEl>
                                      </p:cBhvr>
                                      <p:to x="100000" y="60000"/>
                                    </p:animScale>
                                    <p:animScale>
                                      <p:cBhvr>
                                        <p:cTn id="17" dur="166" decel="50000">
                                          <p:stCondLst>
                                            <p:cond delay="676"/>
                                          </p:stCondLst>
                                        </p:cTn>
                                        <p:tgtEl>
                                          <p:spTgt spid="2"/>
                                        </p:tgtEl>
                                      </p:cBhvr>
                                      <p:to x="100000" y="100000"/>
                                    </p:animScale>
                                    <p:animScale>
                                      <p:cBhvr>
                                        <p:cTn id="18" dur="26">
                                          <p:stCondLst>
                                            <p:cond delay="1312"/>
                                          </p:stCondLst>
                                        </p:cTn>
                                        <p:tgtEl>
                                          <p:spTgt spid="2"/>
                                        </p:tgtEl>
                                      </p:cBhvr>
                                      <p:to x="100000" y="80000"/>
                                    </p:animScale>
                                    <p:animScale>
                                      <p:cBhvr>
                                        <p:cTn id="19" dur="166" decel="50000">
                                          <p:stCondLst>
                                            <p:cond delay="1338"/>
                                          </p:stCondLst>
                                        </p:cTn>
                                        <p:tgtEl>
                                          <p:spTgt spid="2"/>
                                        </p:tgtEl>
                                      </p:cBhvr>
                                      <p:to x="100000" y="100000"/>
                                    </p:animScale>
                                    <p:animScale>
                                      <p:cBhvr>
                                        <p:cTn id="20" dur="26">
                                          <p:stCondLst>
                                            <p:cond delay="1642"/>
                                          </p:stCondLst>
                                        </p:cTn>
                                        <p:tgtEl>
                                          <p:spTgt spid="2"/>
                                        </p:tgtEl>
                                      </p:cBhvr>
                                      <p:to x="100000" y="90000"/>
                                    </p:animScale>
                                    <p:animScale>
                                      <p:cBhvr>
                                        <p:cTn id="21" dur="166" decel="50000">
                                          <p:stCondLst>
                                            <p:cond delay="1668"/>
                                          </p:stCondLst>
                                        </p:cTn>
                                        <p:tgtEl>
                                          <p:spTgt spid="2"/>
                                        </p:tgtEl>
                                      </p:cBhvr>
                                      <p:to x="100000" y="100000"/>
                                    </p:animScale>
                                    <p:animScale>
                                      <p:cBhvr>
                                        <p:cTn id="22" dur="26">
                                          <p:stCondLst>
                                            <p:cond delay="1808"/>
                                          </p:stCondLst>
                                        </p:cTn>
                                        <p:tgtEl>
                                          <p:spTgt spid="2"/>
                                        </p:tgtEl>
                                      </p:cBhvr>
                                      <p:to x="100000" y="95000"/>
                                    </p:animScale>
                                    <p:animScale>
                                      <p:cBhvr>
                                        <p:cTn id="2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4" fill="hold" display="1">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0"/>
            <a:ext cx="12192000" cy="6796405"/>
          </a:xfrm>
          <a:prstGeom prst="rect">
            <a:avLst/>
          </a:prstGeom>
          <a:noFill/>
          <a:ln w="9525">
            <a:noFill/>
          </a:ln>
        </p:spPr>
      </p:pic>
      <p:sp>
        <p:nvSpPr>
          <p:cNvPr id="3" name="Cloud 2"/>
          <p:cNvSpPr/>
          <p:nvPr/>
        </p:nvSpPr>
        <p:spPr>
          <a:xfrm>
            <a:off x="3295650" y="1460500"/>
            <a:ext cx="6663690" cy="3154680"/>
          </a:xfrm>
          <a:prstGeom prst="cloud">
            <a:avLst/>
          </a:prstGeom>
          <a:solidFill>
            <a:srgbClr val="C3E7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Times New Roman" panose="02020603050405020304" charset="0"/>
                <a:cs typeface="Times New Roman" panose="02020603050405020304" charset="0"/>
              </a:rPr>
              <a:t>HS viết bài</a:t>
            </a:r>
            <a:br>
              <a:rPr lang="en-US" sz="3600">
                <a:solidFill>
                  <a:srgbClr val="FF0000"/>
                </a:solidFill>
                <a:latin typeface="Times New Roman" panose="02020603050405020304" charset="0"/>
                <a:cs typeface="Times New Roman" panose="02020603050405020304" charset="0"/>
              </a:rPr>
            </a:br>
            <a:r>
              <a:rPr lang="en-US" sz="3600">
                <a:solidFill>
                  <a:srgbClr val="FF0000"/>
                </a:solidFill>
                <a:latin typeface="Times New Roman" panose="02020603050405020304" charset="0"/>
                <a:cs typeface="Times New Roman" panose="02020603050405020304" charset="0"/>
              </a:rPr>
              <a:t>(Ảnh</a:t>
            </a:r>
            <a:r>
              <a:rPr lang="vi-VN" altLang="en-US" sz="3600">
                <a:solidFill>
                  <a:srgbClr val="FF0000"/>
                </a:solidFill>
                <a:latin typeface="Times New Roman" panose="02020603050405020304" charset="0"/>
                <a:cs typeface="Times New Roman" panose="02020603050405020304" charset="0"/>
              </a:rPr>
              <a:t> bài viết</a:t>
            </a:r>
            <a:r>
              <a:rPr lang="en-US" sz="3600">
                <a:solidFill>
                  <a:srgbClr val="FF0000"/>
                </a:solidFill>
                <a:latin typeface="Times New Roman" panose="02020603050405020304" charset="0"/>
                <a:cs typeface="Times New Roman" panose="02020603050405020304" charset="0"/>
              </a:rPr>
              <a:t> của HS)</a:t>
            </a:r>
            <a:endParaRPr lang="en-US" sz="360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p:nvPr/>
        </p:nvSpPr>
        <p:spPr bwMode="auto">
          <a:xfrm>
            <a:off x="0" y="695325"/>
            <a:ext cx="8236585" cy="5011420"/>
          </a:xfrm>
          <a:prstGeom prst="rect">
            <a:avLst/>
          </a:prstGeom>
          <a:solidFill>
            <a:schemeClr val="bg1"/>
          </a:solidFill>
          <a:ln>
            <a:noFill/>
          </a:ln>
        </p:spPr>
        <p:txBody>
          <a:bodyPr/>
          <a:lstStyle/>
          <a:p>
            <a:pPr algn="just" eaLnBrk="1" hangingPunct="1">
              <a:spcBef>
                <a:spcPct val="20000"/>
              </a:spcBef>
              <a:defRPr/>
            </a:pPr>
            <a:r>
              <a:rPr lang="en-US" sz="2000" dirty="0">
                <a:solidFill>
                  <a:srgbClr val="002060"/>
                </a:solidFill>
                <a:effectLst>
                  <a:outerShdw blurRad="38100" dist="38100" dir="2700000" algn="tl">
                    <a:srgbClr val="C0C0C0"/>
                  </a:outerShdw>
                </a:effectLst>
                <a:latin typeface="Times New Roman" panose="02020603050405020304" charset="0"/>
                <a:cs typeface="Times New Roman" panose="02020603050405020304" charset="0"/>
              </a:rPr>
              <a:t>   </a:t>
            </a:r>
            <a:r>
              <a:rPr lang="en-US" sz="2400" dirty="0">
                <a:solidFill>
                  <a:srgbClr val="002060"/>
                </a:solidFill>
                <a:latin typeface="Times New Roman" panose="02020603050405020304" charset="0"/>
                <a:cs typeface="Times New Roman" panose="02020603050405020304" charset="0"/>
              </a:rPr>
              <a:t>c) </a:t>
            </a:r>
            <a:r>
              <a:rPr lang="en-US" sz="2400" dirty="0" err="1">
                <a:solidFill>
                  <a:srgbClr val="002060"/>
                </a:solidFill>
                <a:latin typeface="Times New Roman" panose="02020603050405020304" charset="0"/>
                <a:cs typeface="Times New Roman" panose="02020603050405020304" charset="0"/>
              </a:rPr>
              <a:t>Vừa</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cô</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bé</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hiếu</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thảo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vừa</a:t>
            </a:r>
            <a:r>
              <a:rPr lang="en-US" sz="2400" dirty="0">
                <a:solidFill>
                  <a:srgbClr val="002060"/>
                </a:solidFill>
                <a:latin typeface="Times New Roman" panose="02020603050405020304" charset="0"/>
                <a:cs typeface="Times New Roman" panose="02020603050405020304" charset="0"/>
              </a:rPr>
              <a:t> lo </a:t>
            </a:r>
            <a:r>
              <a:rPr lang="en-US" sz="2400" dirty="0" err="1">
                <a:solidFill>
                  <a:srgbClr val="002060"/>
                </a:solidFill>
                <a:latin typeface="Times New Roman" panose="02020603050405020304" charset="0"/>
                <a:cs typeface="Times New Roman" panose="02020603050405020304" charset="0"/>
              </a:rPr>
              <a:t>mấy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đồng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bạc</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không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đủ</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trả</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tiền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thuốc</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mẹ</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Bỗng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cô</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thấy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bên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đường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có</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vật</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gì</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như</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chiếc</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tay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nải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ai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bỏ</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quên</a:t>
            </a:r>
            <a:r>
              <a:rPr lang="en-US" sz="2400" dirty="0">
                <a:solidFill>
                  <a:srgbClr val="002060"/>
                </a:solidFill>
                <a:latin typeface="Times New Roman" panose="02020603050405020304" charset="0"/>
                <a:cs typeface="Times New Roman" panose="02020603050405020304" charset="0"/>
              </a:rPr>
              <a:t>.</a:t>
            </a:r>
            <a:r>
              <a:rPr lang="vi-VN" altLang="en-US" sz="2000" dirty="0">
                <a:solidFill>
                  <a:srgbClr val="FF0000"/>
                </a:solidFill>
                <a:latin typeface="Times New Roman" panose="02020603050405020304" charset="0"/>
                <a:cs typeface="Times New Roman" panose="02020603050405020304" charset="0"/>
              </a:rPr>
              <a:t> </a:t>
            </a:r>
            <a:r>
              <a:rPr lang="en-US" sz="2400" dirty="0">
                <a:solidFill>
                  <a:srgbClr val="FF0000"/>
                </a:solidFill>
                <a:latin typeface="Times New Roman" panose="02020603050405020304" charset="0"/>
                <a:cs typeface="Times New Roman" panose="02020603050405020304" charset="0"/>
              </a:rPr>
              <a:t>Cô bé nhặt tay nải lên và mở ra xem</a:t>
            </a:r>
            <a:r>
              <a:rPr lang="vi-VN" altLang="en-US" sz="2400" dirty="0">
                <a:solidFill>
                  <a:srgbClr val="FF0000"/>
                </a:solidFill>
                <a:latin typeface="Times New Roman" panose="02020603050405020304" charset="0"/>
                <a:cs typeface="Times New Roman" panose="02020603050405020304" charset="0"/>
              </a:rPr>
              <a:t>. </a:t>
            </a:r>
            <a:r>
              <a:rPr lang="en-US" sz="2400" dirty="0">
                <a:solidFill>
                  <a:srgbClr val="FF0000"/>
                </a:solidFill>
                <a:latin typeface="Times New Roman" panose="02020603050405020304" charset="0"/>
                <a:cs typeface="Times New Roman" panose="02020603050405020304" charset="0"/>
              </a:rPr>
              <a:t>“Chao ôi! thật nhiều tiền! Số tiền này đủ mua thuốc cho mẹ mình!”</a:t>
            </a:r>
            <a:r>
              <a:rPr lang="vi-VN" altLang="en-US" sz="2400" dirty="0">
                <a:solidFill>
                  <a:srgbClr val="FF0000"/>
                </a:solidFill>
                <a:latin typeface="Times New Roman" panose="02020603050405020304" charset="0"/>
                <a:cs typeface="Times New Roman" panose="02020603050405020304" charset="0"/>
              </a:rPr>
              <a:t>.</a:t>
            </a:r>
            <a:r>
              <a:rPr lang="en-US" sz="2400" dirty="0">
                <a:solidFill>
                  <a:srgbClr val="FF0000"/>
                </a:solidFill>
                <a:latin typeface="Times New Roman" panose="02020603050405020304" charset="0"/>
                <a:cs typeface="Times New Roman" panose="02020603050405020304" charset="0"/>
              </a:rPr>
              <a:t> Cô bé thầm nghĩ. Cô nhìn quanh chẳng thấy có ai, chỉ thấy cuối đường một bà cụ đang đi chậm chạp. Cô nghĩ nếu không có số tiền này bà cụ sẽ không có gì để ăn, </a:t>
            </a:r>
            <a:r>
              <a:rPr lang="vi-VN" altLang="en-US" sz="2400" dirty="0">
                <a:solidFill>
                  <a:srgbClr val="FF0000"/>
                </a:solidFill>
                <a:latin typeface="Times New Roman" panose="02020603050405020304" charset="0"/>
                <a:cs typeface="Times New Roman" panose="02020603050405020304" charset="0"/>
              </a:rPr>
              <a:t>không có </a:t>
            </a:r>
            <a:r>
              <a:rPr lang="en-US" sz="2400" dirty="0">
                <a:solidFill>
                  <a:srgbClr val="FF0000"/>
                </a:solidFill>
                <a:latin typeface="Times New Roman" panose="02020603050405020304" charset="0"/>
                <a:cs typeface="Times New Roman" panose="02020603050405020304" charset="0"/>
              </a:rPr>
              <a:t>thuốc uống và ốm như mẹ mình. </a:t>
            </a:r>
            <a:r>
              <a:rPr lang="vi-VN" altLang="en-US" sz="2400" dirty="0">
                <a:solidFill>
                  <a:srgbClr val="FF0000"/>
                </a:solidFill>
                <a:latin typeface="Times New Roman" panose="02020603050405020304" charset="0"/>
                <a:cs typeface="Times New Roman" panose="02020603050405020304" charset="0"/>
              </a:rPr>
              <a:t> </a:t>
            </a:r>
            <a:endParaRPr lang="vi-VN" altLang="en-US" sz="2400" dirty="0">
              <a:solidFill>
                <a:srgbClr val="FF0000"/>
              </a:solidFill>
              <a:latin typeface="Times New Roman" panose="02020603050405020304" charset="0"/>
              <a:cs typeface="Times New Roman" panose="02020603050405020304" charset="0"/>
            </a:endParaRPr>
          </a:p>
          <a:p>
            <a:pPr algn="just" eaLnBrk="1" hangingPunct="1">
              <a:spcBef>
                <a:spcPct val="20000"/>
              </a:spcBef>
              <a:defRPr/>
            </a:pPr>
            <a:r>
              <a:rPr lang="vi-VN" altLang="en-US" sz="2400" dirty="0">
                <a:solidFill>
                  <a:srgbClr val="FF0000"/>
                </a:solidFill>
                <a:latin typeface="Times New Roman" panose="02020603050405020304" charset="0"/>
                <a:cs typeface="Times New Roman" panose="02020603050405020304" charset="0"/>
              </a:rPr>
              <a:t>      </a:t>
            </a:r>
            <a:r>
              <a:rPr lang="en-US" sz="2400" dirty="0">
                <a:solidFill>
                  <a:srgbClr val="FF0000"/>
                </a:solidFill>
                <a:latin typeface="Times New Roman" panose="02020603050405020304" charset="0"/>
                <a:cs typeface="Times New Roman" panose="02020603050405020304" charset="0"/>
              </a:rPr>
              <a:t>Cô chạy theo bà cụ và nói:</a:t>
            </a:r>
            <a:endParaRPr lang="en-US" sz="2400" dirty="0">
              <a:solidFill>
                <a:srgbClr val="FF0000"/>
              </a:solidFill>
              <a:latin typeface="Times New Roman" panose="02020603050405020304" charset="0"/>
              <a:cs typeface="Times New Roman" panose="02020603050405020304" charset="0"/>
            </a:endParaRPr>
          </a:p>
          <a:p>
            <a:pPr algn="just" eaLnBrk="1" hangingPunct="1">
              <a:spcBef>
                <a:spcPct val="20000"/>
              </a:spcBef>
              <a:defRPr/>
            </a:pPr>
            <a:r>
              <a:rPr lang="vi-VN" altLang="en-US" sz="2400" dirty="0">
                <a:solidFill>
                  <a:srgbClr val="FF0000"/>
                </a:solidFill>
                <a:latin typeface="Times New Roman" panose="02020603050405020304" charset="0"/>
                <a:cs typeface="Times New Roman" panose="02020603050405020304" charset="0"/>
              </a:rPr>
              <a:t>      </a:t>
            </a:r>
            <a:r>
              <a:rPr lang="en-US" sz="2400" dirty="0">
                <a:solidFill>
                  <a:srgbClr val="FF0000"/>
                </a:solidFill>
                <a:latin typeface="Times New Roman" panose="02020603050405020304" charset="0"/>
                <a:cs typeface="Times New Roman" panose="02020603050405020304" charset="0"/>
              </a:rPr>
              <a:t>- Bà ơi! Có phải bà đánh rơi cái túi này không ạ!</a:t>
            </a:r>
            <a:endParaRPr lang="en-US" sz="2400" dirty="0">
              <a:solidFill>
                <a:srgbClr val="FF0000"/>
              </a:solidFill>
              <a:latin typeface="Times New Roman" panose="02020603050405020304" charset="0"/>
              <a:cs typeface="Times New Roman" panose="02020603050405020304" charset="0"/>
            </a:endParaRPr>
          </a:p>
          <a:p>
            <a:pPr algn="just" eaLnBrk="1" hangingPunct="1">
              <a:spcBef>
                <a:spcPct val="20000"/>
              </a:spcBef>
              <a:defRPr/>
            </a:pPr>
            <a:r>
              <a:rPr lang="en-US" sz="2000" dirty="0">
                <a:solidFill>
                  <a:srgbClr val="002060"/>
                </a:solidFill>
                <a:latin typeface="Times New Roman" panose="02020603050405020304" charset="0"/>
                <a:cs typeface="Times New Roman" panose="02020603050405020304" charset="0"/>
              </a:rPr>
              <a:t>  </a:t>
            </a:r>
            <a:r>
              <a:rPr lang="en-US" sz="2400" dirty="0">
                <a:solidFill>
                  <a:srgbClr val="002060"/>
                </a:solidFill>
                <a:latin typeface="Times New Roman" panose="02020603050405020304" charset="0"/>
                <a:cs typeface="Times New Roman" panose="02020603050405020304" charset="0"/>
              </a:rPr>
              <a:t> </a:t>
            </a:r>
            <a:r>
              <a:rPr lang="vi-VN" alt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Bà</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lão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cười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hiền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hậu</a:t>
            </a:r>
            <a:r>
              <a:rPr lang="en-US" sz="2400" dirty="0">
                <a:solidFill>
                  <a:srgbClr val="002060"/>
                </a:solidFill>
                <a:latin typeface="Times New Roman" panose="02020603050405020304" charset="0"/>
                <a:cs typeface="Times New Roman" panose="02020603050405020304" charset="0"/>
              </a:rPr>
              <a:t>:</a:t>
            </a:r>
            <a:endParaRPr lang="en-US" sz="2400" dirty="0">
              <a:solidFill>
                <a:srgbClr val="002060"/>
              </a:solidFill>
              <a:latin typeface="Times New Roman" panose="02020603050405020304" charset="0"/>
              <a:cs typeface="Times New Roman" panose="02020603050405020304" charset="0"/>
            </a:endParaRPr>
          </a:p>
          <a:p>
            <a:pPr algn="just" eaLnBrk="1" hangingPunct="1">
              <a:spcBef>
                <a:spcPct val="20000"/>
              </a:spcBef>
              <a:defRPr/>
            </a:pPr>
            <a:r>
              <a:rPr lang="en-US" sz="2400" dirty="0">
                <a:solidFill>
                  <a:srgbClr val="002060"/>
                </a:solidFill>
                <a:latin typeface="Times New Roman" panose="02020603050405020304" charset="0"/>
                <a:cs typeface="Times New Roman" panose="02020603050405020304" charset="0"/>
              </a:rPr>
              <a:t>  </a:t>
            </a:r>
            <a:r>
              <a:rPr lang="vi-VN" altLang="en-US" sz="2400" dirty="0">
                <a:solidFill>
                  <a:srgbClr val="002060"/>
                </a:solidFill>
                <a:latin typeface="Times New Roman" panose="02020603050405020304" charset="0"/>
                <a:cs typeface="Times New Roman" panose="02020603050405020304" charset="0"/>
              </a:rPr>
              <a:t>  </a:t>
            </a:r>
            <a:r>
              <a:rPr lang="en-US" sz="2400" dirty="0">
                <a:solidFill>
                  <a:srgbClr val="002060"/>
                </a:solidFill>
                <a:latin typeface="Times New Roman" panose="02020603050405020304" charset="0"/>
                <a:cs typeface="Times New Roman" panose="02020603050405020304" charset="0"/>
              </a:rPr>
              <a:t> - </a:t>
            </a:r>
            <a:r>
              <a:rPr lang="en-US" sz="2400" dirty="0" err="1">
                <a:solidFill>
                  <a:srgbClr val="002060"/>
                </a:solidFill>
                <a:latin typeface="Times New Roman" panose="02020603050405020304" charset="0"/>
                <a:cs typeface="Times New Roman" panose="02020603050405020304" charset="0"/>
              </a:rPr>
              <a:t>Khen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cho</a:t>
            </a:r>
            <a:r>
              <a:rPr lang="en-US" sz="2400" dirty="0">
                <a:solidFill>
                  <a:srgbClr val="002060"/>
                </a:solidFill>
                <a:latin typeface="Times New Roman" panose="02020603050405020304" charset="0"/>
                <a:cs typeface="Times New Roman" panose="02020603050405020304" charset="0"/>
              </a:rPr>
              <a:t> con </a:t>
            </a:r>
            <a:r>
              <a:rPr lang="en-US" sz="2400" dirty="0" err="1">
                <a:solidFill>
                  <a:srgbClr val="002060"/>
                </a:solidFill>
                <a:latin typeface="Times New Roman" panose="02020603050405020304" charset="0"/>
                <a:cs typeface="Times New Roman" panose="02020603050405020304" charset="0"/>
              </a:rPr>
              <a:t>đã</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hiếu</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thảo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lại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thật</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thà</a:t>
            </a:r>
            <a:r>
              <a:rPr lang="en-US" sz="2400" dirty="0">
                <a:solidFill>
                  <a:srgbClr val="002060"/>
                </a:solidFill>
                <a:latin typeface="Times New Roman" panose="02020603050405020304" charset="0"/>
                <a:cs typeface="Times New Roman" panose="02020603050405020304" charset="0"/>
              </a:rPr>
              <a:t>. Ta </a:t>
            </a:r>
            <a:r>
              <a:rPr lang="en-US" sz="2400" dirty="0" err="1">
                <a:solidFill>
                  <a:srgbClr val="002060"/>
                </a:solidFill>
                <a:latin typeface="Times New Roman" panose="02020603050405020304" charset="0"/>
                <a:cs typeface="Times New Roman" panose="02020603050405020304" charset="0"/>
              </a:rPr>
              <a:t>chính</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là</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tiên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thử</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lòng</a:t>
            </a:r>
            <a:r>
              <a:rPr lang="en-US" sz="2400" dirty="0">
                <a:solidFill>
                  <a:srgbClr val="002060"/>
                </a:solidFill>
                <a:latin typeface="Times New Roman" panose="02020603050405020304" charset="0"/>
                <a:cs typeface="Times New Roman" panose="02020603050405020304" charset="0"/>
              </a:rPr>
              <a:t> con </a:t>
            </a:r>
            <a:r>
              <a:rPr lang="en-US" sz="2400" dirty="0" err="1">
                <a:solidFill>
                  <a:srgbClr val="002060"/>
                </a:solidFill>
                <a:latin typeface="Times New Roman" panose="02020603050405020304" charset="0"/>
                <a:cs typeface="Times New Roman" panose="02020603050405020304" charset="0"/>
              </a:rPr>
              <a:t>đấy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thôi</a:t>
            </a:r>
            <a:r>
              <a:rPr lang="en-US" sz="2400" dirty="0">
                <a:solidFill>
                  <a:srgbClr val="002060"/>
                </a:solidFill>
                <a:latin typeface="Times New Roman" panose="02020603050405020304" charset="0"/>
                <a:cs typeface="Times New Roman" panose="02020603050405020304" charset="0"/>
              </a:rPr>
              <a:t>.  Con </a:t>
            </a:r>
            <a:r>
              <a:rPr lang="en-US" sz="2400" dirty="0" err="1">
                <a:solidFill>
                  <a:srgbClr val="002060"/>
                </a:solidFill>
                <a:latin typeface="Times New Roman" panose="02020603050405020304" charset="0"/>
                <a:cs typeface="Times New Roman" panose="02020603050405020304" charset="0"/>
              </a:rPr>
              <a:t>thật</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đáng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được</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giúp</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đỡ</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Hãy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đưa</a:t>
            </a:r>
            <a:r>
              <a:rPr lang="en-US" sz="2400" dirty="0">
                <a:solidFill>
                  <a:srgbClr val="002060"/>
                </a:solidFill>
                <a:latin typeface="Times New Roman" panose="02020603050405020304" charset="0"/>
                <a:cs typeface="Times New Roman" panose="02020603050405020304" charset="0"/>
              </a:rPr>
              <a:t> ta </a:t>
            </a:r>
            <a:r>
              <a:rPr lang="en-US" sz="2400" dirty="0" err="1">
                <a:solidFill>
                  <a:srgbClr val="002060"/>
                </a:solidFill>
                <a:latin typeface="Times New Roman" panose="02020603050405020304" charset="0"/>
                <a:cs typeface="Times New Roman" panose="02020603050405020304" charset="0"/>
              </a:rPr>
              <a:t>về</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nhà</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chữa</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bệnh</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mẹ</a:t>
            </a:r>
            <a:r>
              <a:rPr lang="en-US" sz="2400" dirty="0">
                <a:solidFill>
                  <a:srgbClr val="002060"/>
                </a:solidFill>
                <a:latin typeface="Times New Roman" panose="02020603050405020304" charset="0"/>
                <a:cs typeface="Times New Roman" panose="02020603050405020304" charset="0"/>
              </a:rPr>
              <a:t> con. </a:t>
            </a:r>
            <a:endParaRPr lang="en-US" sz="2400" dirty="0">
              <a:solidFill>
                <a:srgbClr val="002060"/>
              </a:solidFill>
              <a:latin typeface="Times New Roman" panose="02020603050405020304" charset="0"/>
              <a:cs typeface="Times New Roman" panose="02020603050405020304" charset="0"/>
            </a:endParaRPr>
          </a:p>
        </p:txBody>
      </p:sp>
      <p:pic>
        <p:nvPicPr>
          <p:cNvPr id="1945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37220" y="325755"/>
            <a:ext cx="3707765" cy="59493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Pentagon 1"/>
          <p:cNvSpPr/>
          <p:nvPr/>
        </p:nvSpPr>
        <p:spPr>
          <a:xfrm>
            <a:off x="0" y="125095"/>
            <a:ext cx="5690235" cy="457200"/>
          </a:xfrm>
          <a:prstGeom prst="homePlate">
            <a:avLst/>
          </a:prstGeom>
          <a:solidFill>
            <a:srgbClr val="C3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charset="0"/>
                <a:cs typeface="Times New Roman" panose="02020603050405020304" charset="0"/>
              </a:rPr>
              <a:t>Hãy điền tiếp vào phần còn thiếu</a:t>
            </a:r>
            <a:endParaRPr lang="en-US" sz="28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p:nvPr/>
        </p:nvSpPr>
        <p:spPr bwMode="auto">
          <a:xfrm>
            <a:off x="0" y="695325"/>
            <a:ext cx="8236585" cy="5011420"/>
          </a:xfrm>
          <a:prstGeom prst="rect">
            <a:avLst/>
          </a:prstGeom>
          <a:solidFill>
            <a:schemeClr val="bg1"/>
          </a:solidFill>
          <a:ln>
            <a:noFill/>
          </a:ln>
        </p:spPr>
        <p:txBody>
          <a:bodyPr/>
          <a:lstStyle/>
          <a:p>
            <a:pPr algn="just" eaLnBrk="1" hangingPunct="1">
              <a:spcBef>
                <a:spcPct val="20000"/>
              </a:spcBef>
              <a:defRPr/>
            </a:pPr>
            <a:r>
              <a:rPr lang="en-US" sz="2000" dirty="0">
                <a:solidFill>
                  <a:srgbClr val="002060"/>
                </a:solidFill>
                <a:effectLst>
                  <a:outerShdw blurRad="38100" dist="38100" dir="2700000" algn="tl">
                    <a:srgbClr val="C0C0C0"/>
                  </a:outerShdw>
                </a:effectLst>
                <a:latin typeface="Times New Roman" panose="02020603050405020304" charset="0"/>
                <a:cs typeface="Times New Roman" panose="02020603050405020304" charset="0"/>
              </a:rPr>
              <a:t>   </a:t>
            </a:r>
            <a:r>
              <a:rPr lang="en-US" sz="2400" dirty="0">
                <a:solidFill>
                  <a:srgbClr val="002060"/>
                </a:solidFill>
                <a:latin typeface="Times New Roman" panose="02020603050405020304" charset="0"/>
                <a:cs typeface="Times New Roman" panose="02020603050405020304" charset="0"/>
              </a:rPr>
              <a:t>c) </a:t>
            </a:r>
            <a:r>
              <a:rPr lang="en-US" sz="2400" dirty="0" err="1">
                <a:solidFill>
                  <a:srgbClr val="002060"/>
                </a:solidFill>
                <a:latin typeface="Times New Roman" panose="02020603050405020304" charset="0"/>
                <a:cs typeface="Times New Roman" panose="02020603050405020304" charset="0"/>
              </a:rPr>
              <a:t>Vừa</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cô</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bé</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hiếu</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thảo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vừa</a:t>
            </a:r>
            <a:r>
              <a:rPr lang="en-US" sz="2400" dirty="0">
                <a:solidFill>
                  <a:srgbClr val="002060"/>
                </a:solidFill>
                <a:latin typeface="Times New Roman" panose="02020603050405020304" charset="0"/>
                <a:cs typeface="Times New Roman" panose="02020603050405020304" charset="0"/>
              </a:rPr>
              <a:t> lo </a:t>
            </a:r>
            <a:r>
              <a:rPr lang="en-US" sz="2400" dirty="0" err="1">
                <a:solidFill>
                  <a:srgbClr val="002060"/>
                </a:solidFill>
                <a:latin typeface="Times New Roman" panose="02020603050405020304" charset="0"/>
                <a:cs typeface="Times New Roman" panose="02020603050405020304" charset="0"/>
              </a:rPr>
              <a:t>mấy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đồng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bạc</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không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đủ</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trả</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tiền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thuốc</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mẹ</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Bỗng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cô</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thấy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bên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đường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có</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vật</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gì</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như</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chiếc</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tay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nải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ai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bỏ</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quên</a:t>
            </a:r>
            <a:r>
              <a:rPr lang="en-US" sz="2400" dirty="0">
                <a:solidFill>
                  <a:srgbClr val="002060"/>
                </a:solidFill>
                <a:latin typeface="Times New Roman" panose="02020603050405020304" charset="0"/>
                <a:cs typeface="Times New Roman" panose="02020603050405020304" charset="0"/>
              </a:rPr>
              <a:t>.</a:t>
            </a:r>
            <a:r>
              <a:rPr lang="vi-VN" altLang="en-US" sz="2400" dirty="0">
                <a:solidFill>
                  <a:srgbClr val="002060"/>
                </a:solidFill>
                <a:latin typeface="Times New Roman" panose="02020603050405020304" charset="0"/>
                <a:cs typeface="Times New Roman" panose="02020603050405020304" charset="0"/>
              </a:rPr>
              <a:t> </a:t>
            </a:r>
            <a:r>
              <a:rPr lang="vi-VN" altLang="en-US" sz="2400" dirty="0">
                <a:solidFill>
                  <a:srgbClr val="FF0000"/>
                </a:solidFill>
                <a:latin typeface="Times New Roman" panose="02020603050405020304" charset="0"/>
                <a:cs typeface="Times New Roman" panose="02020603050405020304" charset="0"/>
              </a:rPr>
              <a:t>Cô bé nhặt tay nải lên. Miệng túi để lộ ra nhiều vàng bạc. Nhìn lên, cô chợt thấy phía trước có bóng một bà cụ lưng còng đang đi chầm chậm. Cô bé đoán chiếc tay nải của bà cụ đánh rơi, bèn chạy đuổi theo bà cụ, vừa đi vừa gọi:</a:t>
            </a:r>
            <a:endParaRPr lang="vi-VN" altLang="en-US" sz="2400" dirty="0">
              <a:solidFill>
                <a:srgbClr val="FF0000"/>
              </a:solidFill>
              <a:latin typeface="Times New Roman" panose="02020603050405020304" charset="0"/>
              <a:cs typeface="Times New Roman" panose="02020603050405020304" charset="0"/>
            </a:endParaRPr>
          </a:p>
          <a:p>
            <a:pPr algn="just" eaLnBrk="1" hangingPunct="1">
              <a:spcBef>
                <a:spcPct val="20000"/>
              </a:spcBef>
              <a:defRPr/>
            </a:pPr>
            <a:r>
              <a:rPr lang="vi-VN" altLang="en-US" sz="2400" dirty="0">
                <a:solidFill>
                  <a:srgbClr val="FF0000"/>
                </a:solidFill>
                <a:latin typeface="Times New Roman" panose="02020603050405020304" charset="0"/>
                <a:cs typeface="Times New Roman" panose="02020603050405020304" charset="0"/>
              </a:rPr>
              <a:t>      - Bà ơi, bà. Bà đánh rơi tay nải rồi !</a:t>
            </a:r>
            <a:endParaRPr lang="vi-VN" altLang="en-US" sz="2400" dirty="0">
              <a:solidFill>
                <a:srgbClr val="FF0000"/>
              </a:solidFill>
              <a:latin typeface="Times New Roman" panose="02020603050405020304" charset="0"/>
              <a:cs typeface="Times New Roman" panose="02020603050405020304" charset="0"/>
            </a:endParaRPr>
          </a:p>
          <a:p>
            <a:pPr algn="just" eaLnBrk="1" hangingPunct="1">
              <a:spcBef>
                <a:spcPct val="20000"/>
              </a:spcBef>
              <a:defRPr/>
            </a:pPr>
            <a:r>
              <a:rPr lang="vi-VN" altLang="en-US" sz="2400" dirty="0">
                <a:solidFill>
                  <a:srgbClr val="FF0000"/>
                </a:solidFill>
                <a:latin typeface="Times New Roman" panose="02020603050405020304" charset="0"/>
                <a:cs typeface="Times New Roman" panose="02020603050405020304" charset="0"/>
              </a:rPr>
              <a:t>      Nghe tiếng gọi, bà cụ bèn dừng lại. Cô bé tới nơi hổn hển nói.</a:t>
            </a:r>
            <a:endParaRPr lang="vi-VN" altLang="en-US" sz="2400" dirty="0">
              <a:solidFill>
                <a:srgbClr val="FF0000"/>
              </a:solidFill>
              <a:latin typeface="Times New Roman" panose="02020603050405020304" charset="0"/>
              <a:cs typeface="Times New Roman" panose="02020603050405020304" charset="0"/>
            </a:endParaRPr>
          </a:p>
          <a:p>
            <a:pPr algn="just" eaLnBrk="1" hangingPunct="1">
              <a:spcBef>
                <a:spcPct val="20000"/>
              </a:spcBef>
              <a:defRPr/>
            </a:pPr>
            <a:r>
              <a:rPr lang="vi-VN" altLang="en-US" sz="2400" dirty="0">
                <a:solidFill>
                  <a:srgbClr val="FF0000"/>
                </a:solidFill>
                <a:latin typeface="Times New Roman" panose="02020603050405020304" charset="0"/>
                <a:cs typeface="Times New Roman" panose="02020603050405020304" charset="0"/>
              </a:rPr>
              <a:t>      - Bà ơi, có phải bà làm rơi tay nải ở đằng kia không ạ ?</a:t>
            </a:r>
            <a:endParaRPr lang="vi-VN" altLang="en-US" sz="2400" dirty="0">
              <a:solidFill>
                <a:srgbClr val="FF0000"/>
              </a:solidFill>
              <a:latin typeface="Times New Roman" panose="02020603050405020304" charset="0"/>
              <a:cs typeface="Times New Roman" panose="02020603050405020304" charset="0"/>
            </a:endParaRPr>
          </a:p>
          <a:p>
            <a:pPr algn="just" eaLnBrk="1" hangingPunct="1">
              <a:spcBef>
                <a:spcPct val="20000"/>
              </a:spcBef>
              <a:defRPr/>
            </a:pPr>
            <a:r>
              <a:rPr lang="en-US" sz="2000" dirty="0">
                <a:solidFill>
                  <a:srgbClr val="002060"/>
                </a:solidFill>
                <a:latin typeface="Times New Roman" panose="02020603050405020304" charset="0"/>
                <a:cs typeface="Times New Roman" panose="02020603050405020304" charset="0"/>
              </a:rPr>
              <a:t>   </a:t>
            </a:r>
            <a:r>
              <a:rPr lang="vi-VN" alt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Bà</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lão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cười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hiền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hậu</a:t>
            </a:r>
            <a:r>
              <a:rPr lang="en-US" sz="2400" dirty="0">
                <a:solidFill>
                  <a:srgbClr val="002060"/>
                </a:solidFill>
                <a:latin typeface="Times New Roman" panose="02020603050405020304" charset="0"/>
                <a:cs typeface="Times New Roman" panose="02020603050405020304" charset="0"/>
              </a:rPr>
              <a:t>:</a:t>
            </a:r>
            <a:endParaRPr lang="en-US" sz="2400" dirty="0">
              <a:solidFill>
                <a:srgbClr val="002060"/>
              </a:solidFill>
              <a:latin typeface="Times New Roman" panose="02020603050405020304" charset="0"/>
              <a:cs typeface="Times New Roman" panose="02020603050405020304" charset="0"/>
            </a:endParaRPr>
          </a:p>
          <a:p>
            <a:pPr algn="just" eaLnBrk="1" hangingPunct="1">
              <a:spcBef>
                <a:spcPct val="20000"/>
              </a:spcBef>
              <a:defRPr/>
            </a:pPr>
            <a:r>
              <a:rPr lang="en-US" sz="2400" dirty="0">
                <a:solidFill>
                  <a:srgbClr val="002060"/>
                </a:solidFill>
                <a:latin typeface="Times New Roman" panose="02020603050405020304" charset="0"/>
                <a:cs typeface="Times New Roman" panose="02020603050405020304" charset="0"/>
              </a:rPr>
              <a:t>  </a:t>
            </a:r>
            <a:r>
              <a:rPr lang="vi-VN" altLang="en-US" sz="2400" dirty="0">
                <a:solidFill>
                  <a:srgbClr val="002060"/>
                </a:solidFill>
                <a:latin typeface="Times New Roman" panose="02020603050405020304" charset="0"/>
                <a:cs typeface="Times New Roman" panose="02020603050405020304" charset="0"/>
              </a:rPr>
              <a:t>  </a:t>
            </a:r>
            <a:r>
              <a:rPr lang="en-US" sz="2400" dirty="0">
                <a:solidFill>
                  <a:srgbClr val="002060"/>
                </a:solidFill>
                <a:latin typeface="Times New Roman" panose="02020603050405020304" charset="0"/>
                <a:cs typeface="Times New Roman" panose="02020603050405020304" charset="0"/>
              </a:rPr>
              <a:t> </a:t>
            </a:r>
            <a:r>
              <a:rPr lang="vi-VN" altLang="en-US" sz="2400" dirty="0">
                <a:solidFill>
                  <a:srgbClr val="002060"/>
                </a:solidFill>
                <a:latin typeface="Times New Roman" panose="02020603050405020304" charset="0"/>
                <a:cs typeface="Times New Roman" panose="02020603050405020304" charset="0"/>
              </a:rPr>
              <a:t> </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Khen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cho</a:t>
            </a:r>
            <a:r>
              <a:rPr lang="en-US" sz="2400" dirty="0">
                <a:solidFill>
                  <a:srgbClr val="002060"/>
                </a:solidFill>
                <a:latin typeface="Times New Roman" panose="02020603050405020304" charset="0"/>
                <a:cs typeface="Times New Roman" panose="02020603050405020304" charset="0"/>
              </a:rPr>
              <a:t> con </a:t>
            </a:r>
            <a:r>
              <a:rPr lang="en-US" sz="2400" dirty="0" err="1">
                <a:solidFill>
                  <a:srgbClr val="002060"/>
                </a:solidFill>
                <a:latin typeface="Times New Roman" panose="02020603050405020304" charset="0"/>
                <a:cs typeface="Times New Roman" panose="02020603050405020304" charset="0"/>
              </a:rPr>
              <a:t>đã</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hiếu</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thảo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lại</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thật</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thà</a:t>
            </a:r>
            <a:r>
              <a:rPr lang="en-US" sz="2400" dirty="0">
                <a:solidFill>
                  <a:srgbClr val="002060"/>
                </a:solidFill>
                <a:latin typeface="Times New Roman" panose="02020603050405020304" charset="0"/>
                <a:cs typeface="Times New Roman" panose="02020603050405020304" charset="0"/>
              </a:rPr>
              <a:t>. Ta </a:t>
            </a:r>
            <a:r>
              <a:rPr lang="en-US" sz="2400" dirty="0" err="1">
                <a:solidFill>
                  <a:srgbClr val="002060"/>
                </a:solidFill>
                <a:latin typeface="Times New Roman" panose="02020603050405020304" charset="0"/>
                <a:cs typeface="Times New Roman" panose="02020603050405020304" charset="0"/>
              </a:rPr>
              <a:t>chính</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là</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tiên</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thử</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lòng</a:t>
            </a:r>
            <a:r>
              <a:rPr lang="en-US" sz="2400" dirty="0">
                <a:solidFill>
                  <a:srgbClr val="002060"/>
                </a:solidFill>
                <a:latin typeface="Times New Roman" panose="02020603050405020304" charset="0"/>
                <a:cs typeface="Times New Roman" panose="02020603050405020304" charset="0"/>
              </a:rPr>
              <a:t> con </a:t>
            </a:r>
            <a:r>
              <a:rPr lang="en-US" sz="2400" dirty="0" err="1">
                <a:solidFill>
                  <a:srgbClr val="002060"/>
                </a:solidFill>
                <a:latin typeface="Times New Roman" panose="02020603050405020304" charset="0"/>
                <a:cs typeface="Times New Roman" panose="02020603050405020304" charset="0"/>
              </a:rPr>
              <a:t>đấy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thôi</a:t>
            </a:r>
            <a:r>
              <a:rPr lang="en-US" sz="2400" dirty="0">
                <a:solidFill>
                  <a:srgbClr val="002060"/>
                </a:solidFill>
                <a:latin typeface="Times New Roman" panose="02020603050405020304" charset="0"/>
                <a:cs typeface="Times New Roman" panose="02020603050405020304" charset="0"/>
              </a:rPr>
              <a:t>.  Con </a:t>
            </a:r>
            <a:r>
              <a:rPr lang="en-US" sz="2400" dirty="0" err="1">
                <a:solidFill>
                  <a:srgbClr val="002060"/>
                </a:solidFill>
                <a:latin typeface="Times New Roman" panose="02020603050405020304" charset="0"/>
                <a:cs typeface="Times New Roman" panose="02020603050405020304" charset="0"/>
              </a:rPr>
              <a:t>thật</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đáng</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được</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giúp</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đỡ</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Hãy</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đưa</a:t>
            </a:r>
            <a:r>
              <a:rPr lang="en-US" sz="2400" dirty="0">
                <a:solidFill>
                  <a:srgbClr val="002060"/>
                </a:solidFill>
                <a:latin typeface="Times New Roman" panose="02020603050405020304" charset="0"/>
                <a:cs typeface="Times New Roman" panose="02020603050405020304" charset="0"/>
              </a:rPr>
              <a:t> ta </a:t>
            </a:r>
            <a:r>
              <a:rPr lang="en-US" sz="2400" dirty="0" err="1">
                <a:solidFill>
                  <a:srgbClr val="002060"/>
                </a:solidFill>
                <a:latin typeface="Times New Roman" panose="02020603050405020304" charset="0"/>
                <a:cs typeface="Times New Roman" panose="02020603050405020304" charset="0"/>
              </a:rPr>
              <a:t>về</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nhà</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chữa</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bệnh</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cho</a:t>
            </a:r>
            <a:r>
              <a:rPr lang="en-US" sz="2400" dirty="0">
                <a:solidFill>
                  <a:srgbClr val="002060"/>
                </a:solidFill>
                <a:latin typeface="Times New Roman" panose="02020603050405020304" charset="0"/>
                <a:cs typeface="Times New Roman" panose="02020603050405020304" charset="0"/>
              </a:rPr>
              <a:t> </a:t>
            </a:r>
            <a:r>
              <a:rPr lang="en-US" sz="2400" dirty="0" err="1">
                <a:solidFill>
                  <a:srgbClr val="002060"/>
                </a:solidFill>
                <a:latin typeface="Times New Roman" panose="02020603050405020304" charset="0"/>
                <a:cs typeface="Times New Roman" panose="02020603050405020304" charset="0"/>
              </a:rPr>
              <a:t>mẹ</a:t>
            </a:r>
            <a:r>
              <a:rPr lang="en-US" sz="2400" dirty="0">
                <a:solidFill>
                  <a:srgbClr val="002060"/>
                </a:solidFill>
                <a:latin typeface="Times New Roman" panose="02020603050405020304" charset="0"/>
                <a:cs typeface="Times New Roman" panose="02020603050405020304" charset="0"/>
              </a:rPr>
              <a:t> con. </a:t>
            </a:r>
            <a:endParaRPr lang="en-US" sz="2400" dirty="0">
              <a:solidFill>
                <a:srgbClr val="002060"/>
              </a:solidFill>
              <a:latin typeface="Times New Roman" panose="02020603050405020304" charset="0"/>
              <a:cs typeface="Times New Roman" panose="02020603050405020304" charset="0"/>
            </a:endParaRPr>
          </a:p>
        </p:txBody>
      </p:sp>
      <p:pic>
        <p:nvPicPr>
          <p:cNvPr id="19459"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16925" y="325755"/>
            <a:ext cx="3528060" cy="61664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Pentagon 1"/>
          <p:cNvSpPr/>
          <p:nvPr/>
        </p:nvSpPr>
        <p:spPr>
          <a:xfrm>
            <a:off x="0" y="125095"/>
            <a:ext cx="5690235" cy="457200"/>
          </a:xfrm>
          <a:prstGeom prst="homePlate">
            <a:avLst/>
          </a:prstGeom>
          <a:solidFill>
            <a:srgbClr val="C3E7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charset="0"/>
                <a:cs typeface="Times New Roman" panose="02020603050405020304" charset="0"/>
              </a:rPr>
              <a:t>Hãy điền tiếp vào phần còn thiếu</a:t>
            </a:r>
            <a:endParaRPr lang="en-US" sz="28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165100" y="197485"/>
            <a:ext cx="11795125" cy="6535420"/>
          </a:xfrm>
          <a:prstGeom prst="rect">
            <a:avLst/>
          </a:prstGeom>
          <a:noFill/>
          <a:ln w="9525">
            <a:noFill/>
          </a:ln>
        </p:spPr>
      </p:pic>
      <p:pic>
        <p:nvPicPr>
          <p:cNvPr id="3078" name="图片 3077" descr="7"/>
          <p:cNvPicPr>
            <a:picLocks noChangeAspect="1"/>
          </p:cNvPicPr>
          <p:nvPr/>
        </p:nvPicPr>
        <p:blipFill>
          <a:blip r:embed="rId2"/>
          <a:stretch>
            <a:fillRect/>
          </a:stretch>
        </p:blipFill>
        <p:spPr>
          <a:xfrm>
            <a:off x="3308723" y="177385"/>
            <a:ext cx="1060504" cy="1529285"/>
          </a:xfrm>
          <a:prstGeom prst="rect">
            <a:avLst/>
          </a:prstGeom>
          <a:noFill/>
          <a:ln w="9525">
            <a:noFill/>
          </a:ln>
        </p:spPr>
      </p:pic>
      <p:pic>
        <p:nvPicPr>
          <p:cNvPr id="3080" name="图片 3079" descr="8"/>
          <p:cNvPicPr>
            <a:picLocks noChangeAspect="1"/>
          </p:cNvPicPr>
          <p:nvPr/>
        </p:nvPicPr>
        <p:blipFill>
          <a:blip r:embed="rId3"/>
          <a:stretch>
            <a:fillRect/>
          </a:stretch>
        </p:blipFill>
        <p:spPr>
          <a:xfrm>
            <a:off x="4151630" y="746125"/>
            <a:ext cx="4985385" cy="1052195"/>
          </a:xfrm>
          <a:prstGeom prst="rect">
            <a:avLst/>
          </a:prstGeom>
          <a:noFill/>
          <a:ln w="9525">
            <a:noFill/>
          </a:ln>
        </p:spPr>
      </p:pic>
      <p:pic>
        <p:nvPicPr>
          <p:cNvPr id="3081" name="图片 3080" descr="9"/>
          <p:cNvPicPr>
            <a:picLocks noChangeAspect="1"/>
          </p:cNvPicPr>
          <p:nvPr/>
        </p:nvPicPr>
        <p:blipFill>
          <a:blip r:embed="rId4"/>
          <a:stretch>
            <a:fillRect/>
          </a:stretch>
        </p:blipFill>
        <p:spPr>
          <a:xfrm>
            <a:off x="2110105" y="2406650"/>
            <a:ext cx="8294370" cy="1172210"/>
          </a:xfrm>
          <a:prstGeom prst="rect">
            <a:avLst/>
          </a:prstGeom>
          <a:noFill/>
          <a:ln w="9525">
            <a:noFill/>
          </a:ln>
        </p:spPr>
      </p:pic>
      <p:pic>
        <p:nvPicPr>
          <p:cNvPr id="3082" name="图片 3081" descr="10"/>
          <p:cNvPicPr>
            <a:picLocks noChangeAspect="1"/>
          </p:cNvPicPr>
          <p:nvPr/>
        </p:nvPicPr>
        <p:blipFill>
          <a:blip r:embed="rId5"/>
          <a:stretch>
            <a:fillRect/>
          </a:stretch>
        </p:blipFill>
        <p:spPr>
          <a:xfrm>
            <a:off x="2111375" y="3614420"/>
            <a:ext cx="8293100" cy="1625600"/>
          </a:xfrm>
          <a:prstGeom prst="rect">
            <a:avLst/>
          </a:prstGeom>
          <a:noFill/>
          <a:ln w="9525">
            <a:noFill/>
          </a:ln>
        </p:spPr>
      </p:pic>
      <p:pic>
        <p:nvPicPr>
          <p:cNvPr id="3077" name="图片 3076" descr="6"/>
          <p:cNvPicPr>
            <a:picLocks noChangeAspect="1"/>
          </p:cNvPicPr>
          <p:nvPr/>
        </p:nvPicPr>
        <p:blipFill>
          <a:blip r:embed="rId6"/>
          <a:stretch>
            <a:fillRect/>
          </a:stretch>
        </p:blipFill>
        <p:spPr>
          <a:xfrm>
            <a:off x="8263890" y="4066540"/>
            <a:ext cx="3903980" cy="2791460"/>
          </a:xfrm>
          <a:prstGeom prst="rect">
            <a:avLst/>
          </a:prstGeom>
          <a:noFill/>
          <a:ln w="9525">
            <a:noFill/>
          </a:ln>
        </p:spPr>
      </p:pic>
      <p:sp>
        <p:nvSpPr>
          <p:cNvPr id="2" name="Text Box 1"/>
          <p:cNvSpPr txBox="1"/>
          <p:nvPr/>
        </p:nvSpPr>
        <p:spPr>
          <a:xfrm>
            <a:off x="4608830" y="919480"/>
            <a:ext cx="4288155" cy="583565"/>
          </a:xfrm>
          <a:prstGeom prst="rect">
            <a:avLst/>
          </a:prstGeom>
          <a:noFill/>
        </p:spPr>
        <p:txBody>
          <a:bodyPr wrap="square" rtlCol="0">
            <a:spAutoFit/>
          </a:bodyPr>
          <a:lstStyle/>
          <a:p>
            <a:r>
              <a:rPr lang="vi-VN" altLang="en-US" sz="3200" b="1">
                <a:latin typeface="Times New Roman" panose="02020603050405020304" charset="0"/>
                <a:cs typeface="Times New Roman" panose="02020603050405020304" charset="0"/>
              </a:rPr>
              <a:t>YÊU CẦU CẦN ĐẠT</a:t>
            </a:r>
            <a:endParaRPr lang="vi-VN" altLang="en-US" sz="3200" b="1">
              <a:latin typeface="Times New Roman" panose="02020603050405020304" charset="0"/>
              <a:cs typeface="Times New Roman" panose="02020603050405020304" charset="0"/>
            </a:endParaRPr>
          </a:p>
        </p:txBody>
      </p:sp>
      <p:sp>
        <p:nvSpPr>
          <p:cNvPr id="3" name="Text Box 2"/>
          <p:cNvSpPr txBox="1"/>
          <p:nvPr/>
        </p:nvSpPr>
        <p:spPr>
          <a:xfrm>
            <a:off x="2490470" y="2594610"/>
            <a:ext cx="7591425" cy="583565"/>
          </a:xfrm>
          <a:prstGeom prst="rect">
            <a:avLst/>
          </a:prstGeom>
          <a:noFill/>
        </p:spPr>
        <p:txBody>
          <a:bodyPr wrap="square" rtlCol="0">
            <a:spAutoFit/>
          </a:bodyPr>
          <a:lstStyle/>
          <a:p>
            <a:r>
              <a:rPr lang="en-US" sz="3200" dirty="0" err="1">
                <a:latin typeface="Times New Roman" panose="02020603050405020304" charset="0"/>
                <a:ea typeface="Tahoma" panose="020B0604030504040204" pitchFamily="34" charset="0"/>
                <a:cs typeface="Times New Roman" panose="02020603050405020304" charset="0"/>
                <a:sym typeface="+mn-ea"/>
              </a:rPr>
              <a:t>Có</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hiểu</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biết</a:t>
            </a:r>
            <a:r>
              <a:rPr lang="en-US" sz="3200" dirty="0">
                <a:latin typeface="Times New Roman" panose="02020603050405020304" charset="0"/>
                <a:ea typeface="Tahoma" panose="020B0604030504040204" pitchFamily="34" charset="0"/>
                <a:cs typeface="Times New Roman" panose="02020603050405020304" charset="0"/>
                <a:sym typeface="+mn-ea"/>
              </a:rPr>
              <a:t> ban </a:t>
            </a:r>
            <a:r>
              <a:rPr lang="en-US" sz="3200" dirty="0" err="1">
                <a:latin typeface="Times New Roman" panose="02020603050405020304" charset="0"/>
                <a:ea typeface="Tahoma" panose="020B0604030504040204" pitchFamily="34" charset="0"/>
                <a:cs typeface="Times New Roman" panose="02020603050405020304" charset="0"/>
                <a:sym typeface="+mn-ea"/>
              </a:rPr>
              <a:t>đầu</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về</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đoạn</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văn</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kể</a:t>
            </a:r>
            <a:r>
              <a:rPr lang="en-US" sz="3200" dirty="0">
                <a:latin typeface="Times New Roman" panose="02020603050405020304" charset="0"/>
                <a:ea typeface="Tahoma" panose="020B0604030504040204" pitchFamily="34" charset="0"/>
                <a:cs typeface="Times New Roman" panose="02020603050405020304" charset="0"/>
                <a:sym typeface="+mn-ea"/>
              </a:rPr>
              <a:t> </a:t>
            </a:r>
            <a:r>
              <a:rPr lang="en-US" sz="3200" dirty="0" err="1">
                <a:latin typeface="Times New Roman" panose="02020603050405020304" charset="0"/>
                <a:ea typeface="Tahoma" panose="020B0604030504040204" pitchFamily="34" charset="0"/>
                <a:cs typeface="Times New Roman" panose="02020603050405020304" charset="0"/>
                <a:sym typeface="+mn-ea"/>
              </a:rPr>
              <a:t>chuyện</a:t>
            </a:r>
            <a:r>
              <a:rPr lang="en-US" sz="3200" dirty="0">
                <a:latin typeface="Times New Roman" panose="02020603050405020304" charset="0"/>
                <a:ea typeface="Tahoma" panose="020B0604030504040204" pitchFamily="34" charset="0"/>
                <a:cs typeface="Times New Roman" panose="02020603050405020304" charset="0"/>
                <a:sym typeface="+mn-ea"/>
              </a:rPr>
              <a:t>.</a:t>
            </a:r>
            <a:endParaRPr lang="en-US" sz="3200" dirty="0">
              <a:latin typeface="Times New Roman" panose="02020603050405020304" charset="0"/>
              <a:ea typeface="Tahoma" panose="020B0604030504040204" pitchFamily="34" charset="0"/>
              <a:cs typeface="Times New Roman" panose="02020603050405020304" charset="0"/>
              <a:sym typeface="+mn-ea"/>
            </a:endParaRPr>
          </a:p>
        </p:txBody>
      </p:sp>
      <p:sp>
        <p:nvSpPr>
          <p:cNvPr id="4" name="Text Box 3"/>
          <p:cNvSpPr txBox="1"/>
          <p:nvPr/>
        </p:nvSpPr>
        <p:spPr>
          <a:xfrm>
            <a:off x="2440305" y="3889375"/>
            <a:ext cx="7506335" cy="1076325"/>
          </a:xfrm>
          <a:prstGeom prst="rect">
            <a:avLst/>
          </a:prstGeom>
          <a:noFill/>
        </p:spPr>
        <p:txBody>
          <a:bodyPr wrap="square" rtlCol="0">
            <a:spAutoFit/>
          </a:bodyPr>
          <a:lstStyle/>
          <a:p>
            <a:r>
              <a:rPr lang="en-US" sz="3200" dirty="0" err="1">
                <a:latin typeface="Times New Roman" panose="02020603050405020304" charset="0"/>
                <a:cs typeface="Times New Roman" panose="02020603050405020304" charset="0"/>
                <a:sym typeface="+mn-ea"/>
              </a:rPr>
              <a:t>Biết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vận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dụng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những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hiểu</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biết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đã</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có</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để</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xây</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dựng</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một</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đoạn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văn</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kể</a:t>
            </a:r>
            <a:r>
              <a:rPr lang="en-US" sz="3200" dirty="0">
                <a:latin typeface="Times New Roman" panose="02020603050405020304" charset="0"/>
                <a:cs typeface="Times New Roman" panose="02020603050405020304" charset="0"/>
                <a:sym typeface="+mn-ea"/>
              </a:rPr>
              <a:t> </a:t>
            </a:r>
            <a:r>
              <a:rPr lang="en-US" sz="3200" dirty="0" err="1">
                <a:latin typeface="Times New Roman" panose="02020603050405020304" charset="0"/>
                <a:cs typeface="Times New Roman" panose="02020603050405020304" charset="0"/>
                <a:sym typeface="+mn-ea"/>
              </a:rPr>
              <a:t>chuyện</a:t>
            </a:r>
            <a:r>
              <a:rPr lang="en-US" sz="3200" dirty="0">
                <a:latin typeface="Times New Roman" panose="02020603050405020304" charset="0"/>
                <a:cs typeface="Times New Roman" panose="02020603050405020304" charset="0"/>
                <a:sym typeface="+mn-ea"/>
              </a:rPr>
              <a:t>.</a:t>
            </a:r>
            <a:endParaRPr lang="en-US" sz="3200" dirty="0">
              <a:latin typeface="Times New Roman" panose="02020603050405020304" charset="0"/>
              <a:cs typeface="Times New Roman" panose="02020603050405020304" charset="0"/>
              <a:sym typeface="+mn-ea"/>
            </a:endParaRPr>
          </a:p>
        </p:txBody>
      </p:sp>
      <p:sp>
        <p:nvSpPr>
          <p:cNvPr id="6" name="Freeform 5"/>
          <p:cNvSpPr/>
          <p:nvPr/>
        </p:nvSpPr>
        <p:spPr>
          <a:xfrm>
            <a:off x="2059940" y="2469515"/>
            <a:ext cx="588010" cy="6191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7" name="Freeform 6"/>
          <p:cNvSpPr/>
          <p:nvPr/>
        </p:nvSpPr>
        <p:spPr>
          <a:xfrm>
            <a:off x="2059940" y="3764280"/>
            <a:ext cx="527143" cy="69620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gradFill>
            <a:gsLst>
              <a:gs pos="0">
                <a:srgbClr val="FE4444"/>
              </a:gs>
              <a:gs pos="100000">
                <a:srgbClr val="832B2B"/>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Tree>
  </p:cSld>
  <p:clrMapOvr>
    <a:masterClrMapping/>
  </p:clrMapOvr>
  <p:transition advClick="0"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1"/>
          <a:stretch>
            <a:fillRect/>
          </a:stretch>
        </p:blipFill>
        <p:spPr>
          <a:xfrm>
            <a:off x="-46672" y="-317"/>
            <a:ext cx="12285345" cy="6858635"/>
          </a:xfrm>
          <a:prstGeom prst="rect">
            <a:avLst/>
          </a:prstGeom>
          <a:noFill/>
          <a:ln w="9525">
            <a:noFill/>
          </a:ln>
        </p:spPr>
      </p:pic>
      <p:pic>
        <p:nvPicPr>
          <p:cNvPr id="1026" name="Picture 2" descr="Game tho san kho bau - Lên đường tìm kiếm kho báu cổ đại"/>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53" b="95522" l="8750" r="90000">
                        <a14:foregroundMark x1="17083" y1="43781" x2="10417" y2="53234"/>
                        <a14:foregroundMark x1="10417" y1="53234" x2="9583" y2="59701"/>
                        <a14:foregroundMark x1="36250" y1="93035" x2="38333" y2="82090"/>
                        <a14:foregroundMark x1="38333" y1="82090" x2="47083" y2="87562"/>
                        <a14:foregroundMark x1="47083" y1="87562" x2="56667" y2="89552"/>
                        <a14:foregroundMark x1="56667" y1="89552" x2="66250" y2="89055"/>
                        <a14:foregroundMark x1="66250" y1="89055" x2="75417" y2="93532"/>
                        <a14:foregroundMark x1="75417" y1="93532" x2="80833" y2="93532"/>
                        <a14:foregroundMark x1="12500" y1="86070" x2="12500" y2="83085"/>
                        <a14:foregroundMark x1="10000" y1="86070" x2="13750" y2="86567"/>
                        <a14:foregroundMark x1="8750" y1="90547" x2="8750" y2="92040"/>
                        <a14:foregroundMark x1="72500" y1="95522" x2="80833" y2="92537"/>
                        <a14:foregroundMark x1="80833" y1="92537" x2="80833" y2="92537"/>
                      </a14:backgroundRemoval>
                    </a14:imgEffect>
                  </a14:imgLayer>
                </a14:imgProps>
              </a:ext>
              <a:ext uri="{28A0092B-C50C-407E-A947-70E740481C1C}">
                <a14:useLocalDpi xmlns:a14="http://schemas.microsoft.com/office/drawing/2010/main" val="0"/>
              </a:ext>
            </a:extLst>
          </a:blip>
          <a:srcRect/>
          <a:stretch>
            <a:fillRect/>
          </a:stretch>
        </p:blipFill>
        <p:spPr bwMode="auto">
          <a:xfrm>
            <a:off x="3769567" y="1819471"/>
            <a:ext cx="5728996" cy="4301412"/>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1 2"/>
          <p:cNvSpPr/>
          <p:nvPr/>
        </p:nvSpPr>
        <p:spPr>
          <a:xfrm>
            <a:off x="3903345" y="-83820"/>
            <a:ext cx="6169025" cy="3465195"/>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400" b="1">
                <a:solidFill>
                  <a:srgbClr val="FF0000"/>
                </a:solidFill>
                <a:latin typeface="Times New Roman" panose="02020603050405020304" charset="0"/>
                <a:cs typeface="Times New Roman" panose="02020603050405020304" charset="0"/>
                <a:sym typeface="+mn-ea"/>
              </a:rPr>
              <a:t>VẬN DỤNG</a:t>
            </a:r>
            <a:endParaRPr lang="vi-VN" altLang="en-US" sz="4400" b="1">
              <a:solidFill>
                <a:srgbClr val="FF0000"/>
              </a:solidFill>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图片 38915" descr="1-17"/>
          <p:cNvPicPr>
            <a:picLocks noChangeAspect="1"/>
          </p:cNvPicPr>
          <p:nvPr/>
        </p:nvPicPr>
        <p:blipFill>
          <a:blip r:embed="rId1"/>
          <a:stretch>
            <a:fillRect/>
          </a:stretch>
        </p:blipFill>
        <p:spPr>
          <a:xfrm>
            <a:off x="-53772" y="4069668"/>
            <a:ext cx="12221644" cy="2788562"/>
          </a:xfrm>
          <a:prstGeom prst="rect">
            <a:avLst/>
          </a:prstGeom>
          <a:noFill/>
          <a:ln w="9525">
            <a:noFill/>
          </a:ln>
        </p:spPr>
      </p:pic>
      <p:pic>
        <p:nvPicPr>
          <p:cNvPr id="38918" name="图片 38917" descr="1-31"/>
          <p:cNvPicPr>
            <a:picLocks noChangeAspect="1"/>
          </p:cNvPicPr>
          <p:nvPr/>
        </p:nvPicPr>
        <p:blipFill>
          <a:blip r:embed="rId2"/>
          <a:stretch>
            <a:fillRect/>
          </a:stretch>
        </p:blipFill>
        <p:spPr>
          <a:xfrm>
            <a:off x="1641475" y="-102235"/>
            <a:ext cx="9586595" cy="7062470"/>
          </a:xfrm>
          <a:prstGeom prst="rect">
            <a:avLst/>
          </a:prstGeom>
          <a:noFill/>
          <a:ln w="9525">
            <a:noFill/>
          </a:ln>
        </p:spPr>
      </p:pic>
      <p:pic>
        <p:nvPicPr>
          <p:cNvPr id="38919" name="图片 38918" descr="1-32"/>
          <p:cNvPicPr>
            <a:picLocks noChangeAspect="1"/>
          </p:cNvPicPr>
          <p:nvPr/>
        </p:nvPicPr>
        <p:blipFill>
          <a:blip r:embed="rId3"/>
          <a:stretch>
            <a:fillRect/>
          </a:stretch>
        </p:blipFill>
        <p:spPr>
          <a:xfrm>
            <a:off x="10036779" y="2540823"/>
            <a:ext cx="2814988" cy="4191460"/>
          </a:xfrm>
          <a:prstGeom prst="rect">
            <a:avLst/>
          </a:prstGeom>
          <a:noFill/>
          <a:ln w="9525">
            <a:noFill/>
          </a:ln>
        </p:spPr>
      </p:pic>
      <p:pic>
        <p:nvPicPr>
          <p:cNvPr id="38917" name="图片 38916" descr="1-30"/>
          <p:cNvPicPr>
            <a:picLocks noChangeAspect="1"/>
          </p:cNvPicPr>
          <p:nvPr/>
        </p:nvPicPr>
        <p:blipFill>
          <a:blip r:embed="rId4"/>
          <a:stretch>
            <a:fillRect/>
          </a:stretch>
        </p:blipFill>
        <p:spPr>
          <a:xfrm>
            <a:off x="-158115" y="2135505"/>
            <a:ext cx="3003550" cy="4785360"/>
          </a:xfrm>
          <a:prstGeom prst="rect">
            <a:avLst/>
          </a:prstGeom>
          <a:noFill/>
          <a:ln w="9525">
            <a:noFill/>
          </a:ln>
        </p:spPr>
      </p:pic>
      <p:sp>
        <p:nvSpPr>
          <p:cNvPr id="5" name="TextBox 4"/>
          <p:cNvSpPr txBox="1"/>
          <p:nvPr/>
        </p:nvSpPr>
        <p:spPr>
          <a:xfrm>
            <a:off x="3225800" y="2033270"/>
            <a:ext cx="6483350" cy="953135"/>
          </a:xfrm>
          <a:prstGeom prst="rect">
            <a:avLst/>
          </a:prstGeom>
          <a:noFill/>
        </p:spPr>
        <p:txBody>
          <a:bodyPr wrap="square" rtlCol="0">
            <a:spAutoFit/>
          </a:bodyPr>
          <a:lstStyle/>
          <a:p>
            <a:r>
              <a:rPr lang="en-US" sz="2800" dirty="0">
                <a:latin typeface="Times New Roman" panose="02020603050405020304" charset="0"/>
                <a:cs typeface="Times New Roman" panose="02020603050405020304" charset="0"/>
              </a:rPr>
              <a:t>1. </a:t>
            </a:r>
            <a:r>
              <a:rPr lang="vi-VN" altLang="en-US" sz="2800" dirty="0">
                <a:latin typeface="Times New Roman" panose="02020603050405020304" charset="0"/>
                <a:cs typeface="Times New Roman" panose="02020603050405020304" charset="0"/>
              </a:rPr>
              <a:t>Khép lại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chuyến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hành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trình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thăm</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vườn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cổ</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tích</a:t>
            </a:r>
            <a:r>
              <a:rPr lang="en-US" sz="2800" dirty="0">
                <a:latin typeface="Times New Roman" panose="02020603050405020304" charset="0"/>
                <a:cs typeface="Times New Roman" panose="02020603050405020304" charset="0"/>
              </a:rPr>
              <a:t>, con </a:t>
            </a:r>
            <a:r>
              <a:rPr lang="en-US" sz="2800" dirty="0" err="1">
                <a:latin typeface="Times New Roman" panose="02020603050405020304" charset="0"/>
                <a:cs typeface="Times New Roman" panose="02020603050405020304" charset="0"/>
              </a:rPr>
              <a:t>ghi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nhớ</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được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gì</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về</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đoạn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văn</a:t>
            </a:r>
            <a:r>
              <a:rPr lang="en-US" sz="2800" dirty="0">
                <a:latin typeface="Times New Roman" panose="02020603050405020304" charset="0"/>
                <a:cs typeface="Times New Roman" panose="02020603050405020304" charset="0"/>
              </a:rPr>
              <a:t>?</a:t>
            </a:r>
            <a:endParaRPr lang="vi-VN" sz="2800" dirty="0">
              <a:latin typeface="Times New Roman" panose="02020603050405020304" charset="0"/>
              <a:cs typeface="Times New Roman" panose="02020603050405020304" charset="0"/>
            </a:endParaRPr>
          </a:p>
        </p:txBody>
      </p:sp>
      <p:sp>
        <p:nvSpPr>
          <p:cNvPr id="2" name="TextBox 5"/>
          <p:cNvSpPr txBox="1"/>
          <p:nvPr/>
        </p:nvSpPr>
        <p:spPr>
          <a:xfrm>
            <a:off x="3246120" y="3051810"/>
            <a:ext cx="6790055" cy="953135"/>
          </a:xfrm>
          <a:prstGeom prst="rect">
            <a:avLst/>
          </a:prstGeom>
          <a:noFill/>
        </p:spPr>
        <p:txBody>
          <a:bodyPr wrap="square" rtlCol="0">
            <a:spAutoFit/>
          </a:bodyPr>
          <a:lstStyle/>
          <a:p>
            <a:r>
              <a:rPr lang="en-US" sz="2800" dirty="0">
                <a:latin typeface="Times New Roman" panose="02020603050405020304" charset="0"/>
                <a:cs typeface="Times New Roman" panose="02020603050405020304" charset="0"/>
              </a:rPr>
              <a:t>2. </a:t>
            </a:r>
            <a:r>
              <a:rPr lang="en-US" sz="2800" dirty="0" err="1">
                <a:latin typeface="Times New Roman" panose="02020603050405020304" charset="0"/>
                <a:cs typeface="Times New Roman" panose="02020603050405020304" charset="0"/>
              </a:rPr>
              <a:t>Gặp</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cô</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bé</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hiếu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thảo</a:t>
            </a:r>
            <a:r>
              <a:rPr lang="en-US" sz="2800" dirty="0">
                <a:latin typeface="Times New Roman" panose="02020603050405020304" charset="0"/>
                <a:cs typeface="Times New Roman" panose="02020603050405020304" charset="0"/>
              </a:rPr>
              <a:t>, con </a:t>
            </a:r>
            <a:r>
              <a:rPr lang="en-US" sz="2800" dirty="0" err="1">
                <a:latin typeface="Times New Roman" panose="02020603050405020304" charset="0"/>
                <a:cs typeface="Times New Roman" panose="02020603050405020304" charset="0"/>
              </a:rPr>
              <a:t>học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tập</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được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điều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gì</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từ</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cô</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bé</a:t>
            </a:r>
            <a:r>
              <a:rPr lang="en-US" sz="2800" dirty="0">
                <a:latin typeface="Times New Roman" panose="02020603050405020304" charset="0"/>
                <a:cs typeface="Times New Roman" panose="02020603050405020304" charset="0"/>
              </a:rPr>
              <a:t>?</a:t>
            </a:r>
            <a:endParaRPr lang="vi-VN" sz="2800" dirty="0">
              <a:latin typeface="Times New Roman" panose="02020603050405020304" charset="0"/>
              <a:cs typeface="Times New Roman" panose="02020603050405020304" charset="0"/>
            </a:endParaRPr>
          </a:p>
        </p:txBody>
      </p:sp>
      <p:sp>
        <p:nvSpPr>
          <p:cNvPr id="7" name="TextBox 6"/>
          <p:cNvSpPr txBox="1"/>
          <p:nvPr/>
        </p:nvSpPr>
        <p:spPr>
          <a:xfrm>
            <a:off x="3225800" y="4205605"/>
            <a:ext cx="6969125" cy="1814830"/>
          </a:xfrm>
          <a:prstGeom prst="rect">
            <a:avLst/>
          </a:prstGeom>
          <a:noFill/>
        </p:spPr>
        <p:txBody>
          <a:bodyPr wrap="square" rtlCol="0">
            <a:spAutoFit/>
          </a:bodyPr>
          <a:lstStyle/>
          <a:p>
            <a:r>
              <a:rPr lang="en-US" sz="2800" dirty="0">
                <a:latin typeface="Times New Roman" panose="02020603050405020304" charset="0"/>
                <a:cs typeface="Times New Roman" panose="02020603050405020304" charset="0"/>
              </a:rPr>
              <a:t>3. </a:t>
            </a:r>
            <a:r>
              <a:rPr lang="en-US" sz="2800" dirty="0" err="1">
                <a:latin typeface="Times New Roman" panose="02020603050405020304" charset="0"/>
                <a:cs typeface="Times New Roman" panose="02020603050405020304" charset="0"/>
              </a:rPr>
              <a:t>Xây</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dựng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cốt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truyện</a:t>
            </a:r>
            <a:r>
              <a:rPr lang="en-US" sz="2800" dirty="0">
                <a:latin typeface="Times New Roman" panose="02020603050405020304" charset="0"/>
                <a:cs typeface="Times New Roman" panose="02020603050405020304" charset="0"/>
              </a:rPr>
              <a:t> Ba </a:t>
            </a:r>
            <a:r>
              <a:rPr lang="en-US" sz="2800" dirty="0" err="1">
                <a:latin typeface="Times New Roman" panose="02020603050405020304" charset="0"/>
                <a:cs typeface="Times New Roman" panose="02020603050405020304" charset="0"/>
              </a:rPr>
              <a:t>lưỡi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rìu</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dựa</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vào</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tranh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tập</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kể</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lại</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cốt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truyện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và</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xây</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dựng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thành</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những</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đoạn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văn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kể</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chuyện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chuẩn</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bị</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cho</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tiết</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học</a:t>
            </a:r>
            <a:r>
              <a:rPr lang="en-US" sz="2800" dirty="0">
                <a:latin typeface="Times New Roman" panose="02020603050405020304" charset="0"/>
                <a:cs typeface="Times New Roman" panose="02020603050405020304" charset="0"/>
              </a:rPr>
              <a:t> </a:t>
            </a:r>
            <a:r>
              <a:rPr lang="en-US" sz="2800" dirty="0" err="1">
                <a:latin typeface="Times New Roman" panose="02020603050405020304" charset="0"/>
                <a:cs typeface="Times New Roman" panose="02020603050405020304" charset="0"/>
              </a:rPr>
              <a:t>sau</a:t>
            </a:r>
            <a:r>
              <a:rPr lang="en-US" sz="2800">
                <a:latin typeface="Times New Roman" panose="02020603050405020304" charset="0"/>
                <a:cs typeface="Times New Roman" panose="02020603050405020304" charset="0"/>
              </a:rPr>
              <a:t>.</a:t>
            </a:r>
            <a:endParaRPr lang="vi-VN" sz="2800" dirty="0">
              <a:latin typeface="Times New Roman" panose="02020603050405020304" charset="0"/>
              <a:cs typeface="Times New Roman" panose="02020603050405020304" charset="0"/>
            </a:endParaRPr>
          </a:p>
        </p:txBody>
      </p:sp>
      <p:sp>
        <p:nvSpPr>
          <p:cNvPr id="8" name="TextBox 7"/>
          <p:cNvSpPr txBox="1"/>
          <p:nvPr/>
        </p:nvSpPr>
        <p:spPr>
          <a:xfrm>
            <a:off x="3752215" y="1325607"/>
            <a:ext cx="5410200" cy="707886"/>
          </a:xfrm>
          <a:prstGeom prst="rect">
            <a:avLst/>
          </a:prstGeom>
          <a:noFill/>
        </p:spPr>
        <p:txBody>
          <a:bodyPr wrap="square" rtlCol="0">
            <a:spAutoFit/>
          </a:bodyPr>
          <a:lstStyle/>
          <a:p>
            <a:pPr algn="ctr"/>
            <a:r>
              <a:rPr lang="en-US" sz="4000" b="1" dirty="0" err="1">
                <a:solidFill>
                  <a:srgbClr val="FF0000"/>
                </a:solidFill>
                <a:latin typeface="Times New Roman" panose="02020603050405020304" charset="0"/>
                <a:cs typeface="Times New Roman" panose="02020603050405020304" charset="0"/>
              </a:rPr>
              <a:t>Vận</a:t>
            </a:r>
            <a:r>
              <a:rPr lang="en-US" sz="4000" b="1" dirty="0">
                <a:solidFill>
                  <a:srgbClr val="FF0000"/>
                </a:solidFill>
                <a:latin typeface="Times New Roman" panose="02020603050405020304" charset="0"/>
                <a:cs typeface="Times New Roman" panose="02020603050405020304" charset="0"/>
              </a:rPr>
              <a:t> </a:t>
            </a:r>
            <a:r>
              <a:rPr lang="en-US" sz="4000" b="1" dirty="0" err="1">
                <a:solidFill>
                  <a:srgbClr val="FF0000"/>
                </a:solidFill>
                <a:latin typeface="Times New Roman" panose="02020603050405020304" charset="0"/>
                <a:cs typeface="Times New Roman" panose="02020603050405020304" charset="0"/>
              </a:rPr>
              <a:t>dụng</a:t>
            </a:r>
            <a:endParaRPr lang="vi-VN" sz="4000" b="1" dirty="0">
              <a:solidFill>
                <a:srgbClr val="FF0000"/>
              </a:solidFill>
              <a:latin typeface="Times New Roman" panose="02020603050405020304" charset="0"/>
              <a:cs typeface="Times New Roman" panose="0202060305040502030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38918"/>
                                        </p:tgtEl>
                                        <p:attrNameLst>
                                          <p:attrName>style.visibility</p:attrName>
                                        </p:attrNameLst>
                                      </p:cBhvr>
                                      <p:to>
                                        <p:strVal val="visible"/>
                                      </p:to>
                                    </p:set>
                                    <p:anim calcmode="lin" valueType="num">
                                      <p:cBhvr>
                                        <p:cTn id="13" dur="1000" fill="hold"/>
                                        <p:tgtEl>
                                          <p:spTgt spid="38918"/>
                                        </p:tgtEl>
                                        <p:attrNameLst>
                                          <p:attrName>ppt_w</p:attrName>
                                        </p:attrNameLst>
                                      </p:cBhvr>
                                      <p:tavLst>
                                        <p:tav tm="0">
                                          <p:val>
                                            <p:fltVal val="0"/>
                                          </p:val>
                                        </p:tav>
                                        <p:tav tm="100000">
                                          <p:val>
                                            <p:strVal val="#ppt_w"/>
                                          </p:val>
                                        </p:tav>
                                      </p:tavLst>
                                    </p:anim>
                                    <p:anim calcmode="lin" valueType="num">
                                      <p:cBhvr>
                                        <p:cTn id="14" dur="1000" fill="hold"/>
                                        <p:tgtEl>
                                          <p:spTgt spid="38918"/>
                                        </p:tgtEl>
                                        <p:attrNameLst>
                                          <p:attrName>ppt_h</p:attrName>
                                        </p:attrNameLst>
                                      </p:cBhvr>
                                      <p:tavLst>
                                        <p:tav tm="0">
                                          <p:val>
                                            <p:fltVal val="0"/>
                                          </p:val>
                                        </p:tav>
                                        <p:tav tm="100000">
                                          <p:val>
                                            <p:strVal val="#ppt_h"/>
                                          </p:val>
                                        </p:tav>
                                      </p:tavLst>
                                    </p:anim>
                                    <p:anim calcmode="lin" valueType="num">
                                      <p:cBhvr>
                                        <p:cTn id="15" dur="1000" fill="hold"/>
                                        <p:tgtEl>
                                          <p:spTgt spid="389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1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8919"/>
                                        </p:tgtEl>
                                        <p:attrNameLst>
                                          <p:attrName>style.visibility</p:attrName>
                                        </p:attrNameLst>
                                      </p:cBhvr>
                                      <p:to>
                                        <p:strVal val="visible"/>
                                      </p:to>
                                    </p:set>
                                    <p:animEffect transition="in" filter="fade">
                                      <p:cBhvr>
                                        <p:cTn id="20" dur="1000"/>
                                        <p:tgtEl>
                                          <p:spTgt spid="38919"/>
                                        </p:tgtEl>
                                      </p:cBhvr>
                                    </p:animEffect>
                                    <p:anim calcmode="lin" valueType="num">
                                      <p:cBhvr>
                                        <p:cTn id="21" dur="1000" fill="hold"/>
                                        <p:tgtEl>
                                          <p:spTgt spid="38919"/>
                                        </p:tgtEl>
                                        <p:attrNameLst>
                                          <p:attrName>ppt_x</p:attrName>
                                        </p:attrNameLst>
                                      </p:cBhvr>
                                      <p:tavLst>
                                        <p:tav tm="0">
                                          <p:val>
                                            <p:strVal val="#ppt_x"/>
                                          </p:val>
                                        </p:tav>
                                        <p:tav tm="100000">
                                          <p:val>
                                            <p:strVal val="#ppt_x"/>
                                          </p:val>
                                        </p:tav>
                                      </p:tavLst>
                                    </p:anim>
                                    <p:anim calcmode="lin" valueType="num">
                                      <p:cBhvr>
                                        <p:cTn id="22" dur="1000" fill="hold"/>
                                        <p:tgtEl>
                                          <p:spTgt spid="3891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fade">
                                      <p:cBhvr>
                                        <p:cTn id="26" dur="1000"/>
                                        <p:tgtEl>
                                          <p:spTgt spid="38917"/>
                                        </p:tgtEl>
                                      </p:cBhvr>
                                    </p:animEffect>
                                    <p:anim calcmode="lin" valueType="num">
                                      <p:cBhvr>
                                        <p:cTn id="27" dur="1000" fill="hold"/>
                                        <p:tgtEl>
                                          <p:spTgt spid="38917"/>
                                        </p:tgtEl>
                                        <p:attrNameLst>
                                          <p:attrName>ppt_x</p:attrName>
                                        </p:attrNameLst>
                                      </p:cBhvr>
                                      <p:tavLst>
                                        <p:tav tm="0">
                                          <p:val>
                                            <p:strVal val="#ppt_x"/>
                                          </p:val>
                                        </p:tav>
                                        <p:tav tm="100000">
                                          <p:val>
                                            <p:strVal val="#ppt_x"/>
                                          </p:val>
                                        </p:tav>
                                      </p:tavLst>
                                    </p:anim>
                                    <p:anim calcmode="lin" valueType="num">
                                      <p:cBhvr>
                                        <p:cTn id="28" dur="1000" fill="hold"/>
                                        <p:tgtEl>
                                          <p:spTgt spid="38917"/>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7" grpId="0"/>
      <p:bldP spid="7" grpId="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5402" name="图片 15401" descr="2"/>
          <p:cNvPicPr>
            <a:picLocks noChangeAspect="1"/>
          </p:cNvPicPr>
          <p:nvPr/>
        </p:nvPicPr>
        <p:blipFill>
          <a:blip r:embed="rId1"/>
          <a:stretch>
            <a:fillRect/>
          </a:stretch>
        </p:blipFill>
        <p:spPr>
          <a:xfrm>
            <a:off x="1457130" y="250017"/>
            <a:ext cx="9745603" cy="6104503"/>
          </a:xfrm>
          <a:prstGeom prst="rect">
            <a:avLst/>
          </a:prstGeom>
          <a:noFill/>
          <a:ln w="9525">
            <a:noFill/>
          </a:ln>
        </p:spPr>
      </p:pic>
      <p:pic>
        <p:nvPicPr>
          <p:cNvPr id="15403" name="图片 15402" descr="4"/>
          <p:cNvPicPr>
            <a:picLocks noChangeAspect="1"/>
          </p:cNvPicPr>
          <p:nvPr/>
        </p:nvPicPr>
        <p:blipFill>
          <a:blip r:embed="rId2"/>
          <a:stretch>
            <a:fillRect/>
          </a:stretch>
        </p:blipFill>
        <p:spPr>
          <a:xfrm>
            <a:off x="24358" y="3843550"/>
            <a:ext cx="12143743" cy="3014910"/>
          </a:xfrm>
          <a:prstGeom prst="rect">
            <a:avLst/>
          </a:prstGeom>
          <a:noFill/>
          <a:ln w="9525">
            <a:noFill/>
          </a:ln>
        </p:spPr>
      </p:pic>
      <p:pic>
        <p:nvPicPr>
          <p:cNvPr id="15406" name="图片 15405" descr="3"/>
          <p:cNvPicPr>
            <a:picLocks noChangeAspect="1"/>
          </p:cNvPicPr>
          <p:nvPr/>
        </p:nvPicPr>
        <p:blipFill>
          <a:blip r:embed="rId3"/>
          <a:stretch>
            <a:fillRect/>
          </a:stretch>
        </p:blipFill>
        <p:spPr>
          <a:xfrm>
            <a:off x="2132037" y="3706133"/>
            <a:ext cx="8561240" cy="2959299"/>
          </a:xfrm>
          <a:prstGeom prst="rect">
            <a:avLst/>
          </a:prstGeom>
          <a:noFill/>
          <a:ln w="9525">
            <a:noFill/>
          </a:ln>
        </p:spPr>
      </p:pic>
      <p:sp>
        <p:nvSpPr>
          <p:cNvPr id="64534" name="文本框 64533"/>
          <p:cNvSpPr txBox="1"/>
          <p:nvPr/>
        </p:nvSpPr>
        <p:spPr>
          <a:xfrm>
            <a:off x="727990" y="1395774"/>
            <a:ext cx="10774165" cy="1764665"/>
          </a:xfrm>
          <a:prstGeom prst="rect">
            <a:avLst/>
          </a:prstGeom>
          <a:noFill/>
          <a:ln w="9525">
            <a:noFill/>
          </a:ln>
        </p:spPr>
        <p:txBody>
          <a:bodyPr wrap="square">
            <a:spAutoFit/>
          </a:bodyPr>
          <a:lstStyle/>
          <a:p>
            <a:pPr lvl="0" algn="ctr" defTabSz="1500505">
              <a:spcBef>
                <a:spcPct val="50000"/>
              </a:spcBef>
            </a:pPr>
            <a:r>
              <a:rPr lang="vi-VN" altLang="zh-CN" sz="4345" b="1" dirty="0">
                <a:solidFill>
                  <a:srgbClr val="FF0066"/>
                </a:solidFill>
                <a:effectLst>
                  <a:outerShdw blurRad="38100" dist="38100" dir="2700000" algn="tl">
                    <a:srgbClr val="000000">
                      <a:alpha val="43137"/>
                    </a:srgbClr>
                  </a:outerShdw>
                </a:effectLst>
                <a:latin typeface="Times New Roman" panose="02020603050405020304" charset="0"/>
                <a:ea typeface="SimHei" panose="02010609060101010101" pitchFamily="2" charset="-122"/>
                <a:cs typeface="Times New Roman" panose="02020603050405020304" charset="0"/>
              </a:rPr>
              <a:t>CHÚC CÁC CON </a:t>
            </a:r>
            <a:endParaRPr lang="vi-VN" altLang="zh-CN" sz="4345" b="1" dirty="0">
              <a:solidFill>
                <a:srgbClr val="FF0066"/>
              </a:solidFill>
              <a:effectLst>
                <a:outerShdw blurRad="38100" dist="38100" dir="2700000" algn="tl">
                  <a:srgbClr val="000000">
                    <a:alpha val="43137"/>
                  </a:srgbClr>
                </a:outerShdw>
              </a:effectLst>
              <a:latin typeface="Times New Roman" panose="02020603050405020304" charset="0"/>
              <a:ea typeface="SimHei" panose="02010609060101010101" pitchFamily="2" charset="-122"/>
              <a:cs typeface="Times New Roman" panose="02020603050405020304" charset="0"/>
            </a:endParaRPr>
          </a:p>
          <a:p>
            <a:pPr lvl="0" algn="ctr" defTabSz="1500505">
              <a:spcBef>
                <a:spcPct val="50000"/>
              </a:spcBef>
            </a:pPr>
            <a:r>
              <a:rPr lang="vi-VN" altLang="zh-CN" sz="4345" b="1" dirty="0">
                <a:solidFill>
                  <a:srgbClr val="FF0066"/>
                </a:solidFill>
                <a:effectLst>
                  <a:outerShdw blurRad="38100" dist="38100" dir="2700000" algn="tl">
                    <a:srgbClr val="000000">
                      <a:alpha val="43137"/>
                    </a:srgbClr>
                  </a:outerShdw>
                </a:effectLst>
                <a:latin typeface="Times New Roman" panose="02020603050405020304" charset="0"/>
                <a:ea typeface="SimHei" panose="02010609060101010101" pitchFamily="2" charset="-122"/>
                <a:cs typeface="Times New Roman" panose="02020603050405020304" charset="0"/>
              </a:rPr>
              <a:t>CHĂM NGOAN HỌC GIỎI</a:t>
            </a:r>
            <a:endParaRPr lang="vi-VN" altLang="zh-CN" sz="4345" b="1" dirty="0">
              <a:solidFill>
                <a:srgbClr val="FF0066"/>
              </a:solidFill>
              <a:effectLst>
                <a:outerShdw blurRad="38100" dist="38100" dir="2700000" algn="tl">
                  <a:srgbClr val="000000">
                    <a:alpha val="43137"/>
                  </a:srgbClr>
                </a:outerShdw>
              </a:effectLst>
              <a:latin typeface="Times New Roman" panose="02020603050405020304" charset="0"/>
              <a:ea typeface="SimHei" panose="02010609060101010101" pitchFamily="2" charset="-122"/>
              <a:cs typeface="Times New Roman" panose="02020603050405020304" charset="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p31"/>
          <p:cNvPicPr>
            <a:picLocks noChangeAspect="1"/>
          </p:cNvPicPr>
          <p:nvPr/>
        </p:nvPicPr>
        <p:blipFill>
          <a:blip r:embed="rId1"/>
          <a:stretch>
            <a:fillRect/>
          </a:stretch>
        </p:blipFill>
        <p:spPr>
          <a:xfrm>
            <a:off x="0" y="0"/>
            <a:ext cx="12130405" cy="6858000"/>
          </a:xfrm>
          <a:prstGeom prst="rect">
            <a:avLst/>
          </a:prstGeom>
        </p:spPr>
      </p:pic>
      <p:sp>
        <p:nvSpPr>
          <p:cNvPr id="4" name="Text Box 3"/>
          <p:cNvSpPr txBox="1"/>
          <p:nvPr/>
        </p:nvSpPr>
        <p:spPr>
          <a:xfrm>
            <a:off x="3512820" y="1931670"/>
            <a:ext cx="5744845" cy="1106805"/>
          </a:xfrm>
          <a:prstGeom prst="rect">
            <a:avLst/>
          </a:prstGeom>
          <a:noFill/>
        </p:spPr>
        <p:txBody>
          <a:bodyPr wrap="square" rtlCol="0">
            <a:spAutoFit/>
          </a:bodyPr>
          <a:lstStyle/>
          <a:p>
            <a:r>
              <a:rPr lang="vi-VN" altLang="en-US" sz="6600" b="1">
                <a:solidFill>
                  <a:srgbClr val="FF0000"/>
                </a:solidFill>
                <a:latin typeface="Times New Roman" panose="02020603050405020304" charset="0"/>
                <a:cs typeface="Times New Roman" panose="02020603050405020304" charset="0"/>
              </a:rPr>
              <a:t>KHỞI ĐỘNG</a:t>
            </a:r>
            <a:endParaRPr lang="vi-VN" altLang="en-US" sz="6600" b="1">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1"/>
          <a:stretch>
            <a:fillRect/>
          </a:stretch>
        </p:blipFill>
        <p:spPr>
          <a:xfrm>
            <a:off x="0" y="-111760"/>
            <a:ext cx="12224385" cy="6969760"/>
          </a:xfrm>
          <a:prstGeom prst="rect">
            <a:avLst/>
          </a:prstGeom>
          <a:noFill/>
          <a:ln w="9525">
            <a:noFill/>
          </a:ln>
        </p:spPr>
      </p:pic>
      <p:pic>
        <p:nvPicPr>
          <p:cNvPr id="7" name="ngdung"/>
          <p:cNvPicPr>
            <a:picLocks noChangeAspect="1"/>
          </p:cNvPicPr>
          <p:nvPr/>
        </p:nvPicPr>
        <p:blipFill>
          <a:blip r:embed="rId2"/>
          <a:stretch>
            <a:fillRect/>
          </a:stretch>
        </p:blipFill>
        <p:spPr>
          <a:xfrm>
            <a:off x="3936510" y="3432271"/>
            <a:ext cx="4318979" cy="2949862"/>
          </a:xfrm>
          <a:prstGeom prst="rect">
            <a:avLst/>
          </a:prstGeom>
        </p:spPr>
      </p:pic>
      <p:sp>
        <p:nvSpPr>
          <p:cNvPr id="9" name="Rectangle 8"/>
          <p:cNvSpPr/>
          <p:nvPr/>
        </p:nvSpPr>
        <p:spPr>
          <a:xfrm>
            <a:off x="583565" y="1541780"/>
            <a:ext cx="11415395" cy="204724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p:cNvSpPr txBox="1"/>
          <p:nvPr/>
        </p:nvSpPr>
        <p:spPr>
          <a:xfrm>
            <a:off x="744111" y="2046254"/>
            <a:ext cx="11480893" cy="1106805"/>
          </a:xfrm>
          <a:prstGeom prst="rect">
            <a:avLst/>
          </a:prstGeom>
          <a:noFill/>
        </p:spPr>
        <p:txBody>
          <a:bodyPr wrap="square" rtlCol="0">
            <a:spAutoFit/>
          </a:bodyPr>
          <a:lstStyle/>
          <a:p>
            <a:pPr algn="ctr"/>
            <a:r>
              <a:rPr lang="en-US" sz="6600" b="1" dirty="0">
                <a:solidFill>
                  <a:schemeClr val="bg1"/>
                </a:solidFill>
                <a:latin typeface="Times New Roman" panose="02020603050405020304" charset="0"/>
                <a:cs typeface="Times New Roman" panose="02020603050405020304" charset="0"/>
              </a:rPr>
              <a:t>VƯỢT CHƯỚNG NGẠI VẬT</a:t>
            </a:r>
            <a:endParaRPr lang="en-US" sz="6600" b="1" dirty="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1"/>
          <a:stretch>
            <a:fillRect/>
          </a:stretch>
        </p:blipFill>
        <p:spPr>
          <a:xfrm>
            <a:off x="-54408" y="-55880"/>
            <a:ext cx="12224385" cy="6969760"/>
          </a:xfrm>
          <a:prstGeom prst="rect">
            <a:avLst/>
          </a:prstGeom>
          <a:noFill/>
          <a:ln w="9525">
            <a:noFill/>
          </a:ln>
        </p:spPr>
      </p:pic>
      <p:pic>
        <p:nvPicPr>
          <p:cNvPr id="7" name="Vào http://fb.com/nkpowerskills tải game miễn phí"/>
          <p:cNvPicPr>
            <a:picLocks noChangeAspect="1"/>
          </p:cNvPicPr>
          <p:nvPr/>
        </p:nvPicPr>
        <p:blipFill>
          <a:blip r:embed="rId2"/>
          <a:stretch>
            <a:fillRect/>
          </a:stretch>
        </p:blipFill>
        <p:spPr>
          <a:xfrm>
            <a:off x="272071" y="4308212"/>
            <a:ext cx="3040743" cy="2076827"/>
          </a:xfrm>
          <a:prstGeom prst="rect">
            <a:avLst/>
          </a:prstGeom>
        </p:spPr>
      </p:pic>
      <p:pic>
        <p:nvPicPr>
          <p:cNvPr id="5124" name="ĐC SHARE MIỄN PHÍ BỞI NK POWERSKILLS" descr="Download Software Development Services - Covent Garden PNG Imag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4891" y="2225994"/>
            <a:ext cx="2082218" cy="2082218"/>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ẤM BUÔN BÁN, CẤM REUP"/>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2754" y="5116544"/>
            <a:ext cx="3524192" cy="1632647"/>
          </a:xfrm>
          <a:prstGeom prst="rect">
            <a:avLst/>
          </a:prstGeom>
        </p:spPr>
      </p:pic>
      <p:pic>
        <p:nvPicPr>
          <p:cNvPr id="11" name="Vào http://fb.com/nkpowerskills tải game miễn phí">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32056">
            <a:off x="9865068" y="5401635"/>
            <a:ext cx="1025400" cy="1062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987 -0.01782 L -0.0987 -0.01713 C -0.09245 -0.02245 -0.07878 -0.03264 -0.07344 -0.03194 L 0.00208 -0.01782 L 0.09309 -0.01111 L 0.11992 0.00278 C 0.12513 0.00648 0.13033 0.0125 0.13554 0.0169 L 0.15351 0.03194 L 0.22617 0.02431 L 0.27187 0.0169 C 0.27447 0.0162 0.27669 0.00509 0.27916 0.00278 C 0.28541 -0.00232 0.29166 -0.00162 0.29765 -0.0037 L 0.425 0.01042 " pathEditMode="relative" rAng="0" ptsTypes="AAAAAAAAAAAAA">
                                      <p:cBhvr>
                                        <p:cTn id="14" dur="2000" fill="hold"/>
                                        <p:tgtEl>
                                          <p:spTgt spid="7"/>
                                        </p:tgtEl>
                                        <p:attrNameLst>
                                          <p:attrName>ppt_x</p:attrName>
                                          <p:attrName>ppt_y</p:attrName>
                                        </p:attrNameLst>
                                      </p:cBhvr>
                                      <p:rCtr x="26185" y="175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24"/>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afterEffect">
                                  <p:stCondLst>
                                    <p:cond delay="0"/>
                                  </p:stCondLst>
                                  <p:childTnLst>
                                    <p:animEffect transition="out" filter="fade">
                                      <p:cBhvr>
                                        <p:cTn id="19" dur="500"/>
                                        <p:tgtEl>
                                          <p:spTgt spid="5124"/>
                                        </p:tgtEl>
                                      </p:cBhvr>
                                    </p:animEffect>
                                    <p:set>
                                      <p:cBhvr>
                                        <p:cTn id="20" dur="1" fill="hold">
                                          <p:stCondLst>
                                            <p:cond delay="499"/>
                                          </p:stCondLst>
                                        </p:cTn>
                                        <p:tgtEl>
                                          <p:spTgt spid="5124"/>
                                        </p:tgtEl>
                                        <p:attrNameLst>
                                          <p:attrName>style.visibility</p:attrName>
                                        </p:attrNameLst>
                                      </p:cBhvr>
                                      <p:to>
                                        <p:strVal val="hidden"/>
                                      </p:to>
                                    </p:set>
                                  </p:childTnLst>
                                </p:cTn>
                              </p:par>
                            </p:childTnLst>
                          </p:cTn>
                        </p:par>
                      </p:childTnLst>
                    </p:cTn>
                  </p:par>
                </p:childTnLst>
              </p:cTn>
              <p:nextCondLst>
                <p:cond evt="onClick" delay="0">
                  <p:tgtEl>
                    <p:spTgt spid="512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p:nvPr/>
        </p:nvPicPr>
        <p:blipFill>
          <a:blip r:embed="rId1"/>
          <a:stretch>
            <a:fillRect/>
          </a:stretch>
        </p:blipFill>
        <p:spPr>
          <a:xfrm>
            <a:off x="12142263" y="-123508"/>
            <a:ext cx="12224385" cy="6969760"/>
          </a:xfrm>
          <a:prstGeom prst="rect">
            <a:avLst/>
          </a:prstGeom>
          <a:noFill/>
          <a:ln w="9525">
            <a:noFill/>
          </a:ln>
        </p:spPr>
      </p:pic>
      <p:pic>
        <p:nvPicPr>
          <p:cNvPr id="35" name="Picture 34"/>
          <p:cNvPicPr/>
          <p:nvPr/>
        </p:nvPicPr>
        <p:blipFill>
          <a:blip r:embed="rId1"/>
          <a:stretch>
            <a:fillRect/>
          </a:stretch>
        </p:blipFill>
        <p:spPr>
          <a:xfrm>
            <a:off x="0" y="-111760"/>
            <a:ext cx="12224385" cy="6969760"/>
          </a:xfrm>
          <a:prstGeom prst="rect">
            <a:avLst/>
          </a:prstGeom>
          <a:noFill/>
          <a:ln w="9525">
            <a:noFill/>
          </a:ln>
        </p:spPr>
      </p:pic>
      <p:pic>
        <p:nvPicPr>
          <p:cNvPr id="8" name="ngdung"/>
          <p:cNvPicPr>
            <a:picLocks noChangeAspect="1"/>
          </p:cNvPicPr>
          <p:nvPr/>
        </p:nvPicPr>
        <p:blipFill>
          <a:blip r:embed="rId2"/>
          <a:stretch>
            <a:fillRect/>
          </a:stretch>
        </p:blipFill>
        <p:spPr>
          <a:xfrm>
            <a:off x="272071" y="4308212"/>
            <a:ext cx="3040743" cy="2076827"/>
          </a:xfrm>
          <a:prstGeom prst="rect">
            <a:avLst/>
          </a:prstGeom>
        </p:spPr>
      </p:pic>
      <p:pic>
        <p:nvPicPr>
          <p:cNvPr id="9" name="CAUDI"/>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90010" y="4884818"/>
            <a:ext cx="3524192" cy="1632647"/>
          </a:xfrm>
          <a:prstGeom prst="rect">
            <a:avLst/>
          </a:prstGeom>
        </p:spPr>
      </p:pic>
      <p:sp>
        <p:nvSpPr>
          <p:cNvPr id="19" name="Rectangle 18"/>
          <p:cNvSpPr/>
          <p:nvPr/>
        </p:nvSpPr>
        <p:spPr>
          <a:xfrm>
            <a:off x="675640" y="1163955"/>
            <a:ext cx="10500995" cy="2042795"/>
          </a:xfrm>
          <a:prstGeom prst="rect">
            <a:avLst/>
          </a:prstGeom>
          <a:gradFill>
            <a:gsLst>
              <a:gs pos="0">
                <a:srgbClr val="012D86"/>
              </a:gs>
              <a:gs pos="100000">
                <a:srgbClr val="0E2557"/>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4000" dirty="0">
                <a:latin typeface="Times New Roman" panose="02020603050405020304" charset="0"/>
                <a:cs typeface="Times New Roman" panose="02020603050405020304" charset="0"/>
              </a:rPr>
              <a:t>Câu 1: Cốt truyện là gì?</a:t>
            </a:r>
            <a:endParaRPr lang="vi-VN" altLang="en-US" sz="4000" dirty="0">
              <a:latin typeface="Times New Roman" panose="02020603050405020304" charset="0"/>
              <a:cs typeface="Times New Roman" panose="02020603050405020304" charset="0"/>
            </a:endParaRPr>
          </a:p>
        </p:txBody>
      </p:sp>
      <p:sp>
        <p:nvSpPr>
          <p:cNvPr id="20" name="Rectangle 19"/>
          <p:cNvSpPr/>
          <p:nvPr/>
        </p:nvSpPr>
        <p:spPr>
          <a:xfrm>
            <a:off x="6489700" y="5278755"/>
            <a:ext cx="4787900" cy="965835"/>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dirty="0">
                <a:latin typeface="Times New Roman" panose="02020603050405020304" charset="0"/>
                <a:cs typeface="Times New Roman" panose="02020603050405020304" charset="0"/>
              </a:rPr>
              <a:t>D. Một chuỗi sự việc làm nòng cốt cho diễn biến của truyện</a:t>
            </a:r>
            <a:endParaRPr lang="vi-VN" altLang="en-US" sz="2800" dirty="0">
              <a:latin typeface="Times New Roman" panose="02020603050405020304" charset="0"/>
              <a:cs typeface="Times New Roman" panose="02020603050405020304" charset="0"/>
            </a:endParaRPr>
          </a:p>
        </p:txBody>
      </p:sp>
      <p:sp>
        <p:nvSpPr>
          <p:cNvPr id="21" name="Rectangle 20"/>
          <p:cNvSpPr/>
          <p:nvPr/>
        </p:nvSpPr>
        <p:spPr>
          <a:xfrm>
            <a:off x="741045" y="5279390"/>
            <a:ext cx="4683760" cy="1010285"/>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dirty="0">
                <a:latin typeface="Times New Roman" panose="02020603050405020304" charset="0"/>
                <a:cs typeface="Times New Roman" panose="02020603050405020304" charset="0"/>
              </a:rPr>
              <a:t>C. Nòng cốt của truyện</a:t>
            </a:r>
            <a:endParaRPr lang="vi-VN" altLang="en-US" sz="2800" dirty="0">
              <a:latin typeface="Times New Roman" panose="02020603050405020304" charset="0"/>
              <a:cs typeface="Times New Roman" panose="02020603050405020304" charset="0"/>
            </a:endParaRPr>
          </a:p>
        </p:txBody>
      </p:sp>
      <p:sp>
        <p:nvSpPr>
          <p:cNvPr id="22" name="Rectangle 21"/>
          <p:cNvSpPr/>
          <p:nvPr/>
        </p:nvSpPr>
        <p:spPr>
          <a:xfrm>
            <a:off x="6492875" y="4058920"/>
            <a:ext cx="4683760" cy="968375"/>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dirty="0">
                <a:latin typeface="Times New Roman" panose="02020603050405020304" charset="0"/>
                <a:cs typeface="Times New Roman" panose="02020603050405020304" charset="0"/>
              </a:rPr>
              <a:t>B. Một chuỗi sự việc</a:t>
            </a:r>
            <a:endParaRPr lang="vi-VN" altLang="en-US" sz="2800" dirty="0">
              <a:latin typeface="Times New Roman" panose="02020603050405020304" charset="0"/>
              <a:cs typeface="Times New Roman" panose="02020603050405020304" charset="0"/>
            </a:endParaRPr>
          </a:p>
        </p:txBody>
      </p:sp>
      <p:sp>
        <p:nvSpPr>
          <p:cNvPr id="23" name="Rectangle 22"/>
          <p:cNvSpPr/>
          <p:nvPr/>
        </p:nvSpPr>
        <p:spPr>
          <a:xfrm>
            <a:off x="675640" y="4058920"/>
            <a:ext cx="4683760" cy="968375"/>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dirty="0">
                <a:solidFill>
                  <a:schemeClr val="bg1"/>
                </a:solidFill>
                <a:latin typeface="Times New Roman" panose="02020603050405020304" charset="0"/>
                <a:cs typeface="Times New Roman" panose="02020603050405020304" charset="0"/>
              </a:rPr>
              <a:t>A. Gồm nhiều sự việc</a:t>
            </a:r>
            <a:endParaRPr lang="vi-VN" altLang="en-US" sz="2800" dirty="0">
              <a:solidFill>
                <a:schemeClr val="bg1"/>
              </a:solidFill>
              <a:latin typeface="Times New Roman" panose="02020603050405020304" charset="0"/>
              <a:cs typeface="Times New Roman" panose="02020603050405020304" charset="0"/>
            </a:endParaRPr>
          </a:p>
        </p:txBody>
      </p:sp>
      <p:pic>
        <p:nvPicPr>
          <p:cNvPr id="24" name="Picture 6"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887874" y="4045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833682" y="39894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985625" y="5142752"/>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6"/>
          <a:stretch>
            <a:fillRect/>
          </a:stretch>
        </p:blipFill>
        <p:spPr bwMode="auto">
          <a:xfrm>
            <a:off x="4427861" y="-299827"/>
            <a:ext cx="4431406" cy="4431406"/>
          </a:xfrm>
          <a:prstGeom prst="rect">
            <a:avLst/>
          </a:prstGeom>
          <a:noFill/>
          <a:extLst>
            <a:ext uri="{909E8E84-426E-40DD-AFC4-6F175D3DCCD1}">
              <a14:hiddenFill xmlns:a14="http://schemas.microsoft.com/office/drawing/2010/main">
                <a:solidFill>
                  <a:srgbClr val="FFFFFF"/>
                </a:solidFill>
              </a14:hiddenFill>
            </a:ext>
          </a:extLst>
        </p:spPr>
      </p:pic>
      <p:pic>
        <p:nvPicPr>
          <p:cNvPr id="30" name="CAUD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15874" y="3590124"/>
            <a:ext cx="4004306" cy="3163824"/>
          </a:xfrm>
          <a:prstGeom prst="rect">
            <a:avLst/>
          </a:prstGeom>
        </p:spPr>
      </p:pic>
      <p:pic>
        <p:nvPicPr>
          <p:cNvPr id="34" name="c2 2">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86541" y="4683009"/>
            <a:ext cx="1286109" cy="1383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9" name="Am-thanh-tra-loi-sai-www_nhacchuongvui_com.wav"/>
                                        </p:tgtEl>
                                      </p:cMediaNode>
                                    </p:audio>
                                  </p:sub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1500"/>
                            </p:stCondLst>
                            <p:childTnLst>
                              <p:par>
                                <p:cTn id="29" presetID="10" presetClass="exit" presetSubtype="0" fill="hold" nodeType="afterEffect">
                                  <p:stCondLst>
                                    <p:cond delay="90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Am-thanh-tra-loi-sai-www_nhacchuongvui_com.wav"/>
                                        </p:tgtEl>
                                      </p:cMediaNode>
                                    </p:audio>
                                  </p:subTnLst>
                                </p:cTn>
                              </p:par>
                            </p:childTnLst>
                          </p:cTn>
                        </p:par>
                        <p:par>
                          <p:cTn id="37" fill="hold">
                            <p:stCondLst>
                              <p:cond delay="0"/>
                            </p:stCondLst>
                            <p:childTnLst>
                              <p:par>
                                <p:cTn id="38" presetID="1" presetClass="entr" presetSubtype="0" fill="hold" nodeType="afterEffect">
                                  <p:stCondLst>
                                    <p:cond delay="150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1500"/>
                            </p:stCondLst>
                            <p:childTnLst>
                              <p:par>
                                <p:cTn id="41" presetID="10" presetClass="exit" presetSubtype="0" fill="hold" nodeType="afterEffect">
                                  <p:stCondLst>
                                    <p:cond delay="11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Am-thanh-tra-loi-sai-www_nhacchuongvui_com.wav"/>
                                        </p:tgtEl>
                                      </p:cMediaNode>
                                    </p:audio>
                                  </p:subTnLst>
                                </p:cTn>
                              </p:par>
                            </p:childTnLst>
                          </p:cTn>
                        </p:par>
                        <p:par>
                          <p:cTn id="49" fill="hold">
                            <p:stCondLst>
                              <p:cond delay="0"/>
                            </p:stCondLst>
                            <p:childTnLst>
                              <p:par>
                                <p:cTn id="50" presetID="1" presetClass="entr" presetSubtype="0" fill="hold" nodeType="afterEffect">
                                  <p:stCondLst>
                                    <p:cond delay="15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
                            </p:stCondLst>
                            <p:childTnLst>
                              <p:par>
                                <p:cTn id="53" presetID="10" presetClass="exit" presetSubtype="0" fill="hold" nodeType="afterEffect">
                                  <p:stCondLst>
                                    <p:cond delay="11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10" name="Am-thanh-tra-loi-dung-www_nhacchuongvui_com.wav"/>
                                        </p:tgtEl>
                                      </p:cMediaNode>
                                    </p:audio>
                                  </p:subTnLst>
                                </p:cTn>
                              </p:par>
                            </p:childTnLst>
                          </p:cTn>
                        </p:par>
                        <p:par>
                          <p:cTn id="62" fill="hold">
                            <p:stCondLst>
                              <p:cond delay="500"/>
                            </p:stCondLst>
                            <p:childTnLst>
                              <p:par>
                                <p:cTn id="63" presetID="10" presetClass="exit" presetSubtype="0" fill="hold" nodeType="afterEffect">
                                  <p:stCondLst>
                                    <p:cond delay="50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50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10" presetClass="exit" presetSubtype="0" fill="hold" nodeType="withEffect">
                                  <p:stCondLst>
                                    <p:cond delay="50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grpId="0" nodeType="withEffect">
                                  <p:stCondLst>
                                    <p:cond delay="50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0" nodeType="withEffect">
                                  <p:stCondLst>
                                    <p:cond delay="50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par>
                          <p:cTn id="93" fill="hold">
                            <p:stCondLst>
                              <p:cond delay="150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par>
                                <p:cTn id="97" presetID="35" presetClass="path" presetSubtype="0" fill="hold" nodeType="withEffect">
                                  <p:stCondLst>
                                    <p:cond delay="0"/>
                                  </p:stCondLst>
                                  <p:childTnLst>
                                    <p:animMotion origin="layout" path="M -1.04167E-6 -4.81481E-6 L -0.77513 0.01945 " pathEditMode="relative" rAng="0" ptsTypes="AA">
                                      <p:cBhvr>
                                        <p:cTn id="98" dur="3000" fill="hold"/>
                                        <p:tgtEl>
                                          <p:spTgt spid="34"/>
                                        </p:tgtEl>
                                        <p:attrNameLst>
                                          <p:attrName>ppt_x</p:attrName>
                                          <p:attrName>ppt_y</p:attrName>
                                        </p:attrNameLst>
                                      </p:cBhvr>
                                      <p:rCtr x="-38763" y="972"/>
                                    </p:animMotion>
                                  </p:childTnLst>
                                </p:cTn>
                              </p:par>
                              <p:par>
                                <p:cTn id="99" presetID="35" presetClass="path" presetSubtype="0" fill="hold" nodeType="withEffect">
                                  <p:stCondLst>
                                    <p:cond delay="0"/>
                                  </p:stCondLst>
                                  <p:childTnLst>
                                    <p:animMotion origin="layout" path="M -3.33333E-6 4.81481E-6 L -0.74192 0.02407 " pathEditMode="relative" rAng="0" ptsTypes="AA">
                                      <p:cBhvr>
                                        <p:cTn id="100" dur="3000" fill="hold"/>
                                        <p:tgtEl>
                                          <p:spTgt spid="30"/>
                                        </p:tgtEl>
                                        <p:attrNameLst>
                                          <p:attrName>ppt_x</p:attrName>
                                          <p:attrName>ppt_y</p:attrName>
                                        </p:attrNameLst>
                                      </p:cBhvr>
                                      <p:rCtr x="-37096" y="1204"/>
                                    </p:animMotion>
                                  </p:childTnLst>
                                </p:cTn>
                              </p:par>
                            </p:childTnLst>
                          </p:cTn>
                        </p:par>
                        <p:par>
                          <p:cTn id="101" fill="hold">
                            <p:stCondLst>
                              <p:cond delay="2000"/>
                            </p:stCondLst>
                            <p:childTnLst>
                              <p:par>
                                <p:cTn id="102" presetID="0" presetClass="path" presetSubtype="0" accel="50000" decel="50000" fill="hold" nodeType="afterEffect">
                                  <p:stCondLst>
                                    <p:cond delay="0"/>
                                  </p:stCondLst>
                                  <p:childTnLst>
                                    <p:animMotion origin="layout" path="M 0.11171 -0.00903 L 0.11171 -0.00926 L 0.20924 -0.01227 C 0.22096 -0.01296 0.23281 -0.01597 0.24466 -0.01551 L 0.40312 -0.00903 C 0.41054 -0.00532 0.41796 -0.00046 0.42552 0.00255 C 0.43125 0.00486 0.44362 0.00417 0.44921 0.00417 " pathEditMode="relative" rAng="0" ptsTypes="AAAAAAA">
                                      <p:cBhvr>
                                        <p:cTn id="103" dur="2000" fill="hold"/>
                                        <p:tgtEl>
                                          <p:spTgt spid="8"/>
                                        </p:tgtEl>
                                        <p:attrNameLst>
                                          <p:attrName>ppt_x</p:attrName>
                                          <p:attrName>ppt_y</p:attrName>
                                        </p:attrNameLst>
                                      </p:cBhvr>
                                      <p:rCtr x="16875" y="347"/>
                                    </p:animMotion>
                                  </p:childTnLst>
                                </p:cTn>
                              </p:par>
                            </p:childTnLst>
                          </p:cTn>
                        </p:par>
                      </p:childTnLst>
                    </p:cTn>
                  </p:par>
                </p:childTnLst>
              </p:cTn>
              <p:nextCondLst>
                <p:cond evt="onClick" delay="0">
                  <p:tgtEl>
                    <p:spTgt spid="20"/>
                  </p:tgtEl>
                </p:cond>
              </p:nextCondLst>
            </p:seq>
          </p:childTnLst>
        </p:cTn>
      </p:par>
    </p:tnLst>
    <p:bldLst>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p:nvPr/>
        </p:nvPicPr>
        <p:blipFill>
          <a:blip r:embed="rId1"/>
          <a:stretch>
            <a:fillRect/>
          </a:stretch>
        </p:blipFill>
        <p:spPr>
          <a:xfrm>
            <a:off x="12156369" y="-111760"/>
            <a:ext cx="12224385" cy="6969760"/>
          </a:xfrm>
          <a:prstGeom prst="rect">
            <a:avLst/>
          </a:prstGeom>
          <a:noFill/>
          <a:ln w="9525">
            <a:noFill/>
          </a:ln>
        </p:spPr>
      </p:pic>
      <p:pic>
        <p:nvPicPr>
          <p:cNvPr id="35" name="Picture 34"/>
          <p:cNvPicPr/>
          <p:nvPr/>
        </p:nvPicPr>
        <p:blipFill>
          <a:blip r:embed="rId1"/>
          <a:stretch>
            <a:fillRect/>
          </a:stretch>
        </p:blipFill>
        <p:spPr>
          <a:xfrm>
            <a:off x="0" y="-111760"/>
            <a:ext cx="12224385" cy="6969760"/>
          </a:xfrm>
          <a:prstGeom prst="rect">
            <a:avLst/>
          </a:prstGeom>
          <a:noFill/>
          <a:ln w="9525">
            <a:noFill/>
          </a:ln>
        </p:spPr>
      </p:pic>
      <p:pic>
        <p:nvPicPr>
          <p:cNvPr id="8" name="ngdung"/>
          <p:cNvPicPr>
            <a:picLocks noChangeAspect="1"/>
          </p:cNvPicPr>
          <p:nvPr/>
        </p:nvPicPr>
        <p:blipFill>
          <a:blip r:embed="rId2"/>
          <a:stretch>
            <a:fillRect/>
          </a:stretch>
        </p:blipFill>
        <p:spPr>
          <a:xfrm>
            <a:off x="272071" y="4308212"/>
            <a:ext cx="3040743" cy="2076827"/>
          </a:xfrm>
          <a:prstGeom prst="rect">
            <a:avLst/>
          </a:prstGeom>
        </p:spPr>
      </p:pic>
      <p:pic>
        <p:nvPicPr>
          <p:cNvPr id="9" name="CAUDI"/>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148" y="3640670"/>
            <a:ext cx="4008452" cy="3167098"/>
          </a:xfrm>
          <a:prstGeom prst="rect">
            <a:avLst/>
          </a:prstGeom>
        </p:spPr>
      </p:pic>
      <p:sp>
        <p:nvSpPr>
          <p:cNvPr id="19" name="Rectangle 18"/>
          <p:cNvSpPr/>
          <p:nvPr/>
        </p:nvSpPr>
        <p:spPr>
          <a:xfrm>
            <a:off x="635635" y="838835"/>
            <a:ext cx="10500995" cy="2009775"/>
          </a:xfrm>
          <a:prstGeom prst="rect">
            <a:avLst/>
          </a:prstGeom>
          <a:gradFill>
            <a:gsLst>
              <a:gs pos="0">
                <a:srgbClr val="012D86"/>
              </a:gs>
              <a:gs pos="100000">
                <a:srgbClr val="0E2557"/>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3600" b="1" dirty="0">
                <a:latin typeface="Times New Roman" panose="02020603050405020304" charset="0"/>
                <a:cs typeface="Times New Roman" panose="02020603050405020304" charset="0"/>
              </a:rPr>
              <a:t>Câu 2: Cốt truyện thường có mấy phần?</a:t>
            </a:r>
            <a:endParaRPr lang="vi-VN" altLang="en-US" sz="3600" b="1" dirty="0">
              <a:latin typeface="Times New Roman" panose="02020603050405020304" charset="0"/>
              <a:cs typeface="Times New Roman" panose="02020603050405020304" charset="0"/>
            </a:endParaRPr>
          </a:p>
        </p:txBody>
      </p:sp>
      <p:sp>
        <p:nvSpPr>
          <p:cNvPr id="20" name="Rectangle 19"/>
          <p:cNvSpPr/>
          <p:nvPr/>
        </p:nvSpPr>
        <p:spPr>
          <a:xfrm>
            <a:off x="741045" y="3542665"/>
            <a:ext cx="4683760" cy="1370965"/>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b="1" dirty="0">
                <a:solidFill>
                  <a:schemeClr val="bg1"/>
                </a:solidFill>
                <a:latin typeface="Times New Roman" panose="02020603050405020304" charset="0"/>
                <a:cs typeface="Times New Roman" panose="02020603050405020304" charset="0"/>
              </a:rPr>
              <a:t>A. 3 phần: mở đầu, diễn biến và kết thúc  </a:t>
            </a:r>
            <a:endParaRPr lang="vi-VN" altLang="en-US" sz="2800" b="1" dirty="0">
              <a:solidFill>
                <a:schemeClr val="bg1"/>
              </a:solidFill>
              <a:latin typeface="Times New Roman" panose="02020603050405020304" charset="0"/>
              <a:cs typeface="Times New Roman" panose="02020603050405020304" charset="0"/>
            </a:endParaRPr>
          </a:p>
        </p:txBody>
      </p:sp>
      <p:sp>
        <p:nvSpPr>
          <p:cNvPr id="21" name="Rectangle 20"/>
          <p:cNvSpPr/>
          <p:nvPr/>
        </p:nvSpPr>
        <p:spPr>
          <a:xfrm>
            <a:off x="741045" y="5263515"/>
            <a:ext cx="4683760" cy="1115695"/>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b="1" dirty="0">
                <a:latin typeface="Times New Roman" panose="02020603050405020304" charset="0"/>
                <a:cs typeface="Times New Roman" panose="02020603050405020304" charset="0"/>
              </a:rPr>
              <a:t>C. 2 phần: mở đầu và </a:t>
            </a:r>
            <a:endParaRPr lang="vi-VN" altLang="en-US" sz="2800" b="1" dirty="0">
              <a:latin typeface="Times New Roman" panose="02020603050405020304" charset="0"/>
              <a:cs typeface="Times New Roman" panose="02020603050405020304" charset="0"/>
            </a:endParaRPr>
          </a:p>
          <a:p>
            <a:pPr algn="ctr"/>
            <a:r>
              <a:rPr lang="vi-VN" altLang="en-US" sz="2800" b="1" dirty="0">
                <a:latin typeface="Times New Roman" panose="02020603050405020304" charset="0"/>
                <a:cs typeface="Times New Roman" panose="02020603050405020304" charset="0"/>
              </a:rPr>
              <a:t>kết thúc</a:t>
            </a:r>
            <a:endParaRPr lang="vi-VN" altLang="en-US" sz="2800" b="1" dirty="0">
              <a:latin typeface="Times New Roman" panose="02020603050405020304" charset="0"/>
              <a:cs typeface="Times New Roman" panose="02020603050405020304" charset="0"/>
            </a:endParaRPr>
          </a:p>
        </p:txBody>
      </p:sp>
      <p:sp>
        <p:nvSpPr>
          <p:cNvPr id="22" name="Rectangle 21"/>
          <p:cNvSpPr/>
          <p:nvPr/>
        </p:nvSpPr>
        <p:spPr>
          <a:xfrm>
            <a:off x="6355715" y="5273040"/>
            <a:ext cx="4683760" cy="1106170"/>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b="1" dirty="0">
                <a:latin typeface="Times New Roman" panose="02020603050405020304" charset="0"/>
                <a:cs typeface="Times New Roman" panose="02020603050405020304" charset="0"/>
              </a:rPr>
              <a:t>D. 2 phần: diễn biến và </a:t>
            </a:r>
            <a:endParaRPr lang="vi-VN" altLang="en-US" sz="2800" b="1" dirty="0">
              <a:latin typeface="Times New Roman" panose="02020603050405020304" charset="0"/>
              <a:cs typeface="Times New Roman" panose="02020603050405020304" charset="0"/>
            </a:endParaRPr>
          </a:p>
          <a:p>
            <a:pPr algn="ctr"/>
            <a:r>
              <a:rPr lang="vi-VN" altLang="en-US" sz="2800" b="1" dirty="0">
                <a:latin typeface="Times New Roman" panose="02020603050405020304" charset="0"/>
                <a:cs typeface="Times New Roman" panose="02020603050405020304" charset="0"/>
              </a:rPr>
              <a:t>kết thúc</a:t>
            </a:r>
            <a:endParaRPr lang="vi-VN" altLang="en-US" sz="2800" b="1" dirty="0">
              <a:latin typeface="Times New Roman" panose="02020603050405020304" charset="0"/>
              <a:cs typeface="Times New Roman" panose="02020603050405020304" charset="0"/>
            </a:endParaRPr>
          </a:p>
        </p:txBody>
      </p:sp>
      <p:sp>
        <p:nvSpPr>
          <p:cNvPr id="23" name="Rectangle 22"/>
          <p:cNvSpPr/>
          <p:nvPr/>
        </p:nvSpPr>
        <p:spPr>
          <a:xfrm>
            <a:off x="6355968" y="3674721"/>
            <a:ext cx="4683803" cy="1106860"/>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b="1" dirty="0">
                <a:latin typeface="Times New Roman" panose="02020603050405020304" charset="0"/>
                <a:cs typeface="Times New Roman" panose="02020603050405020304" charset="0"/>
              </a:rPr>
              <a:t>B. 2 phần: mở đầu và</a:t>
            </a:r>
            <a:endParaRPr lang="vi-VN" altLang="en-US" sz="2800" b="1" dirty="0">
              <a:latin typeface="Times New Roman" panose="02020603050405020304" charset="0"/>
              <a:cs typeface="Times New Roman" panose="02020603050405020304" charset="0"/>
            </a:endParaRPr>
          </a:p>
          <a:p>
            <a:pPr algn="ctr"/>
            <a:r>
              <a:rPr lang="vi-VN" altLang="en-US" sz="2800" b="1" dirty="0">
                <a:latin typeface="Times New Roman" panose="02020603050405020304" charset="0"/>
                <a:cs typeface="Times New Roman" panose="02020603050405020304" charset="0"/>
              </a:rPr>
              <a:t> diễn biến</a:t>
            </a:r>
            <a:endParaRPr lang="vi-VN" altLang="en-US" sz="2800" b="1" dirty="0">
              <a:latin typeface="Times New Roman" panose="02020603050405020304" charset="0"/>
              <a:cs typeface="Times New Roman" panose="02020603050405020304" charset="0"/>
            </a:endParaRPr>
          </a:p>
        </p:txBody>
      </p:sp>
      <p:pic>
        <p:nvPicPr>
          <p:cNvPr id="24" name="Picture 6"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577474" y="367449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531422" y="527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890959" y="527827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796280" y="398895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6"/>
          <a:stretch>
            <a:fillRect/>
          </a:stretch>
        </p:blipFill>
        <p:spPr bwMode="auto">
          <a:xfrm>
            <a:off x="3756486" y="1213512"/>
            <a:ext cx="4431406" cy="4431406"/>
          </a:xfrm>
          <a:prstGeom prst="rect">
            <a:avLst/>
          </a:prstGeom>
          <a:noFill/>
          <a:extLst>
            <a:ext uri="{909E8E84-426E-40DD-AFC4-6F175D3DCCD1}">
              <a14:hiddenFill xmlns:a14="http://schemas.microsoft.com/office/drawing/2010/main">
                <a:solidFill>
                  <a:srgbClr val="FFFFFF"/>
                </a:solidFill>
              </a14:hiddenFill>
            </a:ext>
          </a:extLst>
        </p:spPr>
      </p:pic>
      <p:pic>
        <p:nvPicPr>
          <p:cNvPr id="30" name="CAUD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33757" y="3794915"/>
            <a:ext cx="2161450" cy="2743200"/>
          </a:xfrm>
          <a:prstGeom prst="rect">
            <a:avLst/>
          </a:prstGeom>
        </p:spPr>
      </p:pic>
      <p:pic>
        <p:nvPicPr>
          <p:cNvPr id="34" name="c2 2">
            <a:hlinkClick r:id="" action="ppaction://noaction"/>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45137" y="4913749"/>
            <a:ext cx="1286109" cy="1335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9" name="Am-thanh-tra-loi-sai-www_nhacchuongvui_com.wav"/>
                                        </p:tgtEl>
                                      </p:cMediaNode>
                                    </p:audio>
                                  </p:subTnLst>
                                </p:cTn>
                              </p:par>
                            </p:childTnLst>
                          </p:cTn>
                        </p:par>
                        <p:par>
                          <p:cTn id="25" fill="hold">
                            <p:stCondLst>
                              <p:cond delay="0"/>
                            </p:stCondLst>
                            <p:childTnLst>
                              <p:par>
                                <p:cTn id="26" presetID="1" presetClass="entr" presetSubtype="0" fill="hold" nodeType="afterEffect">
                                  <p:stCondLst>
                                    <p:cond delay="1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1500"/>
                            </p:stCondLst>
                            <p:childTnLst>
                              <p:par>
                                <p:cTn id="29" presetID="10" presetClass="exit" presetSubtype="0" fill="hold" nodeType="afterEffect">
                                  <p:stCondLst>
                                    <p:cond delay="90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9" name="Am-thanh-tra-loi-sai-www_nhacchuongvui_com.wav"/>
                                        </p:tgtEl>
                                      </p:cMediaNode>
                                    </p:audio>
                                  </p:subTnLst>
                                </p:cTn>
                              </p:par>
                            </p:childTnLst>
                          </p:cTn>
                        </p:par>
                        <p:par>
                          <p:cTn id="37" fill="hold">
                            <p:stCondLst>
                              <p:cond delay="0"/>
                            </p:stCondLst>
                            <p:childTnLst>
                              <p:par>
                                <p:cTn id="38" presetID="1" presetClass="entr" presetSubtype="0" fill="hold" nodeType="afterEffect">
                                  <p:stCondLst>
                                    <p:cond delay="150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1500"/>
                            </p:stCondLst>
                            <p:childTnLst>
                              <p:par>
                                <p:cTn id="41" presetID="10" presetClass="exit" presetSubtype="0" fill="hold" nodeType="afterEffect">
                                  <p:stCondLst>
                                    <p:cond delay="11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9" name="Am-thanh-tra-loi-sai-www_nhacchuongvui_com.wav"/>
                                        </p:tgtEl>
                                      </p:cMediaNode>
                                    </p:audio>
                                  </p:subTnLst>
                                </p:cTn>
                              </p:par>
                            </p:childTnLst>
                          </p:cTn>
                        </p:par>
                        <p:par>
                          <p:cTn id="49" fill="hold">
                            <p:stCondLst>
                              <p:cond delay="0"/>
                            </p:stCondLst>
                            <p:childTnLst>
                              <p:par>
                                <p:cTn id="50" presetID="1" presetClass="entr" presetSubtype="0" fill="hold" nodeType="afterEffect">
                                  <p:stCondLst>
                                    <p:cond delay="150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1500"/>
                            </p:stCondLst>
                            <p:childTnLst>
                              <p:par>
                                <p:cTn id="53" presetID="10" presetClass="exit" presetSubtype="0" fill="hold" nodeType="afterEffect">
                                  <p:stCondLst>
                                    <p:cond delay="110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subTnLst>
                                    <p:audio>
                                      <p:cMediaNode>
                                        <p:cTn display="0" masterRel="sameClick">
                                          <p:stCondLst>
                                            <p:cond evt="begin" delay="0">
                                              <p:tn val="59"/>
                                            </p:cond>
                                          </p:stCondLst>
                                          <p:endCondLst>
                                            <p:cond evt="onStopAudio" delay="0">
                                              <p:tgtEl>
                                                <p:sldTgt/>
                                              </p:tgtEl>
                                            </p:cond>
                                          </p:endCondLst>
                                        </p:cTn>
                                        <p:tgtEl>
                                          <p:sndTgt r:embed="rId10" name="Am-thanh-tra-loi-dung-www_nhacchuongvui_com.wav"/>
                                        </p:tgtEl>
                                      </p:cMediaNode>
                                    </p:audio>
                                  </p:subTnLst>
                                </p:cTn>
                              </p:par>
                            </p:childTnLst>
                          </p:cTn>
                        </p:par>
                        <p:par>
                          <p:cTn id="62" fill="hold">
                            <p:stCondLst>
                              <p:cond delay="500"/>
                            </p:stCondLst>
                            <p:childTnLst>
                              <p:par>
                                <p:cTn id="63" presetID="10" presetClass="exit" presetSubtype="0" fill="hold" nodeType="afterEffect">
                                  <p:stCondLst>
                                    <p:cond delay="50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8"/>
                                        </p:tgtEl>
                                      </p:cBhvr>
                                    </p:animEffect>
                                    <p:set>
                                      <p:cBhvr>
                                        <p:cTn id="68" dur="1" fill="hold">
                                          <p:stCondLst>
                                            <p:cond delay="499"/>
                                          </p:stCondLst>
                                        </p:cTn>
                                        <p:tgtEl>
                                          <p:spTgt spid="28"/>
                                        </p:tgtEl>
                                        <p:attrNameLst>
                                          <p:attrName>style.visibility</p:attrName>
                                        </p:attrNameLst>
                                      </p:cBhvr>
                                      <p:to>
                                        <p:strVal val="hidden"/>
                                      </p:to>
                                    </p:set>
                                  </p:childTnLst>
                                </p:cTn>
                              </p:par>
                              <p:par>
                                <p:cTn id="69" presetID="10" presetClass="exit" presetSubtype="0" fill="hold" nodeType="withEffect">
                                  <p:stCondLst>
                                    <p:cond delay="50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par>
                                <p:cTn id="75" presetID="10" presetClass="exit" presetSubtype="0" fill="hold" nodeType="withEffect">
                                  <p:stCondLst>
                                    <p:cond delay="500"/>
                                  </p:stCondLst>
                                  <p:childTnLst>
                                    <p:animEffect transition="out" filter="fade">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grpId="0" nodeType="withEffect">
                                  <p:stCondLst>
                                    <p:cond delay="50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500"/>
                                        <p:tgtEl>
                                          <p:spTgt spid="22"/>
                                        </p:tgtEl>
                                      </p:cBhvr>
                                    </p:animEffect>
                                    <p:set>
                                      <p:cBhvr>
                                        <p:cTn id="89" dur="1" fill="hold">
                                          <p:stCondLst>
                                            <p:cond delay="499"/>
                                          </p:stCondLst>
                                        </p:cTn>
                                        <p:tgtEl>
                                          <p:spTgt spid="22"/>
                                        </p:tgtEl>
                                        <p:attrNameLst>
                                          <p:attrName>style.visibility</p:attrName>
                                        </p:attrNameLst>
                                      </p:cBhvr>
                                      <p:to>
                                        <p:strVal val="hidden"/>
                                      </p:to>
                                    </p:set>
                                  </p:childTnLst>
                                </p:cTn>
                              </p:par>
                              <p:par>
                                <p:cTn id="90" presetID="10" presetClass="exit" presetSubtype="0" fill="hold" grpId="0" nodeType="withEffect">
                                  <p:stCondLst>
                                    <p:cond delay="500"/>
                                  </p:stCondLst>
                                  <p:childTnLst>
                                    <p:animEffect transition="out" filter="fade">
                                      <p:cBhvr>
                                        <p:cTn id="91" dur="500"/>
                                        <p:tgtEl>
                                          <p:spTgt spid="23"/>
                                        </p:tgtEl>
                                      </p:cBhvr>
                                    </p:animEffect>
                                    <p:set>
                                      <p:cBhvr>
                                        <p:cTn id="92" dur="1" fill="hold">
                                          <p:stCondLst>
                                            <p:cond delay="499"/>
                                          </p:stCondLst>
                                        </p:cTn>
                                        <p:tgtEl>
                                          <p:spTgt spid="23"/>
                                        </p:tgtEl>
                                        <p:attrNameLst>
                                          <p:attrName>style.visibility</p:attrName>
                                        </p:attrNameLst>
                                      </p:cBhvr>
                                      <p:to>
                                        <p:strVal val="hidden"/>
                                      </p:to>
                                    </p:set>
                                  </p:childTnLst>
                                </p:cTn>
                              </p:par>
                            </p:childTnLst>
                          </p:cTn>
                        </p:par>
                        <p:par>
                          <p:cTn id="93" fill="hold">
                            <p:stCondLst>
                              <p:cond delay="1500"/>
                            </p:stCondLst>
                            <p:childTnLst>
                              <p:par>
                                <p:cTn id="94" presetID="10" presetClass="exit" presetSubtype="0" fill="hold" nodeType="afterEffect">
                                  <p:stCondLst>
                                    <p:cond delay="0"/>
                                  </p:stCondLst>
                                  <p:childTnLst>
                                    <p:animEffect transition="out" filter="fade">
                                      <p:cBhvr>
                                        <p:cTn id="95" dur="500"/>
                                        <p:tgtEl>
                                          <p:spTgt spid="9"/>
                                        </p:tgtEl>
                                      </p:cBhvr>
                                    </p:animEffect>
                                    <p:set>
                                      <p:cBhvr>
                                        <p:cTn id="96" dur="1" fill="hold">
                                          <p:stCondLst>
                                            <p:cond delay="499"/>
                                          </p:stCondLst>
                                        </p:cTn>
                                        <p:tgtEl>
                                          <p:spTgt spid="9"/>
                                        </p:tgtEl>
                                        <p:attrNameLst>
                                          <p:attrName>style.visibility</p:attrName>
                                        </p:attrNameLst>
                                      </p:cBhvr>
                                      <p:to>
                                        <p:strVal val="hidden"/>
                                      </p:to>
                                    </p:set>
                                  </p:childTnLst>
                                </p:cTn>
                              </p:par>
                              <p:par>
                                <p:cTn id="97" presetID="35" presetClass="path" presetSubtype="0" fill="hold" nodeType="withEffect">
                                  <p:stCondLst>
                                    <p:cond delay="0"/>
                                  </p:stCondLst>
                                  <p:childTnLst>
                                    <p:animMotion origin="layout" path="M 6.25E-7 1.11111E-6 L -0.73229 -0.00833 " pathEditMode="relative" rAng="0" ptsTypes="AA">
                                      <p:cBhvr>
                                        <p:cTn id="98" dur="3000" fill="hold"/>
                                        <p:tgtEl>
                                          <p:spTgt spid="34"/>
                                        </p:tgtEl>
                                        <p:attrNameLst>
                                          <p:attrName>ppt_x</p:attrName>
                                          <p:attrName>ppt_y</p:attrName>
                                        </p:attrNameLst>
                                      </p:cBhvr>
                                      <p:rCtr x="-36615" y="-417"/>
                                    </p:animMotion>
                                  </p:childTnLst>
                                </p:cTn>
                              </p:par>
                              <p:par>
                                <p:cTn id="99" presetID="35" presetClass="path" presetSubtype="0" fill="hold" nodeType="withEffect">
                                  <p:stCondLst>
                                    <p:cond delay="0"/>
                                  </p:stCondLst>
                                  <p:childTnLst>
                                    <p:animMotion origin="layout" path="M 3.54167E-6 -7.40741E-7 L -0.71498 0.01551 " pathEditMode="relative" rAng="0" ptsTypes="AA">
                                      <p:cBhvr>
                                        <p:cTn id="100" dur="3000" fill="hold"/>
                                        <p:tgtEl>
                                          <p:spTgt spid="30"/>
                                        </p:tgtEl>
                                        <p:attrNameLst>
                                          <p:attrName>ppt_x</p:attrName>
                                          <p:attrName>ppt_y</p:attrName>
                                        </p:attrNameLst>
                                      </p:cBhvr>
                                      <p:rCtr x="-35755" y="764"/>
                                    </p:animMotion>
                                  </p:childTnLst>
                                </p:cTn>
                              </p:par>
                            </p:childTnLst>
                          </p:cTn>
                        </p:par>
                        <p:par>
                          <p:cTn id="101" fill="hold">
                            <p:stCondLst>
                              <p:cond delay="2000"/>
                            </p:stCondLst>
                            <p:childTnLst>
                              <p:par>
                                <p:cTn id="102" presetID="0" presetClass="path" presetSubtype="0" accel="50000" decel="50000" fill="hold" nodeType="afterEffect">
                                  <p:stCondLst>
                                    <p:cond delay="0"/>
                                  </p:stCondLst>
                                  <p:childTnLst>
                                    <p:animMotion origin="layout" path="M 0.01171 -0.01319 L 0.01171 -0.01319 C 0.06002 -0.01898 -0.01081 -0.01157 0.07786 -0.01065 L 0.47552 -0.01065 " pathEditMode="relative" ptsTypes="AAAA">
                                      <p:cBhvr>
                                        <p:cTn id="103" dur="2000" fill="hold"/>
                                        <p:tgtEl>
                                          <p:spTgt spid="8"/>
                                        </p:tgtEl>
                                        <p:attrNameLst>
                                          <p:attrName>ppt_x</p:attrName>
                                          <p:attrName>ppt_y</p:attrName>
                                        </p:attrNameLst>
                                      </p:cBhvr>
                                    </p:animMotion>
                                  </p:childTnLst>
                                </p:cTn>
                              </p:par>
                            </p:childTnLst>
                          </p:cTn>
                        </p:par>
                      </p:childTnLst>
                    </p:cTn>
                  </p:par>
                </p:childTnLst>
              </p:cTn>
              <p:nextCondLst>
                <p:cond evt="onClick" delay="0">
                  <p:tgtEl>
                    <p:spTgt spid="20"/>
                  </p:tgtEl>
                </p:cond>
              </p:nextCondLst>
            </p:seq>
          </p:childTnLst>
        </p:cTn>
      </p:par>
    </p:tnLst>
    <p:bldLst>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p:nvPr/>
        </p:nvPicPr>
        <p:blipFill>
          <a:blip r:embed="rId1"/>
          <a:stretch>
            <a:fillRect/>
          </a:stretch>
        </p:blipFill>
        <p:spPr>
          <a:xfrm>
            <a:off x="12187555" y="-114935"/>
            <a:ext cx="10009505" cy="6939280"/>
          </a:xfrm>
          <a:prstGeom prst="rect">
            <a:avLst/>
          </a:prstGeom>
          <a:noFill/>
          <a:ln w="9525">
            <a:noFill/>
          </a:ln>
        </p:spPr>
      </p:pic>
      <p:pic>
        <p:nvPicPr>
          <p:cNvPr id="34" name="Picture 33"/>
          <p:cNvPicPr/>
          <p:nvPr/>
        </p:nvPicPr>
        <p:blipFill>
          <a:blip r:embed="rId2"/>
          <a:stretch>
            <a:fillRect/>
          </a:stretch>
        </p:blipFill>
        <p:spPr>
          <a:xfrm>
            <a:off x="0" y="-111760"/>
            <a:ext cx="12224385" cy="6969760"/>
          </a:xfrm>
          <a:prstGeom prst="rect">
            <a:avLst/>
          </a:prstGeom>
          <a:noFill/>
          <a:ln w="9525">
            <a:noFill/>
          </a:ln>
        </p:spPr>
      </p:pic>
      <p:pic>
        <p:nvPicPr>
          <p:cNvPr id="30" name="CAUD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7865" y="3865247"/>
            <a:ext cx="3990327" cy="2815093"/>
          </a:xfrm>
          <a:prstGeom prst="rect">
            <a:avLst/>
          </a:prstGeom>
        </p:spPr>
      </p:pic>
      <p:pic>
        <p:nvPicPr>
          <p:cNvPr id="8" name="ngdung"/>
          <p:cNvPicPr>
            <a:picLocks noChangeAspect="1"/>
          </p:cNvPicPr>
          <p:nvPr/>
        </p:nvPicPr>
        <p:blipFill>
          <a:blip r:embed="rId4"/>
          <a:stretch>
            <a:fillRect/>
          </a:stretch>
        </p:blipFill>
        <p:spPr>
          <a:xfrm>
            <a:off x="272071" y="4308212"/>
            <a:ext cx="3040743" cy="2076827"/>
          </a:xfrm>
          <a:prstGeom prst="rect">
            <a:avLst/>
          </a:prstGeom>
        </p:spPr>
      </p:pic>
      <p:sp>
        <p:nvSpPr>
          <p:cNvPr id="19" name="Rectangle 18"/>
          <p:cNvSpPr/>
          <p:nvPr/>
        </p:nvSpPr>
        <p:spPr>
          <a:xfrm>
            <a:off x="718820" y="552450"/>
            <a:ext cx="10500995" cy="1675765"/>
          </a:xfrm>
          <a:prstGeom prst="rect">
            <a:avLst/>
          </a:prstGeom>
          <a:gradFill>
            <a:gsLst>
              <a:gs pos="0">
                <a:srgbClr val="012D86"/>
              </a:gs>
              <a:gs pos="100000">
                <a:srgbClr val="0E2557"/>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3200" b="1" dirty="0">
                <a:latin typeface="Times New Roman" panose="02020603050405020304" charset="0"/>
                <a:cs typeface="Times New Roman" panose="02020603050405020304" charset="0"/>
              </a:rPr>
              <a:t>Câu 3: Để xây dựng cốt truyện cần lưu ý điều gì?</a:t>
            </a:r>
            <a:endParaRPr lang="vi-VN" altLang="en-US" sz="3200" b="1" dirty="0">
              <a:latin typeface="Times New Roman" panose="02020603050405020304" charset="0"/>
              <a:cs typeface="Times New Roman" panose="02020603050405020304" charset="0"/>
            </a:endParaRPr>
          </a:p>
        </p:txBody>
      </p:sp>
      <p:sp>
        <p:nvSpPr>
          <p:cNvPr id="21" name="Rectangle 20"/>
          <p:cNvSpPr/>
          <p:nvPr/>
        </p:nvSpPr>
        <p:spPr>
          <a:xfrm>
            <a:off x="718820" y="5039995"/>
            <a:ext cx="4683760" cy="1344930"/>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b="1" dirty="0">
                <a:latin typeface="Times New Roman" panose="02020603050405020304" charset="0"/>
                <a:cs typeface="Times New Roman" panose="02020603050405020304" charset="0"/>
              </a:rPr>
              <a:t>C. Hình dung được diễn biến của truyện</a:t>
            </a:r>
            <a:endParaRPr lang="vi-VN" altLang="en-US" sz="2800" b="1" dirty="0">
              <a:latin typeface="Times New Roman" panose="02020603050405020304" charset="0"/>
              <a:cs typeface="Times New Roman" panose="02020603050405020304" charset="0"/>
            </a:endParaRPr>
          </a:p>
        </p:txBody>
      </p:sp>
      <p:sp>
        <p:nvSpPr>
          <p:cNvPr id="23" name="Rectangle 22"/>
          <p:cNvSpPr/>
          <p:nvPr/>
        </p:nvSpPr>
        <p:spPr>
          <a:xfrm>
            <a:off x="843280" y="2865120"/>
            <a:ext cx="4723130" cy="1814830"/>
          </a:xfrm>
          <a:prstGeom prst="rect">
            <a:avLst/>
          </a:prstGeom>
          <a:gradFill flip="none">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b="1" dirty="0">
                <a:latin typeface="Times New Roman" panose="02020603050405020304" charset="0"/>
                <a:cs typeface="Times New Roman" panose="02020603050405020304" charset="0"/>
              </a:rPr>
              <a:t>A. Hình dung được các</a:t>
            </a:r>
            <a:endParaRPr lang="vi-VN" altLang="en-US" sz="2800" b="1" dirty="0">
              <a:latin typeface="Times New Roman" panose="02020603050405020304" charset="0"/>
              <a:cs typeface="Times New Roman" panose="02020603050405020304" charset="0"/>
            </a:endParaRPr>
          </a:p>
          <a:p>
            <a:pPr algn="ctr"/>
            <a:r>
              <a:rPr lang="vi-VN" altLang="en-US" sz="2800" b="1" dirty="0">
                <a:latin typeface="Times New Roman" panose="02020603050405020304" charset="0"/>
                <a:cs typeface="Times New Roman" panose="02020603050405020304" charset="0"/>
              </a:rPr>
              <a:t> nhân vật</a:t>
            </a:r>
            <a:endParaRPr lang="vi-VN" altLang="en-US" sz="2800" b="1" dirty="0">
              <a:latin typeface="Times New Roman" panose="02020603050405020304" charset="0"/>
              <a:cs typeface="Times New Roman" panose="02020603050405020304" charset="0"/>
            </a:endParaRPr>
          </a:p>
        </p:txBody>
      </p:sp>
      <p:pic>
        <p:nvPicPr>
          <p:cNvPr id="24"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719" y="357289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140514" y="531701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6"/>
          <a:stretch>
            <a:fillRect/>
          </a:stretch>
        </p:blipFill>
        <p:spPr bwMode="auto">
          <a:xfrm>
            <a:off x="3691223" y="2228032"/>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838200" y="676275"/>
            <a:ext cx="10137775" cy="830997"/>
          </a:xfrm>
          <a:prstGeom prst="rect">
            <a:avLst/>
          </a:prstGeom>
          <a:noFill/>
        </p:spPr>
        <p:txBody>
          <a:bodyPr wrap="square" rtlCol="0">
            <a:spAutoFit/>
          </a:bodyPr>
          <a:lstStyle/>
          <a:p>
            <a:pPr algn="ctr"/>
            <a:endParaRPr lang="en-US" sz="4800" b="1" dirty="0">
              <a:solidFill>
                <a:schemeClr val="bg1"/>
              </a:solidFill>
              <a:latin typeface="Times New Roman" panose="02020603050405020304" charset="0"/>
              <a:cs typeface="Times New Roman" panose="02020603050405020304" charset="0"/>
            </a:endParaRPr>
          </a:p>
        </p:txBody>
      </p:sp>
      <p:pic>
        <p:nvPicPr>
          <p:cNvPr id="35" name="Picture 12" descr="Káº¿t quáº£ hÃ¬nh áº£nh cho win text gif"/>
          <p:cNvPicPr>
            <a:picLocks noChangeAspect="1" noChangeArrowheads="1" noCrop="1"/>
          </p:cNvPicPr>
          <p:nvPr/>
        </p:nvPicPr>
        <p:blipFill>
          <a:blip r:embed="rId7"/>
          <a:srcRect/>
          <a:stretch>
            <a:fillRect/>
          </a:stretch>
        </p:blipFill>
        <p:spPr bwMode="auto">
          <a:xfrm>
            <a:off x="6451794" y="2279524"/>
            <a:ext cx="4850825" cy="4850825"/>
          </a:xfrm>
          <a:prstGeom prst="rect">
            <a:avLst/>
          </a:prstGeom>
          <a:noFill/>
          <a:extLst>
            <a:ext uri="{909E8E84-426E-40DD-AFC4-6F175D3DCCD1}">
              <a14:hiddenFill xmlns:a14="http://schemas.microsoft.com/office/drawing/2010/main">
                <a:solidFill>
                  <a:srgbClr val="FFFFFF"/>
                </a:solidFill>
              </a14:hiddenFill>
            </a:ext>
          </a:extLst>
        </p:spPr>
      </p:pic>
      <p:pic>
        <p:nvPicPr>
          <p:cNvPr id="40" name="CAUD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9468" y="4008120"/>
            <a:ext cx="2161450" cy="2743200"/>
          </a:xfrm>
          <a:prstGeom prst="rect">
            <a:avLst/>
          </a:prstGeom>
        </p:spPr>
      </p:pic>
      <p:sp>
        <p:nvSpPr>
          <p:cNvPr id="22" name="Rectangle 21"/>
          <p:cNvSpPr/>
          <p:nvPr/>
        </p:nvSpPr>
        <p:spPr>
          <a:xfrm>
            <a:off x="6536055" y="5040630"/>
            <a:ext cx="4683760" cy="1344295"/>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altLang="en-US" sz="2800" b="1" dirty="0">
                <a:solidFill>
                  <a:schemeClr val="bg1"/>
                </a:solidFill>
                <a:latin typeface="Times New Roman" panose="02020603050405020304" charset="0"/>
                <a:cs typeface="Times New Roman" panose="02020603050405020304" charset="0"/>
              </a:rPr>
              <a:t>D. Hình dung được chủ đề của truyện</a:t>
            </a:r>
            <a:endParaRPr lang="vi-VN" altLang="en-US" sz="2800" b="1" dirty="0">
              <a:solidFill>
                <a:schemeClr val="bg1"/>
              </a:solidFill>
              <a:latin typeface="Times New Roman" panose="02020603050405020304" charset="0"/>
              <a:cs typeface="Times New Roman" panose="02020603050405020304" charset="0"/>
            </a:endParaRPr>
          </a:p>
        </p:txBody>
      </p:sp>
      <p:sp>
        <p:nvSpPr>
          <p:cNvPr id="20" name="Rectangle 19"/>
          <p:cNvSpPr/>
          <p:nvPr/>
        </p:nvSpPr>
        <p:spPr>
          <a:xfrm>
            <a:off x="6658610" y="2865120"/>
            <a:ext cx="4683760" cy="1814195"/>
          </a:xfrm>
          <a:prstGeom prst="rect">
            <a:avLst/>
          </a:prstGeom>
          <a:gradFill>
            <a:gsLst>
              <a:gs pos="0">
                <a:srgbClr val="FECF40"/>
              </a:gs>
              <a:gs pos="100000">
                <a:srgbClr val="846C21"/>
              </a:gs>
            </a:gsLst>
            <a:lin ang="54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vi-VN" altLang="en-US" sz="2800" b="1" dirty="0">
              <a:solidFill>
                <a:schemeClr val="bg1"/>
              </a:solidFill>
              <a:latin typeface="Times New Roman" panose="02020603050405020304" charset="0"/>
              <a:cs typeface="Times New Roman" panose="02020603050405020304" charset="0"/>
            </a:endParaRPr>
          </a:p>
          <a:p>
            <a:pPr algn="ctr"/>
            <a:r>
              <a:rPr lang="vi-VN" altLang="en-US" sz="2800" b="1" dirty="0">
                <a:solidFill>
                  <a:schemeClr val="bg1"/>
                </a:solidFill>
                <a:latin typeface="Times New Roman" panose="02020603050405020304" charset="0"/>
                <a:cs typeface="Times New Roman" panose="02020603050405020304" charset="0"/>
              </a:rPr>
              <a:t>B. Hình dung được các nhân vật, </a:t>
            </a:r>
            <a:r>
              <a:rPr lang="vi-VN" altLang="en-US" sz="2800" b="1" dirty="0">
                <a:latin typeface="Times New Roman" panose="02020603050405020304" charset="0"/>
                <a:cs typeface="Times New Roman" panose="02020603050405020304" charset="0"/>
                <a:sym typeface="+mn-ea"/>
              </a:rPr>
              <a:t>chủ đề diễn biến của truyện </a:t>
            </a:r>
            <a:endParaRPr lang="vi-VN" altLang="en-US" sz="2800" b="1" dirty="0">
              <a:latin typeface="Times New Roman" panose="02020603050405020304" charset="0"/>
              <a:cs typeface="Times New Roman" panose="02020603050405020304" charset="0"/>
            </a:endParaRPr>
          </a:p>
          <a:p>
            <a:pPr algn="ctr"/>
            <a:endParaRPr lang="vi-VN" altLang="en-US" sz="2800" b="1" dirty="0">
              <a:solidFill>
                <a:schemeClr val="bg1"/>
              </a:solidFill>
              <a:latin typeface="Times New Roman" panose="02020603050405020304" charset="0"/>
              <a:cs typeface="Times New Roman" panose="02020603050405020304" charset="0"/>
            </a:endParaRPr>
          </a:p>
        </p:txBody>
      </p:sp>
      <p:pic>
        <p:nvPicPr>
          <p:cNvPr id="27"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902897" y="5469009"/>
            <a:ext cx="1092200" cy="1106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1" nodeType="withEffect" nodePh="1">
                                  <p:stCondLst>
                                    <p:cond delay="0"/>
                                  </p:stCondLst>
                                  <p:endCondLst>
                                    <p:cond evt="begin" delay="0">
                                      <p:tn val="20"/>
                                    </p:cond>
                                  </p:end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10"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90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0" name="Am-thanh-tra-loi-sai-www_nhacchuongvui_com.wav"/>
                                        </p:tgtEl>
                                      </p:cMediaNode>
                                    </p:audio>
                                  </p:subTnLst>
                                </p:cTn>
                              </p:par>
                            </p:childTnLst>
                          </p:cTn>
                        </p:par>
                        <p:par>
                          <p:cTn id="43" fill="hold">
                            <p:stCondLst>
                              <p:cond delay="0"/>
                            </p:stCondLst>
                            <p:childTnLst>
                              <p:par>
                                <p:cTn id="44" presetID="1" presetClass="entr" presetSubtype="0" fill="hold" nodeType="afterEffect">
                                  <p:stCondLst>
                                    <p:cond delay="1500"/>
                                  </p:stCondLst>
                                  <p:childTnLst>
                                    <p:set>
                                      <p:cBhvr>
                                        <p:cTn id="45" dur="1" fill="hold">
                                          <p:stCondLst>
                                            <p:cond delay="0"/>
                                          </p:stCondLst>
                                        </p:cTn>
                                        <p:tgtEl>
                                          <p:spTgt spid="28"/>
                                        </p:tgtEl>
                                        <p:attrNameLst>
                                          <p:attrName>style.visibility</p:attrName>
                                        </p:attrNameLst>
                                      </p:cBhvr>
                                      <p:to>
                                        <p:strVal val="visible"/>
                                      </p:to>
                                    </p:set>
                                  </p:childTnLst>
                                </p:cTn>
                              </p:par>
                            </p:childTnLst>
                          </p:cTn>
                        </p:par>
                        <p:par>
                          <p:cTn id="46" fill="hold">
                            <p:stCondLst>
                              <p:cond delay="1500"/>
                            </p:stCondLst>
                            <p:childTnLst>
                              <p:par>
                                <p:cTn id="47" presetID="10" presetClass="exit" presetSubtype="0" fill="hold" nodeType="afterEffect">
                                  <p:stCondLst>
                                    <p:cond delay="110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0" name="Am-thanh-tra-loi-sai-www_nhacchuongvui_com.wav"/>
                                        </p:tgtEl>
                                      </p:cMediaNode>
                                    </p:audio>
                                  </p:subTnLst>
                                </p:cTn>
                              </p:par>
                            </p:childTnLst>
                          </p:cTn>
                        </p:par>
                        <p:par>
                          <p:cTn id="55" fill="hold">
                            <p:stCondLst>
                              <p:cond delay="0"/>
                            </p:stCondLst>
                            <p:childTnLst>
                              <p:par>
                                <p:cTn id="56" presetID="1" presetClass="entr" presetSubtype="0" fill="hold" nodeType="afterEffect">
                                  <p:stCondLst>
                                    <p:cond delay="150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p:stCondLst>
                              <p:cond delay="1500"/>
                            </p:stCondLst>
                            <p:childTnLst>
                              <p:par>
                                <p:cTn id="59" presetID="10" presetClass="exit" presetSubtype="0" fill="hold" nodeType="afterEffect">
                                  <p:stCondLst>
                                    <p:cond delay="1100"/>
                                  </p:stCondLst>
                                  <p:childTnLst>
                                    <p:animEffect transition="out" filter="fade">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subTnLst>
                                    <p:audio>
                                      <p:cMediaNode>
                                        <p:cTn display="0" masterRel="sameClick">
                                          <p:stCondLst>
                                            <p:cond evt="begin" delay="0">
                                              <p:tn val="65"/>
                                            </p:cond>
                                          </p:stCondLst>
                                          <p:endCondLst>
                                            <p:cond evt="onStopAudio" delay="0">
                                              <p:tgtEl>
                                                <p:sldTgt/>
                                              </p:tgtEl>
                                            </p:cond>
                                          </p:endCondLst>
                                        </p:cTn>
                                        <p:tgtEl>
                                          <p:sndTgt r:embed="rId11" name="Am-thanh-tra-loi-dung-www_nhacchuongvui_com.wav"/>
                                        </p:tgtEl>
                                      </p:cMediaNode>
                                    </p:audio>
                                  </p:subTnLst>
                                </p:cTn>
                              </p:par>
                            </p:childTnLst>
                          </p:cTn>
                        </p:par>
                        <p:par>
                          <p:cTn id="68" fill="hold">
                            <p:stCondLst>
                              <p:cond delay="500"/>
                            </p:stCondLst>
                            <p:childTnLst>
                              <p:par>
                                <p:cTn id="69" presetID="10" presetClass="exit" presetSubtype="0" fill="hold" nodeType="afterEffect">
                                  <p:stCondLst>
                                    <p:cond delay="500"/>
                                  </p:stCondLst>
                                  <p:childTnLst>
                                    <p:animEffect transition="out" filter="fade">
                                      <p:cBhvr>
                                        <p:cTn id="70" dur="500"/>
                                        <p:tgtEl>
                                          <p:spTgt spid="26"/>
                                        </p:tgtEl>
                                      </p:cBhvr>
                                    </p:animEffect>
                                    <p:set>
                                      <p:cBhvr>
                                        <p:cTn id="71" dur="1" fill="hold">
                                          <p:stCondLst>
                                            <p:cond delay="499"/>
                                          </p:stCondLst>
                                        </p:cTn>
                                        <p:tgtEl>
                                          <p:spTgt spid="26"/>
                                        </p:tgtEl>
                                        <p:attrNameLst>
                                          <p:attrName>style.visibility</p:attrName>
                                        </p:attrNameLst>
                                      </p:cBhvr>
                                      <p:to>
                                        <p:strVal val="hidden"/>
                                      </p:to>
                                    </p:set>
                                  </p:childTnLst>
                                </p:cTn>
                              </p:par>
                              <p:par>
                                <p:cTn id="72" presetID="10" presetClass="exit" presetSubtype="0" fill="hold" nodeType="withEffect">
                                  <p:stCondLst>
                                    <p:cond delay="500"/>
                                  </p:stCondLst>
                                  <p:childTnLst>
                                    <p:animEffect transition="out" filter="fade">
                                      <p:cBhvr>
                                        <p:cTn id="73" dur="500"/>
                                        <p:tgtEl>
                                          <p:spTgt spid="28"/>
                                        </p:tgtEl>
                                      </p:cBhvr>
                                    </p:animEffect>
                                    <p:set>
                                      <p:cBhvr>
                                        <p:cTn id="74" dur="1" fill="hold">
                                          <p:stCondLst>
                                            <p:cond delay="499"/>
                                          </p:stCondLst>
                                        </p:cTn>
                                        <p:tgtEl>
                                          <p:spTgt spid="28"/>
                                        </p:tgtEl>
                                        <p:attrNameLst>
                                          <p:attrName>style.visibility</p:attrName>
                                        </p:attrNameLst>
                                      </p:cBhvr>
                                      <p:to>
                                        <p:strVal val="hidden"/>
                                      </p:to>
                                    </p:set>
                                  </p:childTnLst>
                                </p:cTn>
                              </p:par>
                              <p:par>
                                <p:cTn id="75" presetID="10" presetClass="exit" presetSubtype="0" fill="hold" nodeType="withEffect">
                                  <p:stCondLst>
                                    <p:cond delay="50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par>
                                <p:cTn id="78" presetID="10" presetClass="exit" presetSubtype="0" fill="hold" nodeType="withEffect">
                                  <p:stCondLst>
                                    <p:cond delay="500"/>
                                  </p:stCondLst>
                                  <p:childTnLst>
                                    <p:animEffect transition="out" filter="fade">
                                      <p:cBhvr>
                                        <p:cTn id="79" dur="500"/>
                                        <p:tgtEl>
                                          <p:spTgt spid="25"/>
                                        </p:tgtEl>
                                      </p:cBhvr>
                                    </p:animEffect>
                                    <p:set>
                                      <p:cBhvr>
                                        <p:cTn id="80" dur="1" fill="hold">
                                          <p:stCondLst>
                                            <p:cond delay="499"/>
                                          </p:stCondLst>
                                        </p:cTn>
                                        <p:tgtEl>
                                          <p:spTgt spid="25"/>
                                        </p:tgtEl>
                                        <p:attrNameLst>
                                          <p:attrName>style.visibility</p:attrName>
                                        </p:attrNameLst>
                                      </p:cBhvr>
                                      <p:to>
                                        <p:strVal val="hidden"/>
                                      </p:to>
                                    </p:set>
                                  </p:childTnLst>
                                </p:cTn>
                              </p:par>
                              <p:par>
                                <p:cTn id="81" presetID="10" presetClass="exit" presetSubtype="0" fill="hold" nodeType="withEffect">
                                  <p:stCondLst>
                                    <p:cond delay="50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grpId="0" nodeType="withEffect">
                                  <p:stCondLst>
                                    <p:cond delay="50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10" presetClass="exit" presetSubtype="0" fill="hold" grpId="0" nodeType="withEffect">
                                  <p:stCondLst>
                                    <p:cond delay="500"/>
                                  </p:stCondLst>
                                  <p:childTnLst>
                                    <p:animEffect transition="out" filter="fade">
                                      <p:cBhvr>
                                        <p:cTn id="88" dur="500"/>
                                        <p:tgtEl>
                                          <p:spTgt spid="20"/>
                                        </p:tgtEl>
                                      </p:cBhvr>
                                    </p:animEffect>
                                    <p:set>
                                      <p:cBhvr>
                                        <p:cTn id="89" dur="1" fill="hold">
                                          <p:stCondLst>
                                            <p:cond delay="499"/>
                                          </p:stCondLst>
                                        </p:cTn>
                                        <p:tgtEl>
                                          <p:spTgt spid="20"/>
                                        </p:tgtEl>
                                        <p:attrNameLst>
                                          <p:attrName>style.visibility</p:attrName>
                                        </p:attrNameLst>
                                      </p:cBhvr>
                                      <p:to>
                                        <p:strVal val="hidden"/>
                                      </p:to>
                                    </p:set>
                                  </p:childTnLst>
                                </p:cTn>
                              </p:par>
                              <p:par>
                                <p:cTn id="90" presetID="10" presetClass="exit" presetSubtype="0" fill="hold" grpId="0" nodeType="withEffect">
                                  <p:stCondLst>
                                    <p:cond delay="50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10" presetClass="exit" presetSubtype="0" fill="hold" grpId="0" nodeType="withEffect">
                                  <p:stCondLst>
                                    <p:cond delay="500"/>
                                  </p:stCondLst>
                                  <p:childTnLst>
                                    <p:animEffect transition="out" filter="fade">
                                      <p:cBhvr>
                                        <p:cTn id="94" dur="500"/>
                                        <p:tgtEl>
                                          <p:spTgt spid="22"/>
                                        </p:tgtEl>
                                      </p:cBhvr>
                                    </p:animEffect>
                                    <p:set>
                                      <p:cBhvr>
                                        <p:cTn id="95" dur="1" fill="hold">
                                          <p:stCondLst>
                                            <p:cond delay="499"/>
                                          </p:stCondLst>
                                        </p:cTn>
                                        <p:tgtEl>
                                          <p:spTgt spid="22"/>
                                        </p:tgtEl>
                                        <p:attrNameLst>
                                          <p:attrName>style.visibility</p:attrName>
                                        </p:attrNameLst>
                                      </p:cBhvr>
                                      <p:to>
                                        <p:strVal val="hidden"/>
                                      </p:to>
                                    </p:set>
                                  </p:childTnLst>
                                </p:cTn>
                              </p:par>
                              <p:par>
                                <p:cTn id="96" presetID="10" presetClass="exit" presetSubtype="0" fill="hold" grpId="0" nodeType="withEffect">
                                  <p:stCondLst>
                                    <p:cond delay="500"/>
                                  </p:stCondLst>
                                  <p:childTnLst>
                                    <p:animEffect transition="out" filter="fade">
                                      <p:cBhvr>
                                        <p:cTn id="97" dur="500"/>
                                        <p:tgtEl>
                                          <p:spTgt spid="23"/>
                                        </p:tgtEl>
                                      </p:cBhvr>
                                    </p:animEffect>
                                    <p:set>
                                      <p:cBhvr>
                                        <p:cTn id="98" dur="1" fill="hold">
                                          <p:stCondLst>
                                            <p:cond delay="499"/>
                                          </p:stCondLst>
                                        </p:cTn>
                                        <p:tgtEl>
                                          <p:spTgt spid="23"/>
                                        </p:tgtEl>
                                        <p:attrNameLst>
                                          <p:attrName>style.visibility</p:attrName>
                                        </p:attrNameLst>
                                      </p:cBhvr>
                                      <p:to>
                                        <p:strVal val="hidden"/>
                                      </p:to>
                                    </p:set>
                                  </p:childTnLst>
                                </p:cTn>
                              </p:par>
                              <p:par>
                                <p:cTn id="99" presetID="10" presetClass="exit" presetSubtype="0" fill="hold" grpId="0" nodeType="withEffect" nodePh="1">
                                  <p:stCondLst>
                                    <p:cond delay="500"/>
                                  </p:stCondLst>
                                  <p:endCondLst>
                                    <p:cond evt="begin" delay="0">
                                      <p:tn val="99"/>
                                    </p:cond>
                                  </p:endCondLst>
                                  <p:childTnLst>
                                    <p:animEffect transition="out" filter="fade">
                                      <p:cBhvr>
                                        <p:cTn id="100" dur="500"/>
                                        <p:tgtEl>
                                          <p:spTgt spid="29"/>
                                        </p:tgtEl>
                                      </p:cBhvr>
                                    </p:animEffect>
                                    <p:set>
                                      <p:cBhvr>
                                        <p:cTn id="101" dur="1" fill="hold">
                                          <p:stCondLst>
                                            <p:cond delay="499"/>
                                          </p:stCondLst>
                                        </p:cTn>
                                        <p:tgtEl>
                                          <p:spTgt spid="29"/>
                                        </p:tgtEl>
                                        <p:attrNameLst>
                                          <p:attrName>style.visibility</p:attrName>
                                        </p:attrNameLst>
                                      </p:cBhvr>
                                      <p:to>
                                        <p:strVal val="hidden"/>
                                      </p:to>
                                    </p:set>
                                  </p:childTnLst>
                                </p:cTn>
                              </p:par>
                            </p:childTnLst>
                          </p:cTn>
                        </p:par>
                        <p:par>
                          <p:cTn id="102" fill="hold">
                            <p:stCondLst>
                              <p:cond delay="1500"/>
                            </p:stCondLst>
                            <p:childTnLst>
                              <p:par>
                                <p:cTn id="103" presetID="10" presetClass="exit" presetSubtype="0" fill="hold" nodeType="afterEffect">
                                  <p:stCondLst>
                                    <p:cond delay="0"/>
                                  </p:stCondLst>
                                  <p:childTnLst>
                                    <p:animEffect transition="out" filter="fade">
                                      <p:cBhvr>
                                        <p:cTn id="104" dur="500"/>
                                        <p:tgtEl>
                                          <p:spTgt spid="40"/>
                                        </p:tgtEl>
                                      </p:cBhvr>
                                    </p:animEffect>
                                    <p:set>
                                      <p:cBhvr>
                                        <p:cTn id="105" dur="1" fill="hold">
                                          <p:stCondLst>
                                            <p:cond delay="499"/>
                                          </p:stCondLst>
                                        </p:cTn>
                                        <p:tgtEl>
                                          <p:spTgt spid="40"/>
                                        </p:tgtEl>
                                        <p:attrNameLst>
                                          <p:attrName>style.visibility</p:attrName>
                                        </p:attrNameLst>
                                      </p:cBhvr>
                                      <p:to>
                                        <p:strVal val="hidden"/>
                                      </p:to>
                                    </p:set>
                                  </p:childTnLst>
                                </p:cTn>
                              </p:par>
                              <p:par>
                                <p:cTn id="106" presetID="35" presetClass="path" presetSubtype="0" fill="hold" nodeType="withEffect">
                                  <p:stCondLst>
                                    <p:cond delay="0"/>
                                  </p:stCondLst>
                                  <p:childTnLst>
                                    <p:animMotion origin="layout" path="M 2.5E-6 1.11022E-16 L -1 1.11022E-16 " pathEditMode="relative" rAng="0" ptsTypes="AA">
                                      <p:cBhvr>
                                        <p:cTn id="107" dur="3000" fill="hold"/>
                                        <p:tgtEl>
                                          <p:spTgt spid="30"/>
                                        </p:tgtEl>
                                        <p:attrNameLst>
                                          <p:attrName>ppt_x</p:attrName>
                                          <p:attrName>ppt_y</p:attrName>
                                        </p:attrNameLst>
                                      </p:cBhvr>
                                      <p:rCtr x="-50000" y="0"/>
                                    </p:animMotion>
                                  </p:childTnLst>
                                </p:cTn>
                              </p:par>
                              <p:par>
                                <p:cTn id="108" presetID="63" presetClass="path" presetSubtype="0" accel="50000" decel="50000" fill="hold" nodeType="withEffect">
                                  <p:stCondLst>
                                    <p:cond delay="0"/>
                                  </p:stCondLst>
                                  <p:childTnLst>
                                    <p:animMotion origin="layout" path="M 0 0 L 0.25 0 E" pathEditMode="relative" ptsTypes="">
                                      <p:cBhvr>
                                        <p:cTn id="109" dur="2000" fill="hold"/>
                                        <p:tgtEl>
                                          <p:spTgt spid="8"/>
                                        </p:tgtEl>
                                        <p:attrNameLst>
                                          <p:attrName>ppt_x</p:attrName>
                                          <p:attrName>ppt_y</p:attrName>
                                        </p:attrNameLst>
                                      </p:cBhvr>
                                    </p:animMotion>
                                  </p:childTnLst>
                                </p:cTn>
                              </p:par>
                            </p:childTnLst>
                          </p:cTn>
                        </p:par>
                        <p:par>
                          <p:cTn id="110" fill="hold">
                            <p:stCondLst>
                              <p:cond delay="2000"/>
                            </p:stCondLst>
                            <p:childTnLst>
                              <p:par>
                                <p:cTn id="111" presetID="10" presetClass="entr" presetSubtype="0" fill="hold"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500"/>
                                        <p:tgtEl>
                                          <p:spTgt spid="35"/>
                                        </p:tgtEl>
                                      </p:cBhvr>
                                    </p:animEffect>
                                  </p:childTnLst>
                                  <p:subTnLst>
                                    <p:audio>
                                      <p:cMediaNode>
                                        <p:cTn display="0" masterRel="sameClick">
                                          <p:stCondLst>
                                            <p:cond evt="begin" delay="0">
                                              <p:tn val="111"/>
                                            </p:cond>
                                          </p:stCondLst>
                                          <p:endCondLst>
                                            <p:cond evt="onStopAudio" delay="0">
                                              <p:tgtEl>
                                                <p:sldTgt/>
                                              </p:tgtEl>
                                            </p:cond>
                                          </p:endCondLst>
                                        </p:cTn>
                                        <p:tgtEl>
                                          <p:sndTgt r:embed="rId12" name="Tieng-yeah-tre-con-www_nhacchuongvui_com.wav"/>
                                        </p:tgtEl>
                                      </p:cMediaNode>
                                    </p:audio>
                                  </p:subTnLst>
                                </p:cTn>
                              </p:par>
                            </p:childTnLst>
                          </p:cTn>
                        </p:par>
                      </p:childTnLst>
                    </p:cTn>
                  </p:par>
                </p:childTnLst>
              </p:cTn>
              <p:nextCondLst>
                <p:cond evt="onClick" delay="0">
                  <p:tgtEl>
                    <p:spTgt spid="20"/>
                  </p:tgtEl>
                </p:cond>
              </p:nextCondLst>
            </p:seq>
          </p:childTnLst>
        </p:cTn>
      </p:par>
    </p:tnLst>
    <p:bldLst>
      <p:bldP spid="19" grpId="0" bldLvl="0" animBg="1"/>
      <p:bldP spid="19" grpId="1" bldLvl="0" animBg="1"/>
      <p:bldP spid="21" grpId="0" bldLvl="0" animBg="1"/>
      <p:bldP spid="21" grpId="1" bldLvl="0" animBg="1"/>
      <p:bldP spid="23" grpId="0" bldLvl="0" animBg="1"/>
      <p:bldP spid="23" grpId="1" bldLvl="0" animBg="1"/>
      <p:bldP spid="29" grpId="0"/>
      <p:bldP spid="29" grpId="1"/>
      <p:bldP spid="22" grpId="0" bldLvl="0" animBg="1"/>
      <p:bldP spid="22" grpId="1" bldLvl="0" animBg="1"/>
      <p:bldP spid="20" grpId="0" bldLvl="0" animBg="1"/>
      <p:bldP spid="20" grpId="1"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8359</Words>
  <Application>WPS Presentation</Application>
  <PresentationFormat>Widescreen</PresentationFormat>
  <Paragraphs>288</Paragraphs>
  <Slides>36</Slides>
  <Notes>6</Notes>
  <HiddenSlides>0</HiddenSlides>
  <MMClips>3</MMClips>
  <ScaleCrop>false</ScaleCrop>
  <HeadingPairs>
    <vt:vector size="6" baseType="variant">
      <vt:variant>
        <vt:lpstr>已用的字体</vt:lpstr>
      </vt:variant>
      <vt:variant>
        <vt:i4>38</vt:i4>
      </vt:variant>
      <vt:variant>
        <vt:lpstr>主题</vt:lpstr>
      </vt:variant>
      <vt:variant>
        <vt:i4>1</vt:i4>
      </vt:variant>
      <vt:variant>
        <vt:lpstr>幻灯片标题</vt:lpstr>
      </vt:variant>
      <vt:variant>
        <vt:i4>36</vt:i4>
      </vt:variant>
    </vt:vector>
  </HeadingPairs>
  <TitlesOfParts>
    <vt:vector size="75" baseType="lpstr">
      <vt:lpstr>Arial</vt:lpstr>
      <vt:lpstr>SimSun</vt:lpstr>
      <vt:lpstr>Wingdings</vt:lpstr>
      <vt:lpstr>Times New Roman</vt:lpstr>
      <vt:lpstr>Tahoma</vt:lpstr>
      <vt:lpstr>Microsoft YaHei</vt:lpstr>
      <vt:lpstr>Arial Unicode MS</vt:lpstr>
      <vt:lpstr>Calibri Light</vt:lpstr>
      <vt:lpstr>Calibri</vt:lpstr>
      <vt:lpstr>SimHei</vt:lpstr>
      <vt:lpstr>HP001 4H</vt:lpstr>
      <vt:lpstr>HP001 4 hang 1 ô ly</vt:lpstr>
      <vt:lpstr>Bahnschrift SemiBold Condensed</vt:lpstr>
      <vt:lpstr>Barlow Condensed Black</vt:lpstr>
      <vt:lpstr>Barlow Condensed SemiBold</vt:lpstr>
      <vt:lpstr>Bell MT</vt:lpstr>
      <vt:lpstr>Book Antiqua</vt:lpstr>
      <vt:lpstr>Britannic Bold</vt:lpstr>
      <vt:lpstr>Brush Script MT</vt:lpstr>
      <vt:lpstr>Candara</vt:lpstr>
      <vt:lpstr>Corbel Light</vt:lpstr>
      <vt:lpstr>Dosis ExtraBold</vt:lpstr>
      <vt:lpstr>Dosis SemiBold</vt:lpstr>
      <vt:lpstr>Dubai Medium</vt:lpstr>
      <vt:lpstr>Edwardian Script ITC</vt:lpstr>
      <vt:lpstr>Elephant</vt:lpstr>
      <vt:lpstr>Eras Demi ITC</vt:lpstr>
      <vt:lpstr>High Tower Text</vt:lpstr>
      <vt:lpstr>HL Hoctro</vt:lpstr>
      <vt:lpstr>HP001 5H</vt:lpstr>
      <vt:lpstr>HP001 5 hàng 1 ô ly</vt:lpstr>
      <vt:lpstr>HP001 TD 4H</vt:lpstr>
      <vt:lpstr>HP001 4 hàng 2 ô ly</vt:lpstr>
      <vt:lpstr>HP001 4 hàng</vt:lpstr>
      <vt:lpstr>HoloLens MDL2 Assets</vt:lpstr>
      <vt:lpstr>HP001 4H Normal</vt:lpstr>
      <vt:lpstr>HP001 5H Normal</vt:lpstr>
      <vt:lpstr>Trebuchet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Đinh Thu Hà</cp:lastModifiedBy>
  <cp:revision>22</cp:revision>
  <dcterms:created xsi:type="dcterms:W3CDTF">2021-10-08T07:35:00Z</dcterms:created>
  <dcterms:modified xsi:type="dcterms:W3CDTF">2021-10-09T15:00:50Z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39EC93959D614B948AD8F92C54E18788</vt:lpwstr>
  </property>
  <property fmtid="{D5CDD505-2E9C-101B-9397-08002B2CF9AE}" pid="3" name="KSOProductBuildVer">
    <vt:lpwstr>1033-11.2.0.10323</vt:lpwstr>
  </property>
</Properties>
</file>