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3"/>
    <p:sldMasterId id="2147483692" r:id="rId4"/>
  </p:sldMasterIdLst>
  <p:notesMasterIdLst>
    <p:notesMasterId r:id="rId6"/>
  </p:notesMasterIdLst>
  <p:sldIdLst>
    <p:sldId id="333" r:id="rId5"/>
    <p:sldId id="321" r:id="rId7"/>
    <p:sldId id="328" r:id="rId8"/>
    <p:sldId id="322" r:id="rId9"/>
    <p:sldId id="281" r:id="rId10"/>
    <p:sldId id="258" r:id="rId11"/>
    <p:sldId id="334" r:id="rId12"/>
    <p:sldId id="335" r:id="rId13"/>
    <p:sldId id="326" r:id="rId14"/>
    <p:sldId id="329" r:id="rId15"/>
    <p:sldId id="327" r:id="rId16"/>
    <p:sldId id="298" r:id="rId17"/>
    <p:sldId id="319" r:id="rId18"/>
    <p:sldId id="299" r:id="rId19"/>
    <p:sldId id="300" r:id="rId20"/>
    <p:sldId id="332" r:id="rId21"/>
    <p:sldId id="330" r:id="rId22"/>
    <p:sldId id="260" r:id="rId23"/>
    <p:sldId id="270" r:id="rId24"/>
    <p:sldId id="271" r:id="rId25"/>
    <p:sldId id="272" r:id="rId26"/>
    <p:sldId id="264" r:id="rId27"/>
    <p:sldId id="302" r:id="rId28"/>
    <p:sldId id="331" r:id="rId29"/>
    <p:sldId id="304" r:id="rId30"/>
    <p:sldId id="303" r:id="rId31"/>
  </p:sldIdLst>
  <p:sldSz cx="11795125" cy="6858000"/>
  <p:notesSz cx="9144000" cy="6858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A89BC"/>
    <a:srgbClr val="FF3300"/>
    <a:srgbClr val="BAD5F1"/>
    <a:srgbClr val="FBA358"/>
    <a:srgbClr val="93A6D9"/>
    <a:srgbClr val="D3E7FC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/>
    <p:restoredTop sz="94290"/>
  </p:normalViewPr>
  <p:slideViewPr>
    <p:cSldViewPr showGuides="1">
      <p:cViewPr varScale="1">
        <p:scale>
          <a:sx n="70" d="100"/>
          <a:sy n="70" d="100"/>
        </p:scale>
        <p:origin x="798" y="66"/>
      </p:cViewPr>
      <p:guideLst>
        <p:guide orient="horz" pos="2160"/>
        <p:guide pos="37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C88619-DB6D-47F2-AB84-8A24992C7C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1275" y="857250"/>
            <a:ext cx="39814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EDECFD-BCB2-4AB0-84FF-1CEC4D2363D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/>
                <a:ea typeface="等线"/>
              </a:rPr>
            </a:fld>
            <a:endParaRPr lang="zh-CN" altLang="en-US" sz="1200" dirty="0">
              <a:solidFill>
                <a:srgbClr val="000000"/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/>
                <a:ea typeface="等线"/>
              </a:rPr>
            </a:fld>
            <a:endParaRPr lang="zh-CN" altLang="en-US" sz="1200" dirty="0">
              <a:solidFill>
                <a:srgbClr val="000000"/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/>
                <a:ea typeface="等线"/>
              </a:rPr>
            </a:fld>
            <a:endParaRPr lang="zh-CN" altLang="en-US" sz="1200" dirty="0">
              <a:solidFill>
                <a:srgbClr val="000000"/>
              </a:solidFill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194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256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419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4635" y="2130426"/>
            <a:ext cx="10025856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9269" y="3886200"/>
            <a:ext cx="82565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734" y="4406901"/>
            <a:ext cx="1002585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734" y="2906713"/>
            <a:ext cx="1002585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635" y="1981200"/>
            <a:ext cx="491463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5855" y="1981200"/>
            <a:ext cx="491463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56" y="274638"/>
            <a:ext cx="106156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756" y="1535113"/>
            <a:ext cx="5211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756" y="2174875"/>
            <a:ext cx="5211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1760" y="1535113"/>
            <a:ext cx="52136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1760" y="2174875"/>
            <a:ext cx="521360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57" y="273050"/>
            <a:ext cx="388051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566" y="273051"/>
            <a:ext cx="659380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757" y="1435101"/>
            <a:ext cx="388051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927" y="4800600"/>
            <a:ext cx="70770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11927" y="612775"/>
            <a:ext cx="7077075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1927" y="5367338"/>
            <a:ext cx="70770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4027" y="609600"/>
            <a:ext cx="2506464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634" y="609600"/>
            <a:ext cx="7322807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663" y="541338"/>
            <a:ext cx="9829800" cy="577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图文框 7"/>
          <p:cNvSpPr/>
          <p:nvPr/>
        </p:nvSpPr>
        <p:spPr>
          <a:xfrm>
            <a:off x="306388" y="349250"/>
            <a:ext cx="1118235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84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2"/>
          <p:cNvSpPr/>
          <p:nvPr/>
        </p:nvSpPr>
        <p:spPr>
          <a:xfrm>
            <a:off x="306388" y="349250"/>
            <a:ext cx="1118235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84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图片 3"/>
          <p:cNvPicPr>
            <a:picLocks noChangeAspect="1"/>
          </p:cNvPicPr>
          <p:nvPr userDrawn="1"/>
        </p:nvPicPr>
        <p:blipFill>
          <a:blip r:embed="rId2"/>
          <a:srcRect l="40849" t="7222" r="7066" b="14722"/>
          <a:stretch>
            <a:fillRect/>
          </a:stretch>
        </p:blipFill>
        <p:spPr>
          <a:xfrm>
            <a:off x="5897563" y="1071563"/>
            <a:ext cx="5897562" cy="5786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2"/>
          <p:cNvSpPr/>
          <p:nvPr/>
        </p:nvSpPr>
        <p:spPr>
          <a:xfrm>
            <a:off x="306388" y="349250"/>
            <a:ext cx="1118235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84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图片 3"/>
          <p:cNvPicPr>
            <a:picLocks noChangeAspect="1"/>
          </p:cNvPicPr>
          <p:nvPr userDrawn="1"/>
        </p:nvPicPr>
        <p:blipFill>
          <a:blip r:embed="rId2"/>
          <a:srcRect l="40849" t="7222" r="7066" b="14722"/>
          <a:stretch>
            <a:fillRect/>
          </a:stretch>
        </p:blipFill>
        <p:spPr>
          <a:xfrm>
            <a:off x="5897563" y="1071563"/>
            <a:ext cx="5897562" cy="5786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3608162" y="2036763"/>
            <a:ext cx="2199299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8367167" y="2036763"/>
            <a:ext cx="2199299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2113293" y="2019300"/>
            <a:ext cx="2039574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877776" y="2019300"/>
            <a:ext cx="2039574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642258" y="2019300"/>
            <a:ext cx="2039574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31388" y="2074863"/>
            <a:ext cx="1658689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855941" y="2074863"/>
            <a:ext cx="1658689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280494" y="2074863"/>
            <a:ext cx="1658689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8705048" y="2074863"/>
            <a:ext cx="1658689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00090" y="1970736"/>
            <a:ext cx="3329992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37911" y="2516067"/>
            <a:ext cx="17267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300367" y="2516067"/>
            <a:ext cx="17267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555490" y="2115445"/>
            <a:ext cx="2426558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679841" y="2840525"/>
            <a:ext cx="2445350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752806" y="2638278"/>
            <a:ext cx="2277036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663" y="541338"/>
            <a:ext cx="9829800" cy="577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图文框 7"/>
          <p:cNvSpPr/>
          <p:nvPr/>
        </p:nvSpPr>
        <p:spPr>
          <a:xfrm>
            <a:off x="306388" y="349250"/>
            <a:ext cx="1118235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84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2"/>
          <p:cNvSpPr/>
          <p:nvPr/>
        </p:nvSpPr>
        <p:spPr>
          <a:xfrm>
            <a:off x="306388" y="349250"/>
            <a:ext cx="1118235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84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图片 3"/>
          <p:cNvPicPr>
            <a:picLocks noChangeAspect="1"/>
          </p:cNvPicPr>
          <p:nvPr userDrawn="1"/>
        </p:nvPicPr>
        <p:blipFill>
          <a:blip r:embed="rId2"/>
          <a:srcRect l="40849" t="7222" r="7066" b="14722"/>
          <a:stretch>
            <a:fillRect/>
          </a:stretch>
        </p:blipFill>
        <p:spPr>
          <a:xfrm>
            <a:off x="5897563" y="1071563"/>
            <a:ext cx="5897562" cy="5786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3608162" y="2036763"/>
            <a:ext cx="2199299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8367167" y="2036763"/>
            <a:ext cx="2199299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2113293" y="2019300"/>
            <a:ext cx="2039574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877776" y="2019300"/>
            <a:ext cx="2039574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642258" y="2019300"/>
            <a:ext cx="2039574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31388" y="2074863"/>
            <a:ext cx="1658689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855941" y="2074863"/>
            <a:ext cx="1658689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280494" y="2074863"/>
            <a:ext cx="1658689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8705048" y="2074863"/>
            <a:ext cx="1658689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00090" y="1970736"/>
            <a:ext cx="3329992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37911" y="2516067"/>
            <a:ext cx="17267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300367" y="2516067"/>
            <a:ext cx="17267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555490" y="2115445"/>
            <a:ext cx="2426558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679841" y="2840525"/>
            <a:ext cx="2445350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752806" y="2638278"/>
            <a:ext cx="2277036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0980" marR="0" lvl="0" indent="-220980" algn="l" defTabSz="884555" rtl="0" eaLnBrk="0" fontAlgn="base" latinLnBrk="0" hangingPunct="0">
              <a:lnSpc>
                <a:spcPct val="90000"/>
              </a:lnSpc>
              <a:spcBef>
                <a:spcPts val="96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68C3C0-798F-4F63-9626-B85D95816F3F}" type="datetimeFigureOut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12C3D8-251D-4C56-A98D-2C81BB3AA741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2.xml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3" Type="http://schemas.openxmlformats.org/officeDocument/2006/relationships/theme" Target="../theme/theme3.xml"/><Relationship Id="rId22" Type="http://schemas.openxmlformats.org/officeDocument/2006/relationships/image" Target="../media/image4.png"/><Relationship Id="rId21" Type="http://schemas.openxmlformats.org/officeDocument/2006/relationships/image" Target="../media/image3.png"/><Relationship Id="rId20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884238" y="609600"/>
            <a:ext cx="100266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884238" y="1981200"/>
            <a:ext cx="1002665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4238" y="6248400"/>
            <a:ext cx="24574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0663" y="6248400"/>
            <a:ext cx="3733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3438" y="6248400"/>
            <a:ext cx="24574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2E351-9532-4E0F-BE88-BBB110D082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图文框 6"/>
          <p:cNvSpPr/>
          <p:nvPr/>
        </p:nvSpPr>
        <p:spPr>
          <a:xfrm>
            <a:off x="306388" y="349250"/>
            <a:ext cx="1118235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84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4"/>
          <a:srcRect l="21709" t="28104"/>
          <a:stretch>
            <a:fillRect/>
          </a:stretch>
        </p:blipFill>
        <p:spPr>
          <a:xfrm rot="21135172">
            <a:off x="-143335" y="-201943"/>
            <a:ext cx="3287777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5"/>
          <a:srcRect r="24130" b="22282"/>
          <a:stretch>
            <a:fillRect/>
          </a:stretch>
        </p:blipFill>
        <p:spPr>
          <a:xfrm>
            <a:off x="8956923" y="4688352"/>
            <a:ext cx="2838202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sldNum="0" hdr="0" ftr="0" dt="0"/>
  <p:txStyles>
    <p:titleStyle>
      <a:lvl1pPr algn="l" defTabSz="88455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defTabSz="88455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88455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88455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88455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457200" algn="l" defTabSz="88455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914400" algn="l" defTabSz="88455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1371600" algn="l" defTabSz="88455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1828800" algn="l" defTabSz="88455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220980" indent="-220980" algn="l" defTabSz="884555" rtl="0" eaLnBrk="0" fontAlgn="base" hangingPunct="0">
        <a:lnSpc>
          <a:spcPct val="90000"/>
        </a:lnSpc>
        <a:spcBef>
          <a:spcPts val="965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662305" indent="-220980" algn="l" defTabSz="884555" rtl="0" eaLnBrk="0" fontAlgn="base" hangingPunct="0">
        <a:lnSpc>
          <a:spcPct val="90000"/>
        </a:lnSpc>
        <a:spcBef>
          <a:spcPts val="49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1104900" indent="-220980" algn="l" defTabSz="884555" rtl="0" eaLnBrk="0" fontAlgn="base" hangingPunct="0">
        <a:lnSpc>
          <a:spcPct val="90000"/>
        </a:lnSpc>
        <a:spcBef>
          <a:spcPts val="49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1548130" indent="-220980" algn="l" defTabSz="884555" rtl="0" eaLnBrk="0" fontAlgn="base" hangingPunct="0">
        <a:lnSpc>
          <a:spcPct val="90000"/>
        </a:lnSpc>
        <a:spcBef>
          <a:spcPts val="49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1989455" indent="-220980" algn="l" defTabSz="884555" rtl="0" eaLnBrk="0" fontAlgn="base" hangingPunct="0">
        <a:lnSpc>
          <a:spcPct val="90000"/>
        </a:lnSpc>
        <a:spcBef>
          <a:spcPts val="49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2432685" indent="-220980" algn="l" defTabSz="88455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6pPr>
      <a:lvl7pPr marL="2874645" indent="-220980" algn="l" defTabSz="88455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7pPr>
      <a:lvl8pPr marL="3317240" indent="-220980" algn="l" defTabSz="88455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8pPr>
      <a:lvl9pPr marL="3759200" indent="-220980" algn="l" defTabSz="88455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1pPr>
      <a:lvl2pPr marL="442595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2pPr>
      <a:lvl3pPr marL="884555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3pPr>
      <a:lvl4pPr marL="1327150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4pPr>
      <a:lvl5pPr marL="1769110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5pPr>
      <a:lvl6pPr marL="2211705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6pPr>
      <a:lvl7pPr marL="2653665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7pPr>
      <a:lvl8pPr marL="3096260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8pPr>
      <a:lvl9pPr marL="3538220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图文框 6"/>
          <p:cNvSpPr/>
          <p:nvPr/>
        </p:nvSpPr>
        <p:spPr>
          <a:xfrm>
            <a:off x="306388" y="349250"/>
            <a:ext cx="11182350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84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rcRect l="21709" t="28104"/>
          <a:stretch>
            <a:fillRect/>
          </a:stretch>
        </p:blipFill>
        <p:spPr>
          <a:xfrm rot="21135172">
            <a:off x="-143335" y="-201943"/>
            <a:ext cx="3287777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2"/>
          <a:srcRect r="24130" b="22282"/>
          <a:stretch>
            <a:fillRect/>
          </a:stretch>
        </p:blipFill>
        <p:spPr>
          <a:xfrm>
            <a:off x="8956923" y="4688352"/>
            <a:ext cx="2838202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</p:sldLayoutIdLst>
  <p:hf sldNum="0" hdr="0" ftr="0" dt="0"/>
  <p:txStyles>
    <p:titleStyle>
      <a:lvl1pPr algn="l" defTabSz="88455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defTabSz="88455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88455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88455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88455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457200" algn="l" defTabSz="88455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914400" algn="l" defTabSz="88455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1371600" algn="l" defTabSz="88455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1828800" algn="l" defTabSz="88455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220980" indent="-220980" algn="l" defTabSz="884555" rtl="0" eaLnBrk="0" fontAlgn="base" hangingPunct="0">
        <a:lnSpc>
          <a:spcPct val="90000"/>
        </a:lnSpc>
        <a:spcBef>
          <a:spcPts val="965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662305" indent="-220980" algn="l" defTabSz="884555" rtl="0" eaLnBrk="0" fontAlgn="base" hangingPunct="0">
        <a:lnSpc>
          <a:spcPct val="90000"/>
        </a:lnSpc>
        <a:spcBef>
          <a:spcPts val="49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1104900" indent="-220980" algn="l" defTabSz="884555" rtl="0" eaLnBrk="0" fontAlgn="base" hangingPunct="0">
        <a:lnSpc>
          <a:spcPct val="90000"/>
        </a:lnSpc>
        <a:spcBef>
          <a:spcPts val="49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1548130" indent="-220980" algn="l" defTabSz="884555" rtl="0" eaLnBrk="0" fontAlgn="base" hangingPunct="0">
        <a:lnSpc>
          <a:spcPct val="90000"/>
        </a:lnSpc>
        <a:spcBef>
          <a:spcPts val="49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1989455" indent="-220980" algn="l" defTabSz="884555" rtl="0" eaLnBrk="0" fontAlgn="base" hangingPunct="0">
        <a:lnSpc>
          <a:spcPct val="90000"/>
        </a:lnSpc>
        <a:spcBef>
          <a:spcPts val="49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2432685" indent="-220980" algn="l" defTabSz="88455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6pPr>
      <a:lvl7pPr marL="2874645" indent="-220980" algn="l" defTabSz="88455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7pPr>
      <a:lvl8pPr marL="3317240" indent="-220980" algn="l" defTabSz="88455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8pPr>
      <a:lvl9pPr marL="3759200" indent="-220980" algn="l" defTabSz="88455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1pPr>
      <a:lvl2pPr marL="442595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2pPr>
      <a:lvl3pPr marL="884555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3pPr>
      <a:lvl4pPr marL="1327150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4pPr>
      <a:lvl5pPr marL="1769110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5pPr>
      <a:lvl6pPr marL="2211705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6pPr>
      <a:lvl7pPr marL="2653665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7pPr>
      <a:lvl8pPr marL="3096260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8pPr>
      <a:lvl9pPr marL="3538220" algn="l" defTabSz="884555" rtl="0" eaLnBrk="1" latinLnBrk="0" hangingPunct="1">
        <a:defRPr sz="1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A_Bandari-安妮的仙境">
            <a:hlinkClick r:id="" action="ppaction://media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433387" y="-769937"/>
            <a:ext cx="588962" cy="59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 17"/>
          <p:cNvSpPr/>
          <p:nvPr/>
        </p:nvSpPr>
        <p:spPr>
          <a:xfrm>
            <a:off x="2392362" y="2886670"/>
            <a:ext cx="6705600" cy="10926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5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LÀM VĂN</a:t>
            </a:r>
            <a:endParaRPr kumimoji="0" lang="en-US" sz="65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427858" y="2024607"/>
            <a:ext cx="9086459" cy="104515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Dựa vào tranh minh họa và lời dẫn giải dưới tranh kể lại được cốt truyện </a:t>
            </a:r>
            <a:r>
              <a:rPr kumimoji="0" lang="en-US" altLang="en-US" sz="3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 lưỡi rìu</a:t>
            </a:r>
            <a:r>
              <a:rPr kumimoji="0" lang="en-US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402776" y="4756301"/>
            <a:ext cx="9086459" cy="568745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Hiểu nội dung, ý nghĩa truyện </a:t>
            </a:r>
            <a:r>
              <a:rPr kumimoji="0" lang="en-US" altLang="en-US" sz="3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 lưỡi rìu</a:t>
            </a:r>
            <a:r>
              <a:rPr kumimoji="0" lang="en-US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402776" y="3375214"/>
            <a:ext cx="9086459" cy="1045158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Biết phát triển ý dưới mỗi tranh thành một đoạn văn kể chuyện.</a:t>
            </a:r>
            <a:endParaRPr kumimoji="0" lang="en-US" altLang="en-US" sz="3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ounded Rectangle 1"/>
          <p:cNvSpPr/>
          <p:nvPr/>
        </p:nvSpPr>
        <p:spPr>
          <a:xfrm>
            <a:off x="3154362" y="491554"/>
            <a:ext cx="51054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563" y="1968500"/>
            <a:ext cx="1069975" cy="1071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Box 1"/>
          <p:cNvSpPr txBox="1"/>
          <p:nvPr/>
        </p:nvSpPr>
        <p:spPr>
          <a:xfrm>
            <a:off x="563563" y="381000"/>
            <a:ext cx="113538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en-US" sz="2600" b="1" i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Bài 2:  </a:t>
            </a:r>
            <a:r>
              <a:rPr lang="en-US" altLang="en-US" sz="2600" dirty="0">
                <a:latin typeface="Arial" panose="020B0604020202020204" pitchFamily="34" charset="0"/>
                <a:ea typeface="Microsoft YaHei" panose="020B0503020204020204" pitchFamily="34" charset="-122"/>
              </a:rPr>
              <a:t>Phát triển ý nêu dưới mỗi tranh thành một đoạn văn kể chuyện</a:t>
            </a:r>
            <a:endParaRPr lang="en-US" altLang="en-US" sz="2600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4" name="Picture 2" descr="sc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963" y="1951038"/>
            <a:ext cx="10896600" cy="475456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4"/>
          <p:cNvGraphicFramePr>
            <a:graphicFrameLocks noGrp="1"/>
          </p:cNvGraphicFramePr>
          <p:nvPr/>
        </p:nvGraphicFramePr>
        <p:xfrm>
          <a:off x="449263" y="854075"/>
          <a:ext cx="11087100" cy="1096963"/>
        </p:xfrm>
        <a:graphic>
          <a:graphicData uri="http://schemas.openxmlformats.org/drawingml/2006/table">
            <a:tbl>
              <a:tblPr/>
              <a:tblGrid>
                <a:gridCol w="6938962"/>
                <a:gridCol w="4148138"/>
              </a:tblGrid>
              <a:tr h="1096963">
                <a:tc>
                  <a:txBody>
                    <a:bodyPr/>
                    <a:lstStyle>
                      <a:lvl1pPr defTabSz="884555">
                        <a:lnSpc>
                          <a:spcPct val="90000"/>
                        </a:lnSpc>
                        <a:spcBef>
                          <a:spcPts val="965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marL="742950" indent="-285750" defTabSz="884555">
                        <a:lnSpc>
                          <a:spcPct val="90000"/>
                        </a:lnSpc>
                        <a:spcBef>
                          <a:spcPts val="49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marL="1143000" indent="-228600" defTabSz="884555">
                        <a:lnSpc>
                          <a:spcPct val="90000"/>
                        </a:lnSpc>
                        <a:spcBef>
                          <a:spcPts val="49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marL="1600200" indent="-228600" defTabSz="884555">
                        <a:lnSpc>
                          <a:spcPct val="90000"/>
                        </a:lnSpc>
                        <a:spcBef>
                          <a:spcPts val="49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marL="2057400" indent="-228600" defTabSz="884555">
                        <a:lnSpc>
                          <a:spcPct val="90000"/>
                        </a:lnSpc>
                        <a:spcBef>
                          <a:spcPts val="49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884555" eaLnBrk="0" fontAlgn="base" hangingPunct="0">
                        <a:lnSpc>
                          <a:spcPct val="90000"/>
                        </a:lnSpc>
                        <a:spcBef>
                          <a:spcPts val="49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884555" eaLnBrk="0" fontAlgn="base" hangingPunct="0">
                        <a:lnSpc>
                          <a:spcPct val="90000"/>
                        </a:lnSpc>
                        <a:spcBef>
                          <a:spcPts val="49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884555" eaLnBrk="0" fontAlgn="base" hangingPunct="0">
                        <a:lnSpc>
                          <a:spcPct val="90000"/>
                        </a:lnSpc>
                        <a:spcBef>
                          <a:spcPts val="49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884555" eaLnBrk="0" fontAlgn="base" hangingPunct="0">
                        <a:lnSpc>
                          <a:spcPct val="90000"/>
                        </a:lnSpc>
                        <a:spcBef>
                          <a:spcPts val="49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88455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Chú ý: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a.  Hình dung đầy đủ diễn biến trong mỗi đoạn: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88455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Các nhân vật làm gì?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88455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Các nhân vật nói gì?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884555">
                        <a:lnSpc>
                          <a:spcPct val="90000"/>
                        </a:lnSpc>
                        <a:spcBef>
                          <a:spcPts val="965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 marL="742950" indent="-285750" defTabSz="884555">
                        <a:lnSpc>
                          <a:spcPct val="90000"/>
                        </a:lnSpc>
                        <a:spcBef>
                          <a:spcPts val="49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 marL="1143000" indent="-228600" defTabSz="884555">
                        <a:lnSpc>
                          <a:spcPct val="90000"/>
                        </a:lnSpc>
                        <a:spcBef>
                          <a:spcPts val="49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 marL="1600200" indent="-228600" defTabSz="884555">
                        <a:lnSpc>
                          <a:spcPct val="90000"/>
                        </a:lnSpc>
                        <a:spcBef>
                          <a:spcPts val="49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 marL="2057400" indent="-228600" defTabSz="884555">
                        <a:lnSpc>
                          <a:spcPct val="90000"/>
                        </a:lnSpc>
                        <a:spcBef>
                          <a:spcPts val="49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884555" eaLnBrk="0" fontAlgn="base" hangingPunct="0">
                        <a:lnSpc>
                          <a:spcPct val="90000"/>
                        </a:lnSpc>
                        <a:spcBef>
                          <a:spcPts val="49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884555" eaLnBrk="0" fontAlgn="base" hangingPunct="0">
                        <a:lnSpc>
                          <a:spcPct val="90000"/>
                        </a:lnSpc>
                        <a:spcBef>
                          <a:spcPts val="49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884555" eaLnBrk="0" fontAlgn="base" hangingPunct="0">
                        <a:lnSpc>
                          <a:spcPct val="90000"/>
                        </a:lnSpc>
                        <a:spcBef>
                          <a:spcPts val="49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884555" eaLnBrk="0" fontAlgn="base" hangingPunct="0">
                        <a:lnSpc>
                          <a:spcPct val="90000"/>
                        </a:lnSpc>
                        <a:spcBef>
                          <a:spcPts val="49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88455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b. Miêu tả: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88455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Ngoại hình các nhân vật.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88455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Lưỡi rìu vàng, rìu bạc, rìu sắt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Picture 2" descr="sca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763" y="1219200"/>
            <a:ext cx="45720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897563" y="534988"/>
            <a:ext cx="5578475" cy="10048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Chàng tiều phu đang đốn củi thì lưỡi rìu bị văng xuống sông.</a:t>
            </a:r>
            <a:endParaRPr kumimoji="0" lang="en-US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908675" y="3352800"/>
            <a:ext cx="5578475" cy="14636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33680" indent="-2336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33680" marR="0" lvl="0" indent="-23368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Chàng tiều phu ở trần, quần xắn tới đầu gối, đầu quấn khăn mỏ rìu.</a:t>
            </a:r>
            <a:endParaRPr kumimoji="0" lang="en-US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5908675" y="1700213"/>
            <a:ext cx="5576888" cy="14620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33680" indent="-2336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33680" marR="0" lvl="0" indent="-23368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Chàng buồn rầu nói: “Gia tài của ta chỉ có lưỡi rìu này, nay mất rìu thì sống thế nào đây?”</a:t>
            </a:r>
            <a:endParaRPr kumimoji="0" lang="en-US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5908675" y="5003800"/>
            <a:ext cx="5576888" cy="10064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2762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27622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Lưỡi rìu bằng sắt sáng bóng đã mòn vẹt .</a:t>
            </a:r>
            <a:endParaRPr kumimoji="0" lang="en-US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126480" y="609600"/>
            <a:ext cx="3853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Nhân vật đang l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à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 gì?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202680" y="1752600"/>
            <a:ext cx="3204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Nhân vật nói gì?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126480" y="3429000"/>
            <a:ext cx="4594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Hình dáng nhân vật ra sao?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276340" y="4709160"/>
            <a:ext cx="48793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Lưỡi rìu trong tranh l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à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lưỡi rìu như thế n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à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o?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  <p:bldP spid="54279" grpId="0" animBg="1"/>
      <p:bldP spid="54280" grpId="0" animBg="1"/>
      <p:bldP spid="2" grpId="0" bldLvl="0" build="allAtOnce"/>
      <p:bldP spid="3" grpId="0"/>
      <p:bldP spid="3" grpId="1"/>
      <p:bldP spid="3" grpId="2"/>
      <p:bldP spid="4" grpId="0"/>
      <p:bldP spid="4" grpId="1"/>
      <p:bldP spid="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Group 2"/>
          <p:cNvGraphicFramePr>
            <a:graphicFrameLocks noGrp="1"/>
          </p:cNvGraphicFramePr>
          <p:nvPr>
            <p:ph sz="half" idx="1"/>
          </p:nvPr>
        </p:nvGraphicFramePr>
        <p:xfrm>
          <a:off x="0" y="0"/>
          <a:ext cx="11588750" cy="6781800"/>
        </p:xfrm>
        <a:graphic>
          <a:graphicData uri="http://schemas.openxmlformats.org/drawingml/2006/table">
            <a:tbl>
              <a:tblPr/>
              <a:tblGrid>
                <a:gridCol w="2197034"/>
                <a:gridCol w="2336958"/>
                <a:gridCol w="3716866"/>
                <a:gridCol w="2074877"/>
                <a:gridCol w="1263016"/>
              </a:tblGrid>
              <a:tr h="937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Đoạn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gì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Nhân vật nói gì?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Ngoại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vật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Lưỡi rìu vàng, bạc, sắt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7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tiều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đang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đốn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củi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thì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bị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văng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xuống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s</a:t>
                      </a:r>
                      <a:r>
                        <a:rPr kumimoji="0" lang="vi-V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ô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Cả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ta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này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Nay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mất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rồi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thì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ta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biết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lấy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gì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kiếm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đây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?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Ở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trần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khố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cơ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cuồn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nhễ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nhại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mồ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hôi</a:t>
                      </a:r>
                      <a:endParaRPr kumimoji="0" lang="en-US" sz="2000" b="0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sáng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bóng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đã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mòn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vẹt</a:t>
                      </a:r>
                      <a:endParaRPr kumimoji="0" lang="en-US" sz="2000" b="0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1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9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52" descr="sca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763" y="1139825"/>
            <a:ext cx="1646237" cy="68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3" descr="scan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884488"/>
            <a:ext cx="1568450" cy="63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4" descr="scan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2060575"/>
            <a:ext cx="15684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55" descr="scan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5549900"/>
            <a:ext cx="1646237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56" descr="scan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5" y="3590925"/>
            <a:ext cx="1646238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57" descr="scan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0" y="4427538"/>
            <a:ext cx="18034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6329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63" y="114300"/>
            <a:ext cx="11201400" cy="662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30" name="Text Box 10"/>
          <p:cNvSpPr txBox="1"/>
          <p:nvPr/>
        </p:nvSpPr>
        <p:spPr>
          <a:xfrm>
            <a:off x="334963" y="228600"/>
            <a:ext cx="32004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0000"/>
                </a:solidFill>
              </a:rPr>
              <a:t>Hãy phát triển ý dưới mỗi tranh.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297180" y="1295400"/>
            <a:ext cx="3657600" cy="2057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8845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vi-VN" altLang="en-US" sz="28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 N</a:t>
            </a:r>
            <a:r>
              <a:rPr lang="en-US" sz="28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hân vật làm gì?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8845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vi-VN" altLang="en-US" sz="28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 N</a:t>
            </a:r>
            <a:r>
              <a:rPr lang="en-US" sz="28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hân vật nói gì?</a:t>
            </a:r>
            <a:endParaRPr lang="en-US" sz="280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8845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vi-VN" altLang="en-US" sz="28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Ngoại hình nhân vật.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8845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Lưỡi rìu như thế nào?</a:t>
            </a:r>
            <a:endParaRPr lang="vi-VN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9617" name="Group 225"/>
          <p:cNvGraphicFramePr>
            <a:graphicFrameLocks noGrp="1"/>
          </p:cNvGraphicFramePr>
          <p:nvPr/>
        </p:nvGraphicFramePr>
        <p:xfrm>
          <a:off x="90488" y="76200"/>
          <a:ext cx="11612563" cy="6897688"/>
        </p:xfrm>
        <a:graphic>
          <a:graphicData uri="http://schemas.openxmlformats.org/drawingml/2006/table">
            <a:tbl>
              <a:tblPr/>
              <a:tblGrid>
                <a:gridCol w="1386682"/>
                <a:gridCol w="2774486"/>
                <a:gridCol w="4235914"/>
                <a:gridCol w="1828800"/>
                <a:gridCol w="1386681"/>
              </a:tblGrid>
              <a:tr h="6702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Đoạn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Nhân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vật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làm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gì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?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Nhân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vật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nói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gì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?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Ngoại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nhân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vật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Rìu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vàng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bạc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sắt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3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tiều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đang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đốn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bị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văng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xuống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sông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“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Cả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ta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này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Nay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mất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biết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lấy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gì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kiếm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đây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?”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Ở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trần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đóng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khố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nhễ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nhại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mồ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hôi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Sáng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bóng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đã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mòn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vẹt</a:t>
                      </a:r>
                      <a:endParaRPr kumimoji="0" lang="en-US" altLang="en-US" sz="1800" b="0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già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hứa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vớt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giúp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chắp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cảm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ơn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 già râu tóc bạc phơ, vẻ mặt hiền từ.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 già vớt dưới sông lên một lưỡi rìu, đưa cho chàng trai. Chàng xua tay.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bảo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: “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con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đây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.”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nói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:”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Đây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phải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con.”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 trai vẻ mặt thật thà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 rìu vàng sáng loá.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già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vớt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vẫn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xua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hỏi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:”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này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con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chứ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?”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:”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này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cũng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phải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con”.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 rìu bạc sáng lấp lánh.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 già vớt lên lưỡi rìu thứ ba, chỉ tay vào lưỡi rìu. Chàng trai giơ hai tay lên trời.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hỏi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: “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này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phải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con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?”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mừng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rỡ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: “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Đây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mới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đúng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con.”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vẻ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mặt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hớn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hở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 rìu sắt.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già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tặng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cả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chắp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tạ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ơn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 khen : “ Con là người trung thực, thật thà. Ta tặng con cả ba lưỡi rìu”. Chàng trai mừng rỡ nói” Cháu cảm ơn cụ”.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già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vẻ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hài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lòng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vẻ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mặt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sướng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52" descr="sca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8" y="914400"/>
            <a:ext cx="1387475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54" descr="sca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3" y="1905000"/>
            <a:ext cx="13716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53" descr="scan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" y="2819400"/>
            <a:ext cx="1387475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6" descr="scan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3" y="3773488"/>
            <a:ext cx="1385887" cy="79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7" descr="scan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63" y="4687888"/>
            <a:ext cx="1385887" cy="1103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55" descr="scan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50" y="5867400"/>
            <a:ext cx="1387475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7826" name="Group 2"/>
          <p:cNvGraphicFramePr>
            <a:graphicFrameLocks noGrp="1"/>
          </p:cNvGraphicFramePr>
          <p:nvPr/>
        </p:nvGraphicFramePr>
        <p:xfrm>
          <a:off x="182563" y="77788"/>
          <a:ext cx="11506200" cy="6786563"/>
        </p:xfrm>
        <a:graphic>
          <a:graphicData uri="http://schemas.openxmlformats.org/drawingml/2006/table">
            <a:tbl>
              <a:tblPr/>
              <a:tblGrid>
                <a:gridCol w="982624"/>
                <a:gridCol w="3201449"/>
                <a:gridCol w="3898794"/>
                <a:gridCol w="2155433"/>
                <a:gridCol w="1267900"/>
              </a:tblGrid>
              <a:tr h="823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Đoạn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Nhân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vật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làm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gì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?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Nhân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vật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nói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gì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?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Ngoại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nhân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vật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Lưỡi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rìu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vàng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bạc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sắt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8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Mở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đầu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tiều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đang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đốn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bị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văng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xuống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sông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“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Cả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nhà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ta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này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Nay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mất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biết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gì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đây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?”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ở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trần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đóng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khố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nhễ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mồ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hôi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sắt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bóng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loáng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863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Diễn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biến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già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hứa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vớt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giúp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chắp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cảm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ơn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 già râu tóc bạc phơ, vẻ mặt hiền từ.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904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 già vớt dưới sông lên một lưỡi rìu, đưa cho chàng trai. Chàng xua tay.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bảo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: “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con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đây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.”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nói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:”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Đây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phải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con.”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vẻ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mặt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thật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thà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 rìu vàng sáng loá.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35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 già vớt lên một lưỡi rìu thứ hai. Chàng vẫn xua tay.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 hỏi:” Lưỡi rìu này của con chứ?” Chàng đáp:” Lưỡi rìu này cũng không phải của con”.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 rìu bạc sáng lấp lánh.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6465">
                <a:tc vMerge="1"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 già vớt lên lưỡi rìu thứ ba, chỉ tay vào lưỡi rìu. Chàng trai giơ hai tay lên trời.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 hỏi : “ Lưỡi rìu này có phải của con không?” Chàng trai mừng rỡ : “ Đây mới đúng là rìu của con.”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Chàng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vẻ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mặt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hớn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hở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rìu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sắt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Kết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thúc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 già tặng chàng trai cả ba lưỡi rìu. Chàng chắp tay tạ ơn.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 khen : “ Con là người trung thực, thật thà. Ta tặng con cả ba lưỡi rìu”. Chàng trai mừng rỡ nói” Cháu cảm ơn cụ”.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Cụ già vẻ hài lòng. Chàng trai vẻ mặt vui sướng.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411162" y="838200"/>
            <a:ext cx="11049000" cy="15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Nắm được nội dung, hiểu ý nghĩa truyện </a:t>
            </a:r>
            <a:r>
              <a:rPr sz="2800" b="1" i="1" dirty="0">
                <a:solidFill>
                  <a:srgbClr val="0D0D0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 lưỡi rìu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theo em, cần tập trung phát triển ý của sự việc chính n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th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đoạn văn kể chuyện trọng tâm? Vì sao?</a:t>
            </a:r>
            <a:endParaRPr sz="2800" dirty="0">
              <a:solidFill>
                <a:srgbClr val="0D0D0D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163" y="2590800"/>
            <a:ext cx="10896600" cy="954088"/>
          </a:xfrm>
          <a:prstGeom prst="rect">
            <a:avLst/>
          </a:prstGeom>
        </p:spPr>
        <p:txBody>
          <a:bodyPr>
            <a:spAutoFit/>
          </a:bodyPr>
          <a:p>
            <a:pPr algn="ctr" eaLnBrk="1" hangingPunct="1">
              <a:buNone/>
            </a:pPr>
            <a:r>
              <a:rPr lang="en-US" altLang="en-US" sz="28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sự việc 3, 4, 5 vì ba sự việc đó thể hiện rõ nhất tính cách thật th</a:t>
            </a:r>
            <a:r>
              <a:rPr lang="en-US" altLang="en-US" sz="2800" dirty="0">
                <a:solidFill>
                  <a:srgbClr val="0D0D0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8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ch</a:t>
            </a:r>
            <a:r>
              <a:rPr lang="en-US" altLang="en-US" sz="2800" dirty="0">
                <a:solidFill>
                  <a:srgbClr val="0D0D0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8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tiều phu, l</a:t>
            </a:r>
            <a:r>
              <a:rPr lang="en-US" altLang="en-US" sz="2800" dirty="0">
                <a:solidFill>
                  <a:srgbClr val="0D0D0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8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nên ý nghĩa câu chuyện. </a:t>
            </a:r>
            <a:endParaRPr lang="en-US" altLang="en-US" sz="2800" dirty="0">
              <a:solidFill>
                <a:srgbClr val="0D0D0D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411161" y="4038600"/>
            <a:ext cx="11049000" cy="15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Lưu ý: Tập trung kể các sự việc trọng tâm, quan sát kĩ để miêu tả sự thay đổi thái độ của ch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trai qua ba lần cụ gi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vớt ba lưỡi rìu khác nhau, kể thêm suy nghĩ ch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dirty="0">
                <a:solidFill>
                  <a:srgbClr val="0D0D0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trai để khắc họa rõ nét tính cách nhân vật.</a:t>
            </a:r>
            <a:endParaRPr sz="2800" dirty="0">
              <a:solidFill>
                <a:srgbClr val="0D0D0D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scan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850" y="522288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3"/>
          <p:cNvSpPr txBox="1"/>
          <p:nvPr/>
        </p:nvSpPr>
        <p:spPr>
          <a:xfrm>
            <a:off x="1325563" y="6043613"/>
            <a:ext cx="91440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Một cụ già hiện ra hứa sẽ giúp.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4" name="Picture 6" descr="scan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5563" y="244475"/>
            <a:ext cx="91440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Text Box 9"/>
          <p:cNvSpPr txBox="1"/>
          <p:nvPr/>
        </p:nvSpPr>
        <p:spPr>
          <a:xfrm>
            <a:off x="1477963" y="7696200"/>
            <a:ext cx="8991600" cy="1281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/>
              <a:t>Một cụ già hiện ra hứa sẽ giỳp.</a:t>
            </a:r>
            <a:endParaRPr lang="en-US" altLang="en-US" sz="2400" b="1" dirty="0"/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FFFF00"/>
                </a:solidFill>
              </a:rPr>
              <a:t>.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17418" name="Text Box 10"/>
          <p:cNvSpPr txBox="1"/>
          <p:nvPr/>
        </p:nvSpPr>
        <p:spPr>
          <a:xfrm>
            <a:off x="1020763" y="5867400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Lần thứ nhất cụ vớt lên một lưỡi rìu bằng vàng</a:t>
            </a:r>
            <a:endParaRPr lang="en-US" alt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A_Bandari-安妮的仙境">
            <a:hlinkClick r:id="" action="ppaction://media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433387" y="-769937"/>
            <a:ext cx="588962" cy="59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 17"/>
          <p:cNvSpPr/>
          <p:nvPr/>
        </p:nvSpPr>
        <p:spPr>
          <a:xfrm>
            <a:off x="3611562" y="2886670"/>
            <a:ext cx="4390946" cy="10926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5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</a:t>
            </a:r>
            <a:r>
              <a:rPr kumimoji="0" lang="en-US" sz="65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endParaRPr kumimoji="0" lang="en-US" sz="65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7" name="Picture 5" descr="scan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5563" y="27305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Text Box 6"/>
          <p:cNvSpPr txBox="1"/>
          <p:nvPr/>
        </p:nvSpPr>
        <p:spPr>
          <a:xfrm>
            <a:off x="1554163" y="6019800"/>
            <a:ext cx="817403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Lần thứ hai, cụ vớt lên một lưỡi rìu bằng bạc.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62" name="Picture 6" descr="scan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5563" y="0"/>
            <a:ext cx="91440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Text Box 7"/>
          <p:cNvSpPr txBox="1"/>
          <p:nvPr/>
        </p:nvSpPr>
        <p:spPr>
          <a:xfrm>
            <a:off x="1325563" y="57912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Lần thứ ba, cụ vớt lên một lưỡi rìu bằng sắt.</a:t>
            </a:r>
            <a:endParaRPr lang="en-US" alt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scan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5563" y="0"/>
            <a:ext cx="91440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3"/>
          <p:cNvSpPr txBox="1"/>
          <p:nvPr/>
        </p:nvSpPr>
        <p:spPr>
          <a:xfrm>
            <a:off x="1325563" y="5410200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Cụ già khen chàng trai thật thà và tặng chàng cả ba lưỡi rìu.</a:t>
            </a:r>
            <a:endParaRPr lang="en-US" alt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2" descr="sc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951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427858" y="2024607"/>
            <a:ext cx="9086459" cy="104515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Dựa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minh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họa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dẫn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dưới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kể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lại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cốt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truyện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 </a:t>
            </a:r>
            <a:r>
              <a:rPr kumimoji="0" lang="en-US" altLang="en-US" sz="309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lưỡi</a:t>
            </a:r>
            <a:r>
              <a:rPr kumimoji="0" lang="en-US" altLang="en-US" sz="309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rìu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09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402776" y="4756301"/>
            <a:ext cx="9086459" cy="568745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Hiểu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dung, ý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truyện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 </a:t>
            </a:r>
            <a:r>
              <a:rPr kumimoji="0" lang="en-US" altLang="en-US" sz="309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lưỡi</a:t>
            </a:r>
            <a:r>
              <a:rPr kumimoji="0" lang="en-US" altLang="en-US" sz="3095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rìu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09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402776" y="3375214"/>
            <a:ext cx="9086459" cy="1045158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phát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triển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dưới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mỗi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kể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95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chuyện</a:t>
            </a:r>
            <a:r>
              <a:rPr kumimoji="0" lang="en-US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09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ounded Rectangle 1"/>
          <p:cNvSpPr/>
          <p:nvPr/>
        </p:nvSpPr>
        <p:spPr>
          <a:xfrm>
            <a:off x="3154362" y="491554"/>
            <a:ext cx="51054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74" name="Picture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563" y="1968500"/>
            <a:ext cx="1069975" cy="107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563" y="3314700"/>
            <a:ext cx="1069975" cy="107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563" y="4156075"/>
            <a:ext cx="1069975" cy="106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9" name="Rectangle 3"/>
          <p:cNvSpPr>
            <a:spLocks noGrp="1"/>
          </p:cNvSpPr>
          <p:nvPr>
            <p:ph idx="1"/>
          </p:nvPr>
        </p:nvSpPr>
        <p:spPr>
          <a:xfrm>
            <a:off x="487363" y="1533525"/>
            <a:ext cx="10972800" cy="4486275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Qua câu chuyện </a:t>
            </a:r>
            <a:r>
              <a:rPr lang="en-US" altLang="en-US" b="1" i="1" dirty="0">
                <a:solidFill>
                  <a:schemeClr val="accent2"/>
                </a:solidFill>
              </a:rPr>
              <a:t>Ba lưỡi rìu</a:t>
            </a:r>
            <a:r>
              <a:rPr lang="en-US" altLang="en-US" dirty="0">
                <a:solidFill>
                  <a:schemeClr val="accent2"/>
                </a:solidFill>
              </a:rPr>
              <a:t>, em học tập được gì từ chàng tiều phu?</a:t>
            </a:r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Kể lại câu chuyện “</a:t>
            </a:r>
            <a:r>
              <a:rPr lang="en-US" altLang="en-US" i="1" dirty="0">
                <a:solidFill>
                  <a:schemeClr val="accent2"/>
                </a:solidFill>
              </a:rPr>
              <a:t>Ba lưỡi rìu</a:t>
            </a:r>
            <a:r>
              <a:rPr lang="en-US" altLang="en-US" dirty="0">
                <a:solidFill>
                  <a:schemeClr val="accent2"/>
                </a:solidFill>
              </a:rPr>
              <a:t>” cho bố mẹ, người thân nghe.</a:t>
            </a:r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Chuẩn bị bài tiếp theo: “</a:t>
            </a:r>
            <a:r>
              <a:rPr lang="en-US" altLang="en-US" i="1" dirty="0">
                <a:solidFill>
                  <a:schemeClr val="accent2"/>
                </a:solidFill>
              </a:rPr>
              <a:t>Luyện tập xây dựng đoạn văn kể chuyện</a:t>
            </a:r>
            <a:r>
              <a:rPr lang="en-US" altLang="en-US" dirty="0">
                <a:solidFill>
                  <a:schemeClr val="accent2"/>
                </a:solidFill>
              </a:rPr>
              <a:t>”. Đọc cốt truyện </a:t>
            </a:r>
            <a:r>
              <a:rPr lang="en-US" altLang="en-US" b="1" i="1" dirty="0">
                <a:solidFill>
                  <a:schemeClr val="accent2"/>
                </a:solidFill>
              </a:rPr>
              <a:t>Vào nghề </a:t>
            </a:r>
            <a:r>
              <a:rPr lang="en-US" altLang="en-US" dirty="0">
                <a:solidFill>
                  <a:schemeClr val="accent2"/>
                </a:solidFill>
              </a:rPr>
              <a:t>và làm bài tập 2( trang 72, 73 SGK)  vào </a:t>
            </a:r>
            <a:r>
              <a:rPr lang="vi-VN" altLang="en-US" dirty="0">
                <a:solidFill>
                  <a:schemeClr val="accent2"/>
                </a:solidFill>
              </a:rPr>
              <a:t>nháp</a:t>
            </a:r>
            <a:r>
              <a:rPr lang="en-US" altLang="en-US" dirty="0">
                <a:solidFill>
                  <a:schemeClr val="accent2"/>
                </a:solidFill>
              </a:rPr>
              <a:t> và gửi ảnh vào link bài tập qua </a:t>
            </a:r>
            <a:r>
              <a:rPr lang="en-US" altLang="en-US" dirty="0">
                <a:solidFill>
                  <a:srgbClr val="FF0000"/>
                </a:solidFill>
              </a:rPr>
              <a:t>azota</a:t>
            </a:r>
            <a:r>
              <a:rPr lang="vi-VN" altLang="en-US" dirty="0">
                <a:solidFill>
                  <a:srgbClr val="FF0000"/>
                </a:solidFill>
              </a:rPr>
              <a:t>.</a:t>
            </a:r>
            <a:endParaRPr lang="vi-VN" altLang="en-US" dirty="0">
              <a:solidFill>
                <a:srgbClr val="FF0000"/>
              </a:solidFill>
            </a:endParaRPr>
          </a:p>
        </p:txBody>
      </p:sp>
      <p:sp>
        <p:nvSpPr>
          <p:cNvPr id="43011" name="Rectangle 4"/>
          <p:cNvSpPr/>
          <p:nvPr/>
        </p:nvSpPr>
        <p:spPr>
          <a:xfrm>
            <a:off x="2849563" y="0"/>
            <a:ext cx="456247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dirty="0"/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2773363" y="76200"/>
            <a:ext cx="6248400" cy="13716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 dụng</a:t>
            </a:r>
            <a:endParaRPr kumimoji="0" lang="en-US" altLang="en-US" sz="40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5539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5539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5539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charRg st="66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5539">
                                            <p:txEl>
                                              <p:charRg st="66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5539">
                                            <p:txEl>
                                              <p:charRg st="66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5539">
                                            <p:txEl>
                                              <p:charRg st="66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charRg st="126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5539">
                                            <p:txEl>
                                              <p:charRg st="126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5539">
                                            <p:txEl>
                                              <p:charRg st="126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5539">
                                            <p:txEl>
                                              <p:charRg st="126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2163763" y="736600"/>
            <a:ext cx="77724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u="sng" dirty="0">
                <a:solidFill>
                  <a:srgbClr val="FF0000"/>
                </a:solidFill>
              </a:rPr>
              <a:t>Cách phát triển câu chuyện</a:t>
            </a:r>
            <a:r>
              <a:rPr lang="en-US" altLang="en-US" b="1" dirty="0">
                <a:solidFill>
                  <a:srgbClr val="FF0000"/>
                </a:solidFill>
              </a:rPr>
              <a:t>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4515" name="Rectangle 3"/>
          <p:cNvSpPr>
            <a:spLocks noGrp="1"/>
          </p:cNvSpPr>
          <p:nvPr>
            <p:ph idx="1"/>
          </p:nvPr>
        </p:nvSpPr>
        <p:spPr>
          <a:xfrm>
            <a:off x="487363" y="1922463"/>
            <a:ext cx="11201400" cy="4114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Quan sát tranh, đọc gợi ý trong tranh để nắm cốt truyện.</a:t>
            </a:r>
            <a:endParaRPr lang="en-US" altLang="en-US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Phát triển ý dưới mỗi tranh thành một đoạn truyện bằng cách cụ thể hóa hành động, lời nói, ngoại hình của nhân vật.</a:t>
            </a:r>
            <a:endParaRPr lang="en-US" altLang="en-US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Liên kết các đoạn thành câu chuyện hoàn chỉnh .</a:t>
            </a:r>
            <a:endParaRPr lang="en-US" altLang="en-US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44036" name="Rectangle 4"/>
          <p:cNvSpPr/>
          <p:nvPr/>
        </p:nvSpPr>
        <p:spPr>
          <a:xfrm>
            <a:off x="2849563" y="0"/>
            <a:ext cx="456247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4515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4515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4515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charRg st="57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4515">
                                            <p:txEl>
                                              <p:charRg st="57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4515">
                                            <p:txEl>
                                              <p:charRg st="57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4515">
                                            <p:txEl>
                                              <p:charRg st="57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charRg st="173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4515">
                                            <p:txEl>
                                              <p:charRg st="173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4515">
                                            <p:txEl>
                                              <p:charRg st="173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4515">
                                            <p:txEl>
                                              <p:charRg st="173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44563" y="838200"/>
            <a:ext cx="9906000" cy="1363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just" eaLnBrk="1" hangingPunct="1">
              <a:lnSpc>
                <a:spcPct val="120000"/>
              </a:lnSpc>
              <a:buAutoNum type="arabicPeriod"/>
            </a:pPr>
            <a:r>
              <a:rPr sz="3600" dirty="0">
                <a:solidFill>
                  <a:srgbClr val="B03413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Mỗi đoạn văn trong bài văn kể chuyện kể về điều gì?</a:t>
            </a:r>
            <a:endParaRPr sz="3600" dirty="0">
              <a:solidFill>
                <a:srgbClr val="B03413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963" y="2514600"/>
            <a:ext cx="9220200" cy="1363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sz="3600" dirty="0">
                <a:solidFill>
                  <a:srgbClr val="B03413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2. Khi viết hết một đoạn văn kể chuyện cần lưu ý điều gì?</a:t>
            </a:r>
            <a:endParaRPr sz="3600" dirty="0">
              <a:solidFill>
                <a:srgbClr val="B03413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944880" y="838200"/>
            <a:ext cx="1036828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just" eaLnBrk="1" hangingPunct="1">
              <a:lnSpc>
                <a:spcPct val="120000"/>
              </a:lnSpc>
              <a:buAutoNum type="arabicPeriod"/>
            </a:pPr>
            <a:r>
              <a:rPr sz="3600" dirty="0">
                <a:solidFill>
                  <a:srgbClr val="B03413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Mỗi đoạn văn trong bài văn kể chuyện kể về </a:t>
            </a:r>
            <a:r>
              <a:rPr lang="vi-VN" sz="3600" dirty="0">
                <a:solidFill>
                  <a:srgbClr val="B03413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1 sự việc.</a:t>
            </a:r>
            <a:endParaRPr lang="vi-VN" sz="3600" dirty="0">
              <a:solidFill>
                <a:srgbClr val="B03413"/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706563" y="4689475"/>
            <a:ext cx="9220200" cy="14198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sz="3600" dirty="0">
                <a:solidFill>
                  <a:srgbClr val="B03413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2. Khi viết hết một đoạn văn kể chuyện cần </a:t>
            </a:r>
            <a:r>
              <a:rPr lang="vi-VN" sz="3600" dirty="0">
                <a:solidFill>
                  <a:srgbClr val="B03413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chấm xuống dòng.</a:t>
            </a:r>
            <a:endParaRPr lang="vi-VN" sz="3600" dirty="0">
              <a:solidFill>
                <a:srgbClr val="B03413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6" grpId="0"/>
      <p:bldP spid="6" grpId="1"/>
      <p:bldP spid="7" grpId="0"/>
      <p:bldP spid="7" grpId="1"/>
      <p:bldP spid="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Rectangle 38"/>
          <p:cNvSpPr/>
          <p:nvPr/>
        </p:nvSpPr>
        <p:spPr>
          <a:xfrm>
            <a:off x="1477833" y="1038225"/>
            <a:ext cx="9104630" cy="13220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000" b="1" i="0" u="none" strike="noStrike" kern="1200" cap="none" spc="0" normalizeH="0" baseline="0" noProof="0" dirty="0" err="1">
                <a:ln w="50800"/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 nhật ngày 17 tháng 10 năm 2021</a:t>
            </a:r>
            <a:endParaRPr kumimoji="0" lang="en-US" sz="4000" b="1" i="0" u="none" strike="noStrike" kern="1200" cap="none" spc="0" normalizeH="0" baseline="0" noProof="0" dirty="0" err="1">
              <a:ln w="50800"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 w="50800"/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 w="50800"/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50800"/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 w="50800"/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50800"/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endParaRPr kumimoji="0" lang="en-US" sz="4000" b="1" i="0" u="none" strike="noStrike" kern="1200" cap="none" spc="0" normalizeH="0" baseline="0" noProof="0" dirty="0" err="1">
              <a:ln w="50800"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80891" y="2438400"/>
            <a:ext cx="10097635" cy="70788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 w="5080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5080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5080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xây</a:t>
            </a:r>
            <a:r>
              <a:rPr kumimoji="0" lang="en-US" sz="40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5080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dựng</a:t>
            </a:r>
            <a:r>
              <a:rPr kumimoji="0" lang="en-US" sz="40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5080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5080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5080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 w="5080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5080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chuyện</a:t>
            </a:r>
            <a:endParaRPr kumimoji="0" lang="en-US" sz="4000" b="1" i="0" u="none" strike="noStrike" kern="1200" cap="none" spc="0" normalizeH="0" baseline="0" noProof="0" dirty="0" err="1">
              <a:ln w="5080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427858" y="2024607"/>
            <a:ext cx="9086459" cy="104515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Dựa vào tranh minh họa và lời dẫn giải dưới tranh kể lại được cốt truyện </a:t>
            </a:r>
            <a:r>
              <a:rPr kumimoji="0" lang="en-US" altLang="en-US" sz="3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 lưỡi rìu</a:t>
            </a:r>
            <a:r>
              <a:rPr kumimoji="0" lang="en-US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402776" y="4756301"/>
            <a:ext cx="9086459" cy="568745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Hiểu nội dung, ý nghĩa truyện </a:t>
            </a:r>
            <a:r>
              <a:rPr kumimoji="0" lang="en-US" altLang="en-US" sz="3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 lưỡi rìu</a:t>
            </a:r>
            <a:r>
              <a:rPr kumimoji="0" lang="en-US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402776" y="3375214"/>
            <a:ext cx="9086459" cy="1045158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Biết phát triển ý dưới mỗi tranh thành một đoạn văn kể chuyện.</a:t>
            </a:r>
            <a:endParaRPr kumimoji="0" lang="en-US" altLang="en-US" sz="3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ounded Rectangle 1"/>
          <p:cNvSpPr/>
          <p:nvPr/>
        </p:nvSpPr>
        <p:spPr>
          <a:xfrm>
            <a:off x="3154362" y="491554"/>
            <a:ext cx="51054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sc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763" y="719138"/>
            <a:ext cx="6629400" cy="57150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58763" y="4763"/>
            <a:ext cx="6781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1: </a:t>
            </a: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</a:t>
            </a: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tranh v</a:t>
            </a: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lời kể dưới tranh, kể lại cốt truyện </a:t>
            </a:r>
            <a:endParaRPr lang="en-US" altLang="en-US" sz="200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000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lưỡi rìu”</a:t>
            </a:r>
            <a:endParaRPr lang="en-US" altLang="en-US" sz="2000" b="1" dirty="0">
              <a:solidFill>
                <a:srgbClr val="0D0D0D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12025" y="903288"/>
            <a:ext cx="4224338" cy="1570038"/>
          </a:xfrm>
          <a:prstGeom prst="rect">
            <a:avLst/>
          </a:prstGeom>
        </p:spPr>
        <p:txBody>
          <a:bodyPr>
            <a:spAutoFit/>
          </a:bodyPr>
          <a:p>
            <a:pPr algn="just">
              <a:buNone/>
            </a:pPr>
            <a:r>
              <a:rPr lang="en-US" altLang="en-US" dirty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tranh v</a:t>
            </a:r>
            <a:r>
              <a:rPr lang="en-US" altLang="en-US" dirty="0">
                <a:solidFill>
                  <a:srgbClr val="2D2DB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lời dẫn phía dưới, cho biết cốt truyện Ba lưỡi rìu có mấy sự việc chính?</a:t>
            </a:r>
            <a:endParaRPr dirty="0">
              <a:solidFill>
                <a:srgbClr val="2D2DB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8225" y="2466975"/>
            <a:ext cx="41481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Có 6 sự việc chính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2025" y="2927350"/>
            <a:ext cx="4224338" cy="831850"/>
          </a:xfrm>
          <a:prstGeom prst="rect">
            <a:avLst/>
          </a:prstGeom>
        </p:spPr>
        <p:txBody>
          <a:bodyPr>
            <a:spAutoFit/>
          </a:bodyPr>
          <a:p>
            <a:pPr algn="just">
              <a:buNone/>
            </a:pPr>
            <a:r>
              <a:rPr lang="en-US" altLang="en-US" dirty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sự việc thuộc 3 phần của cốt truyện</a:t>
            </a:r>
            <a:endParaRPr dirty="0">
              <a:solidFill>
                <a:srgbClr val="2D2DB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2025" y="3967163"/>
            <a:ext cx="414813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đầu: SV1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 biến: SV2,3,4,5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thúc: SV6</a:t>
            </a:r>
            <a:endParaRPr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sc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763" y="719138"/>
            <a:ext cx="6629400" cy="57150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58763" y="4763"/>
            <a:ext cx="6781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1: </a:t>
            </a: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</a:t>
            </a: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tranh v</a:t>
            </a: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lời kể dưới tranh, kể lại cốt truyện </a:t>
            </a:r>
            <a:endParaRPr lang="en-US" altLang="en-US" sz="200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000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lưỡi rìu”</a:t>
            </a:r>
            <a:endParaRPr lang="en-US" altLang="en-US" sz="2000" b="1" dirty="0">
              <a:solidFill>
                <a:srgbClr val="0D0D0D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2963" y="644525"/>
            <a:ext cx="4224338" cy="461963"/>
          </a:xfrm>
          <a:prstGeom prst="rect">
            <a:avLst/>
          </a:prstGeom>
        </p:spPr>
        <p:txBody>
          <a:bodyPr>
            <a:spAutoFit/>
          </a:bodyPr>
          <a:p>
            <a:pPr algn="just">
              <a:buNone/>
            </a:pPr>
            <a:r>
              <a:rPr lang="en-US" altLang="en-US" dirty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 có mấy nhân vật?</a:t>
            </a:r>
            <a:endParaRPr dirty="0">
              <a:solidFill>
                <a:srgbClr val="2D2DB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0263" y="1106488"/>
            <a:ext cx="414972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Có 2 nhân vật l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tiều phu v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cụ gi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chính l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ông tiên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45350" y="2306638"/>
            <a:ext cx="4224338" cy="461963"/>
          </a:xfrm>
          <a:prstGeom prst="rect">
            <a:avLst/>
          </a:prstGeom>
        </p:spPr>
        <p:txBody>
          <a:bodyPr>
            <a:spAutoFit/>
          </a:bodyPr>
          <a:p>
            <a:pPr algn="just">
              <a:buNone/>
            </a:pPr>
            <a:r>
              <a:rPr lang="en-US" altLang="en-US" dirty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hiểu thế n</a:t>
            </a:r>
            <a:r>
              <a:rPr lang="en-US" altLang="en-US" dirty="0">
                <a:solidFill>
                  <a:srgbClr val="2D2DB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</a:t>
            </a:r>
            <a:r>
              <a:rPr lang="en-US" altLang="en-US" dirty="0">
                <a:solidFill>
                  <a:srgbClr val="2D2DB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tiều phu?</a:t>
            </a:r>
            <a:endParaRPr dirty="0">
              <a:solidFill>
                <a:srgbClr val="2D2DB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59625" y="2906713"/>
            <a:ext cx="4148138" cy="1201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Tiều phu l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đ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ông l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nghề kiếm củi trong rừng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3913" y="4232275"/>
            <a:ext cx="4224338" cy="831850"/>
          </a:xfrm>
          <a:prstGeom prst="rect">
            <a:avLst/>
          </a:prstGeom>
        </p:spPr>
        <p:txBody>
          <a:bodyPr>
            <a:spAutoFit/>
          </a:bodyPr>
          <a:p>
            <a:pPr algn="just">
              <a:buNone/>
            </a:pPr>
            <a:r>
              <a:rPr lang="en-US" altLang="en-US" dirty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truyện nói về điều gì?</a:t>
            </a:r>
            <a:endParaRPr dirty="0">
              <a:solidFill>
                <a:srgbClr val="2D2DB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8513" y="5159375"/>
            <a:ext cx="414813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tiều phu được tiên ông thử thách tính trung thực qua những lưỡi rìu</a:t>
            </a:r>
            <a:endParaRPr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sc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763" y="693738"/>
            <a:ext cx="9372600" cy="49530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58763" y="4763"/>
            <a:ext cx="6781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1: </a:t>
            </a: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</a:t>
            </a: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tranh v</a:t>
            </a: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lời kể dưới tranh, kể lại cốt truyện </a:t>
            </a:r>
            <a:endParaRPr lang="en-US" altLang="en-US" sz="200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000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lưỡi rìu”</a:t>
            </a:r>
            <a:endParaRPr lang="en-US" altLang="en-US" sz="2000" b="1" dirty="0">
              <a:solidFill>
                <a:srgbClr val="0D0D0D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563" y="5889625"/>
            <a:ext cx="10972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nội dung truyện, kể lại câu chuyện, lưu ý kể không quá chi tiết</a:t>
            </a:r>
            <a:endParaRPr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3154362" y="838200"/>
            <a:ext cx="51054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chuyện có ý nghĩa gì?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7563" y="2590800"/>
            <a:ext cx="76485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en-US" altLang="en-US" sz="2800" dirty="0">
                <a:solidFill>
                  <a:srgbClr val="0D0D0D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Khuyên chúng ta hãy trung thực, thật thà trong cuộc sống sẽ được hưởng hạnh phúc.</a:t>
            </a:r>
            <a:endParaRPr lang="en-US" altLang="en-US" sz="2800" dirty="0">
              <a:solidFill>
                <a:srgbClr val="0D0D0D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0</TotalTime>
  <Words>6621</Words>
  <Application>WPS Presentation</Application>
  <PresentationFormat/>
  <Paragraphs>296</Paragraphs>
  <Slides>26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SimSun</vt:lpstr>
      <vt:lpstr>Wingdings</vt:lpstr>
      <vt:lpstr>Times New Roman</vt:lpstr>
      <vt:lpstr>Calibri</vt:lpstr>
      <vt:lpstr>Microsoft YaHei</vt:lpstr>
      <vt:lpstr>Symbol</vt:lpstr>
      <vt:lpstr>等线</vt:lpstr>
      <vt:lpstr>Arial Unicode MS</vt:lpstr>
      <vt:lpstr>Default Design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Dung</dc:creator>
  <cp:lastModifiedBy>Đinh Thu Hà</cp:lastModifiedBy>
  <cp:revision>93</cp:revision>
  <dcterms:created xsi:type="dcterms:W3CDTF">2007-10-16T06:58:18Z</dcterms:created>
  <dcterms:modified xsi:type="dcterms:W3CDTF">2021-10-16T13:19:39Z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454F26588019411DA62E6F7B7BF43627</vt:lpwstr>
  </property>
  <property fmtid="{D5CDD505-2E9C-101B-9397-08002B2CF9AE}" pid="3" name="KSOProductBuildVer">
    <vt:lpwstr>1033-11.2.0.10323</vt:lpwstr>
  </property>
</Properties>
</file>