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8" r:id="rId3"/>
    <p:sldId id="259" r:id="rId4"/>
    <p:sldId id="283" r:id="rId5"/>
    <p:sldId id="261" r:id="rId6"/>
    <p:sldId id="279" r:id="rId7"/>
    <p:sldId id="280" r:id="rId8"/>
    <p:sldId id="281" r:id="rId9"/>
    <p:sldId id="282" r:id="rId10"/>
    <p:sldId id="284" r:id="rId11"/>
    <p:sldId id="285" r:id="rId12"/>
    <p:sldId id="274" r:id="rId13"/>
    <p:sldId id="275" r:id="rId14"/>
    <p:sldId id="276" r:id="rId15"/>
    <p:sldId id="277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iới thiệu" id="{AB034ABB-5832-43BD-A104-3E22B577EC5D}">
          <p14:sldIdLst>
            <p14:sldId id="257"/>
          </p14:sldIdLst>
        </p14:section>
        <p14:section name="Khởi động" id="{1A81ED70-38F7-4E5F-BB85-22A7E044A9D2}">
          <p14:sldIdLst>
            <p14:sldId id="278"/>
          </p14:sldIdLst>
        </p14:section>
        <p14:section name="Hoạt động 1: Quan sát nhận xét" id="{D1B22E76-7F6A-4566-8DA9-FDCAE5192BAF}">
          <p14:sldIdLst>
            <p14:sldId id="259"/>
          </p14:sldIdLst>
        </p14:section>
        <p14:section name="Hoạt động 2:" id="{326B47A6-71FD-49C7-9AD6-171DCECEEFDB}">
          <p14:sldIdLst>
            <p14:sldId id="283"/>
          </p14:sldIdLst>
        </p14:section>
        <p14:section name="B1" id="{9D466A88-6444-420B-A8DE-492482B26BE4}">
          <p14:sldIdLst>
            <p14:sldId id="261"/>
            <p14:sldId id="279"/>
            <p14:sldId id="280"/>
          </p14:sldIdLst>
        </p14:section>
        <p14:section name="     B2" id="{E65FA711-42D6-40AF-B266-AD074A9FF4BD}">
          <p14:sldIdLst>
            <p14:sldId id="281"/>
          </p14:sldIdLst>
        </p14:section>
        <p14:section name="     B3" id="{A2FD2C94-3184-451B-A355-4A966F7707FE}">
          <p14:sldIdLst>
            <p14:sldId id="282"/>
            <p14:sldId id="284"/>
            <p14:sldId id="285"/>
          </p14:sldIdLst>
        </p14:section>
        <p14:section name="Trưng bày và đánh giá sp" id="{1C856685-5C87-4C04-84FA-4F5AFD6200A3}">
          <p14:sldIdLst>
            <p14:sldId id="274"/>
            <p14:sldId id="275"/>
          </p14:sldIdLst>
        </p14:section>
        <p14:section name="VD" id="{0A849983-4DC7-4DAE-B820-8B9271696625}">
          <p14:sldIdLst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3B"/>
    <a:srgbClr val="ED7D31"/>
    <a:srgbClr val="11691D"/>
    <a:srgbClr val="FFFFFF"/>
    <a:srgbClr val="DF2E2E"/>
    <a:srgbClr val="FF0000"/>
    <a:srgbClr val="FF3300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4BE5-B324-4FB4-A77B-E04180429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D17D0-3519-4FEA-8E86-E50E03825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AAC04-3679-4C11-AC5B-5D781979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04F25-BD61-4D02-89C9-C0E738F5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BD9B1-2BB4-48C1-AF59-8F75BC82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3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6D8D-DF1D-42E7-B4F4-01608C1D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51EE6-28F6-42DC-98B2-5764E25EE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C22AC-E630-410B-9862-D85C98D2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D8E4F-56B4-433A-A4B0-5BF47D5A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A1F18-77A6-49C2-9170-49FD14F1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1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2C96E0-867B-4FE7-9E4C-8CF898C39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AAD86-B600-43EB-A0B6-7344F2B02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4291-D941-4234-89F0-2FF8F7C2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6CC9E-22AD-4455-B33C-653DEBC2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7E01A-63ED-44F5-8961-6EFDDFF6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4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5D01-F8BB-4EF2-9317-95A3D6D7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04BD-BEDB-4113-B127-382B86553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EB7B8-0A70-48A1-A464-084A59AE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624E8-1A11-42B5-B0D5-B2F91BB1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AB0CF-FABF-4640-98AE-4596FDB2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0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7D85-6152-45AD-9383-FAAB59CE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B261C-3F94-49DD-BB60-AEC47140B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7C0B-9715-42C9-8524-D555D002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3E782-E676-499D-8C13-D7377078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DF8B7-B00D-48B7-96DB-DD560D17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3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E69A-7621-4088-A5F4-F2173784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40F1-D85A-42D5-907F-51BDBA74A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8E9B7-0F6B-4348-97F4-915C2F551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13D28-A901-4F95-929E-35869937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8EC0D-08E8-497E-A12F-40C685E1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59E32-B174-4E6B-861E-3EA4E3FE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9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5FFA-3591-4041-BA24-4DB79AF9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C7F6D-E2B7-4A90-B7F7-9FDCA5E82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4D135-0DB5-4E9B-949C-EFE24A309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FCF92-30DA-4320-9879-10857C6D9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C9A8A-A381-48FC-B56B-7196CB9B4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86434-AF10-4D93-BF76-964CCE7E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941E61-3473-4E43-871A-B95F6184D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07887F-2411-4255-A48D-6E879755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A77C-FEF3-4A8F-AC60-F156E480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43D5D-2BC1-477D-8FB6-C11A86F5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CC212-2D9F-4899-B13C-B4F56D73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9637E-A147-464D-AEAA-24A2810B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FB1EE2-DA74-41D2-A396-3733C9B02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615B5-F810-4C8A-B357-1C693A32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4B660-85AC-4E77-AC06-9058718C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2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1259-9F1F-4F4F-AFB4-28FB7559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90D34-8CCD-43F9-B2B0-BB1DCE5A5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C442E-A30A-466A-9E65-C62F28EDB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43693-7492-410C-81DB-70FC8EB1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BA062-C36F-4ECB-9DC1-F2870C5F6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AA51-B211-4BB4-9832-743EDF81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7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31C4A-A5F6-4058-A033-FB0E574B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0A677-79E8-468E-A533-98AD1C070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A798E-3FAB-43BD-AFB5-516CD5241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6BC0A-C5C3-43A2-9E5A-E3D5E99F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0DDA3-2A21-4765-8821-C83DF2E6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CB143-7310-4534-B6C2-825AF113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5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EFA7E-AF21-44A4-9867-61EAEAEE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8268E-5F38-4812-9B51-4C2F161F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3B1B1-DE21-44B5-8A9C-A17A0F13A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66D4-AAE7-4DED-B40E-9AC7DDD8843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605C4-3B1E-4FD7-989C-0E3C0EC1C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BDEEF-ECA8-4802-9A03-7A387325A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0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E04A84-5663-43DB-94AF-51AA3AE2A02A}"/>
              </a:ext>
            </a:extLst>
          </p:cNvPr>
          <p:cNvGrpSpPr/>
          <p:nvPr/>
        </p:nvGrpSpPr>
        <p:grpSpPr>
          <a:xfrm>
            <a:off x="4414434" y="509307"/>
            <a:ext cx="7029005" cy="1366837"/>
            <a:chOff x="546193" y="947466"/>
            <a:chExt cx="6510337" cy="13668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414D11-7B2E-434A-BCB8-71E9B6DDFB9E}"/>
                </a:ext>
              </a:extLst>
            </p:cNvPr>
            <p:cNvSpPr/>
            <p:nvPr/>
          </p:nvSpPr>
          <p:spPr>
            <a:xfrm>
              <a:off x="698593" y="1099866"/>
              <a:ext cx="6357937" cy="1214437"/>
            </a:xfrm>
            <a:prstGeom prst="rect">
              <a:avLst/>
            </a:prstGeom>
            <a:solidFill>
              <a:srgbClr val="ED7D3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6EDB91-AA63-43DE-A679-77C16C3511ED}"/>
                </a:ext>
              </a:extLst>
            </p:cNvPr>
            <p:cNvSpPr/>
            <p:nvPr/>
          </p:nvSpPr>
          <p:spPr>
            <a:xfrm>
              <a:off x="546193" y="947466"/>
              <a:ext cx="6357937" cy="1214437"/>
            </a:xfrm>
            <a:prstGeom prst="rect">
              <a:avLst/>
            </a:prstGeom>
            <a:solidFill>
              <a:srgbClr val="44546A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D216CDB-668A-48D6-BA61-F643056A256E}"/>
              </a:ext>
            </a:extLst>
          </p:cNvPr>
          <p:cNvSpPr txBox="1"/>
          <p:nvPr/>
        </p:nvSpPr>
        <p:spPr>
          <a:xfrm>
            <a:off x="4839272" y="701026"/>
            <a:ext cx="6016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Montserrat" panose="00000500000000000000" pitchFamily="50" charset="0"/>
              </a:rPr>
              <a:t>Thủ công – Tuần </a:t>
            </a:r>
            <a:r>
              <a:rPr lang="en-US" sz="4800" b="1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1F0A3-92C9-45DA-9F83-F1C9D09B5EE6}"/>
              </a:ext>
            </a:extLst>
          </p:cNvPr>
          <p:cNvSpPr txBox="1"/>
          <p:nvPr/>
        </p:nvSpPr>
        <p:spPr>
          <a:xfrm>
            <a:off x="4839272" y="3301748"/>
            <a:ext cx="66041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Gấp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,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cắt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,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dán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</a:t>
            </a:r>
          </a:p>
          <a:p>
            <a:pPr algn="r"/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ngôi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sao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5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cánh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</a:t>
            </a:r>
          </a:p>
          <a:p>
            <a:pPr algn="r"/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và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lá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cờ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đỏ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sao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vàng</a:t>
            </a:r>
            <a:endParaRPr lang="en-US" sz="4500" b="1" dirty="0">
              <a:solidFill>
                <a:srgbClr val="ED7D31"/>
              </a:solidFill>
              <a:latin typeface="Montserrat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E2B9A4-ED91-4697-BB9D-98E6DAE95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299" y="2173110"/>
            <a:ext cx="7082425" cy="39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5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932CA9-63DC-45B5-9C65-885CABC2DD24}"/>
              </a:ext>
            </a:extLst>
          </p:cNvPr>
          <p:cNvSpPr txBox="1"/>
          <p:nvPr/>
        </p:nvSpPr>
        <p:spPr>
          <a:xfrm>
            <a:off x="257719" y="1657193"/>
            <a:ext cx="13424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BƯỚC 3: 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hành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dán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ngôi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sao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vàng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5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lá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cờ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đỏ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sao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vàng</a:t>
            </a:r>
            <a:endParaRPr lang="en-US" sz="2500" b="1" dirty="0">
              <a:solidFill>
                <a:srgbClr val="ED7D31"/>
              </a:solidFill>
              <a:latin typeface="Montserrat" panose="00000500000000000000" pitchFamily="50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C0583E-ED40-4418-A555-3FD8200E269F}"/>
              </a:ext>
            </a:extLst>
          </p:cNvPr>
          <p:cNvGrpSpPr/>
          <p:nvPr/>
        </p:nvGrpSpPr>
        <p:grpSpPr>
          <a:xfrm>
            <a:off x="404578" y="287423"/>
            <a:ext cx="5169810" cy="907459"/>
            <a:chOff x="613583" y="751523"/>
            <a:chExt cx="5169810" cy="9074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404096-0467-41DA-9CD8-5ED89707696C}"/>
                </a:ext>
              </a:extLst>
            </p:cNvPr>
            <p:cNvGrpSpPr/>
            <p:nvPr/>
          </p:nvGrpSpPr>
          <p:grpSpPr>
            <a:xfrm>
              <a:off x="613583" y="751523"/>
              <a:ext cx="5169810" cy="907459"/>
              <a:chOff x="546193" y="947466"/>
              <a:chExt cx="6510337" cy="136683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D63699-E572-4CAC-A38F-F1FF152A422C}"/>
                  </a:ext>
                </a:extLst>
              </p:cNvPr>
              <p:cNvSpPr/>
              <p:nvPr/>
            </p:nvSpPr>
            <p:spPr>
              <a:xfrm>
                <a:off x="698593" y="1099866"/>
                <a:ext cx="6357937" cy="1214437"/>
              </a:xfrm>
              <a:prstGeom prst="rect">
                <a:avLst/>
              </a:prstGeom>
              <a:solidFill>
                <a:srgbClr val="ED7D3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E796074-7B96-45F6-8E23-DD113DCC4518}"/>
                  </a:ext>
                </a:extLst>
              </p:cNvPr>
              <p:cNvSpPr/>
              <p:nvPr/>
            </p:nvSpPr>
            <p:spPr>
              <a:xfrm>
                <a:off x="546193" y="947466"/>
                <a:ext cx="6357937" cy="1214437"/>
              </a:xfrm>
              <a:prstGeom prst="rect">
                <a:avLst/>
              </a:prstGeom>
              <a:solidFill>
                <a:srgbClr val="44546A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530475-A9F0-4E6E-BA18-E73FD7F0A103}"/>
                </a:ext>
              </a:extLst>
            </p:cNvPr>
            <p:cNvSpPr txBox="1"/>
            <p:nvPr/>
          </p:nvSpPr>
          <p:spPr>
            <a:xfrm>
              <a:off x="734603" y="893052"/>
              <a:ext cx="4735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Montserrat" panose="00000500000000000000" pitchFamily="50" charset="0"/>
                </a:rPr>
                <a:t>Thực hành gấp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858220F-7CD5-463A-BE69-2D469F0A07A8}"/>
              </a:ext>
            </a:extLst>
          </p:cNvPr>
          <p:cNvSpPr txBox="1"/>
          <p:nvPr/>
        </p:nvSpPr>
        <p:spPr>
          <a:xfrm>
            <a:off x="404578" y="3035312"/>
            <a:ext cx="4555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E4E66F-062B-4E20-A8F0-D73F38EF04B6}"/>
              </a:ext>
            </a:extLst>
          </p:cNvPr>
          <p:cNvSpPr txBox="1"/>
          <p:nvPr/>
        </p:nvSpPr>
        <p:spPr>
          <a:xfrm>
            <a:off x="404577" y="5101460"/>
            <a:ext cx="4555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3ACB2-AFA5-4B5B-A447-C77DE7EF9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4" t="8992" r="5917" b="6191"/>
          <a:stretch/>
        </p:blipFill>
        <p:spPr>
          <a:xfrm>
            <a:off x="7071360" y="2779900"/>
            <a:ext cx="4474215" cy="3078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5DEE70-DC82-4A50-9BC2-7C7BB00F7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" t="6375" r="7062" b="2495"/>
          <a:stretch/>
        </p:blipFill>
        <p:spPr>
          <a:xfrm>
            <a:off x="5453368" y="3592598"/>
            <a:ext cx="1370444" cy="132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932CA9-63DC-45B5-9C65-885CABC2DD24}"/>
              </a:ext>
            </a:extLst>
          </p:cNvPr>
          <p:cNvSpPr txBox="1"/>
          <p:nvPr/>
        </p:nvSpPr>
        <p:spPr>
          <a:xfrm>
            <a:off x="257719" y="1657193"/>
            <a:ext cx="13424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BƯỚC 3: 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hành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dán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ngôi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sao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vàng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5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lá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cờ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đỏ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sao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vàng</a:t>
            </a:r>
            <a:endParaRPr lang="en-US" sz="2500" b="1" dirty="0">
              <a:solidFill>
                <a:srgbClr val="ED7D31"/>
              </a:solidFill>
              <a:latin typeface="Montserrat" panose="00000500000000000000" pitchFamily="50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C0583E-ED40-4418-A555-3FD8200E269F}"/>
              </a:ext>
            </a:extLst>
          </p:cNvPr>
          <p:cNvGrpSpPr/>
          <p:nvPr/>
        </p:nvGrpSpPr>
        <p:grpSpPr>
          <a:xfrm>
            <a:off x="404578" y="287423"/>
            <a:ext cx="5169810" cy="907459"/>
            <a:chOff x="613583" y="751523"/>
            <a:chExt cx="5169810" cy="9074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404096-0467-41DA-9CD8-5ED89707696C}"/>
                </a:ext>
              </a:extLst>
            </p:cNvPr>
            <p:cNvGrpSpPr/>
            <p:nvPr/>
          </p:nvGrpSpPr>
          <p:grpSpPr>
            <a:xfrm>
              <a:off x="613583" y="751523"/>
              <a:ext cx="5169810" cy="907459"/>
              <a:chOff x="546193" y="947466"/>
              <a:chExt cx="6510337" cy="136683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D63699-E572-4CAC-A38F-F1FF152A422C}"/>
                  </a:ext>
                </a:extLst>
              </p:cNvPr>
              <p:cNvSpPr/>
              <p:nvPr/>
            </p:nvSpPr>
            <p:spPr>
              <a:xfrm>
                <a:off x="698593" y="1099866"/>
                <a:ext cx="6357937" cy="1214437"/>
              </a:xfrm>
              <a:prstGeom prst="rect">
                <a:avLst/>
              </a:prstGeom>
              <a:solidFill>
                <a:srgbClr val="ED7D3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E796074-7B96-45F6-8E23-DD113DCC4518}"/>
                  </a:ext>
                </a:extLst>
              </p:cNvPr>
              <p:cNvSpPr/>
              <p:nvPr/>
            </p:nvSpPr>
            <p:spPr>
              <a:xfrm>
                <a:off x="546193" y="947466"/>
                <a:ext cx="6357937" cy="1214437"/>
              </a:xfrm>
              <a:prstGeom prst="rect">
                <a:avLst/>
              </a:prstGeom>
              <a:solidFill>
                <a:srgbClr val="44546A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530475-A9F0-4E6E-BA18-E73FD7F0A103}"/>
                </a:ext>
              </a:extLst>
            </p:cNvPr>
            <p:cNvSpPr txBox="1"/>
            <p:nvPr/>
          </p:nvSpPr>
          <p:spPr>
            <a:xfrm>
              <a:off x="734603" y="893052"/>
              <a:ext cx="4735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Montserrat" panose="00000500000000000000" pitchFamily="50" charset="0"/>
                </a:rPr>
                <a:t>Thực hành gấp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858220F-7CD5-463A-BE69-2D469F0A07A8}"/>
              </a:ext>
            </a:extLst>
          </p:cNvPr>
          <p:cNvSpPr txBox="1"/>
          <p:nvPr/>
        </p:nvSpPr>
        <p:spPr>
          <a:xfrm>
            <a:off x="525598" y="2644170"/>
            <a:ext cx="4555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E4E66F-062B-4E20-A8F0-D73F38EF04B6}"/>
              </a:ext>
            </a:extLst>
          </p:cNvPr>
          <p:cNvSpPr txBox="1"/>
          <p:nvPr/>
        </p:nvSpPr>
        <p:spPr>
          <a:xfrm>
            <a:off x="525598" y="4723753"/>
            <a:ext cx="4555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7E36C-51AB-4FE5-9238-18D2B6991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036" y="4678203"/>
            <a:ext cx="3800164" cy="2058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ECEE75-CFFA-4E58-8416-958703471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244" y="2276133"/>
            <a:ext cx="3182632" cy="2147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297770-6361-488E-98D4-CF79AB071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25" b="91144" l="9970" r="89426">
                        <a14:foregroundMark x1="27492" y1="9594" x2="42296" y2="9594"/>
                        <a14:foregroundMark x1="66163" y1="91144" x2="69184" y2="911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4807" y="3631921"/>
            <a:ext cx="1421489" cy="11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2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F0FFA5A-B65E-41F1-B6C6-E9551831EA88}"/>
              </a:ext>
            </a:extLst>
          </p:cNvPr>
          <p:cNvGrpSpPr/>
          <p:nvPr/>
        </p:nvGrpSpPr>
        <p:grpSpPr>
          <a:xfrm>
            <a:off x="404577" y="348383"/>
            <a:ext cx="7278098" cy="1095636"/>
            <a:chOff x="613583" y="751523"/>
            <a:chExt cx="5134161" cy="10956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38E0D8F-C06B-46D8-B4B1-49F3249AD62C}"/>
                </a:ext>
              </a:extLst>
            </p:cNvPr>
            <p:cNvGrpSpPr/>
            <p:nvPr/>
          </p:nvGrpSpPr>
          <p:grpSpPr>
            <a:xfrm>
              <a:off x="613583" y="751523"/>
              <a:ext cx="5134161" cy="911835"/>
              <a:chOff x="546193" y="947466"/>
              <a:chExt cx="6465444" cy="137342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D3070A-5C45-4D4C-BB2B-A858BF3A7DAE}"/>
                  </a:ext>
                </a:extLst>
              </p:cNvPr>
              <p:cNvSpPr/>
              <p:nvPr/>
            </p:nvSpPr>
            <p:spPr>
              <a:xfrm>
                <a:off x="653700" y="1106457"/>
                <a:ext cx="6357937" cy="1214437"/>
              </a:xfrm>
              <a:prstGeom prst="rect">
                <a:avLst/>
              </a:prstGeom>
              <a:solidFill>
                <a:srgbClr val="ED7D3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98F06F-1563-4985-B8BD-CCF8B26C7D3C}"/>
                  </a:ext>
                </a:extLst>
              </p:cNvPr>
              <p:cNvSpPr/>
              <p:nvPr/>
            </p:nvSpPr>
            <p:spPr>
              <a:xfrm>
                <a:off x="546193" y="947466"/>
                <a:ext cx="6357937" cy="1214437"/>
              </a:xfrm>
              <a:prstGeom prst="rect">
                <a:avLst/>
              </a:prstGeom>
              <a:solidFill>
                <a:srgbClr val="44546A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D4D9D-24A5-4989-A9DF-C157A8957AEC}"/>
                </a:ext>
              </a:extLst>
            </p:cNvPr>
            <p:cNvSpPr txBox="1"/>
            <p:nvPr/>
          </p:nvSpPr>
          <p:spPr>
            <a:xfrm>
              <a:off x="734603" y="893052"/>
              <a:ext cx="47352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Montserrat" panose="00000500000000000000" pitchFamily="50" charset="0"/>
                </a:rPr>
                <a:t>Trưng bày và đánh giá sản phẩm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2932CA9-63DC-45B5-9C65-885CABC2DD24}"/>
              </a:ext>
            </a:extLst>
          </p:cNvPr>
          <p:cNvSpPr txBox="1"/>
          <p:nvPr/>
        </p:nvSpPr>
        <p:spPr>
          <a:xfrm>
            <a:off x="6252755" y="3580585"/>
            <a:ext cx="782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Tiêu chí đánh giá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BF4894-C4EF-4D03-8DF2-0CFF46608E6A}"/>
              </a:ext>
            </a:extLst>
          </p:cNvPr>
          <p:cNvSpPr txBox="1"/>
          <p:nvPr/>
        </p:nvSpPr>
        <p:spPr>
          <a:xfrm>
            <a:off x="6096000" y="4429956"/>
            <a:ext cx="7171758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EDBBF4-865B-4029-937D-A12AD97EE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75" y="72287"/>
            <a:ext cx="4877270" cy="2743464"/>
          </a:xfrm>
          <a:prstGeom prst="rect">
            <a:avLst/>
          </a:prstGeom>
        </p:spPr>
      </p:pic>
      <p:pic>
        <p:nvPicPr>
          <p:cNvPr id="7" name="Picture 2" descr="THỦ CÔNG 3 | GẤP CẮT DÁN NGÔI SAO NĂM CÁNH VÀ LÁ CỜ ĐỎ SAO VÀNG | SOBEE.VN  - YouTube">
            <a:extLst>
              <a:ext uri="{FF2B5EF4-FFF2-40B4-BE49-F238E27FC236}">
                <a16:creationId xmlns:a16="http://schemas.microsoft.com/office/drawing/2014/main" id="{AF90BF84-490C-46C7-8284-006B2713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7" y="3271849"/>
            <a:ext cx="5059680" cy="28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80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F0FFA5A-B65E-41F1-B6C6-E9551831EA88}"/>
              </a:ext>
            </a:extLst>
          </p:cNvPr>
          <p:cNvGrpSpPr/>
          <p:nvPr/>
        </p:nvGrpSpPr>
        <p:grpSpPr>
          <a:xfrm>
            <a:off x="404577" y="348383"/>
            <a:ext cx="7278098" cy="911835"/>
            <a:chOff x="613583" y="751523"/>
            <a:chExt cx="5134161" cy="9118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38E0D8F-C06B-46D8-B4B1-49F3249AD62C}"/>
                </a:ext>
              </a:extLst>
            </p:cNvPr>
            <p:cNvGrpSpPr/>
            <p:nvPr/>
          </p:nvGrpSpPr>
          <p:grpSpPr>
            <a:xfrm>
              <a:off x="613583" y="751523"/>
              <a:ext cx="5134161" cy="911835"/>
              <a:chOff x="546193" y="947466"/>
              <a:chExt cx="6465444" cy="137342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D3070A-5C45-4D4C-BB2B-A858BF3A7DAE}"/>
                  </a:ext>
                </a:extLst>
              </p:cNvPr>
              <p:cNvSpPr/>
              <p:nvPr/>
            </p:nvSpPr>
            <p:spPr>
              <a:xfrm>
                <a:off x="653700" y="1106457"/>
                <a:ext cx="6357937" cy="1214437"/>
              </a:xfrm>
              <a:prstGeom prst="rect">
                <a:avLst/>
              </a:prstGeom>
              <a:solidFill>
                <a:srgbClr val="ED7D3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98F06F-1563-4985-B8BD-CCF8B26C7D3C}"/>
                  </a:ext>
                </a:extLst>
              </p:cNvPr>
              <p:cNvSpPr/>
              <p:nvPr/>
            </p:nvSpPr>
            <p:spPr>
              <a:xfrm>
                <a:off x="546193" y="947466"/>
                <a:ext cx="6357937" cy="1214437"/>
              </a:xfrm>
              <a:prstGeom prst="rect">
                <a:avLst/>
              </a:prstGeom>
              <a:solidFill>
                <a:srgbClr val="44546A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D4D9D-24A5-4989-A9DF-C157A8957AEC}"/>
                </a:ext>
              </a:extLst>
            </p:cNvPr>
            <p:cNvSpPr txBox="1"/>
            <p:nvPr/>
          </p:nvSpPr>
          <p:spPr>
            <a:xfrm>
              <a:off x="734603" y="893052"/>
              <a:ext cx="4735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chemeClr val="bg1"/>
                  </a:solidFill>
                  <a:latin typeface="Montserrat" panose="00000500000000000000" pitchFamily="50" charset="0"/>
                </a:rPr>
                <a:t>Một số mẫu trang trí tham khảo</a:t>
              </a:r>
              <a:endParaRPr lang="en-US" sz="2800" b="1">
                <a:solidFill>
                  <a:schemeClr val="bg1"/>
                </a:solidFill>
                <a:latin typeface="Montserrat" panose="00000500000000000000" pitchFamily="50" charset="0"/>
              </a:endParaRPr>
            </a:p>
          </p:txBody>
        </p:sp>
      </p:grpSp>
      <p:pic>
        <p:nvPicPr>
          <p:cNvPr id="5122" name="Picture 2" descr="Làm cờ đỏ sao vàng cầm tay - YouTube">
            <a:extLst>
              <a:ext uri="{FF2B5EF4-FFF2-40B4-BE49-F238E27FC236}">
                <a16:creationId xmlns:a16="http://schemas.microsoft.com/office/drawing/2014/main" id="{BDCEE9A1-8BC1-4923-AB69-C4BC76914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9" b="14859"/>
          <a:stretch/>
        </p:blipFill>
        <p:spPr bwMode="auto">
          <a:xfrm>
            <a:off x="6380716" y="2687162"/>
            <a:ext cx="5576808" cy="30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E40C47-FD2A-4254-9440-3389B38A4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120" y="59835"/>
            <a:ext cx="2834640" cy="1594485"/>
          </a:xfrm>
          <a:prstGeom prst="rect">
            <a:avLst/>
          </a:prstGeom>
        </p:spPr>
      </p:pic>
      <p:pic>
        <p:nvPicPr>
          <p:cNvPr id="5124" name="Picture 4" descr="Gấp, cắt dán lá cờ - 3/4 - SẢN PHẨM CỦA EM - Phạm Thị Thái - Website của  Trường Tiểu học Trần Quốc Toản - Tam Kỳ - Quảng Nam">
            <a:extLst>
              <a:ext uri="{FF2B5EF4-FFF2-40B4-BE49-F238E27FC236}">
                <a16:creationId xmlns:a16="http://schemas.microsoft.com/office/drawing/2014/main" id="{C7BB87D6-C5AB-4446-9AC9-1B4244542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75" y="2184718"/>
            <a:ext cx="4808643" cy="360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13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F0FFA5A-B65E-41F1-B6C6-E9551831EA88}"/>
              </a:ext>
            </a:extLst>
          </p:cNvPr>
          <p:cNvGrpSpPr/>
          <p:nvPr/>
        </p:nvGrpSpPr>
        <p:grpSpPr>
          <a:xfrm>
            <a:off x="346579" y="348383"/>
            <a:ext cx="7794026" cy="1307537"/>
            <a:chOff x="613583" y="751523"/>
            <a:chExt cx="5134161" cy="9118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38E0D8F-C06B-46D8-B4B1-49F3249AD62C}"/>
                </a:ext>
              </a:extLst>
            </p:cNvPr>
            <p:cNvGrpSpPr/>
            <p:nvPr/>
          </p:nvGrpSpPr>
          <p:grpSpPr>
            <a:xfrm>
              <a:off x="613583" y="751523"/>
              <a:ext cx="5134161" cy="911835"/>
              <a:chOff x="546193" y="947466"/>
              <a:chExt cx="6465444" cy="137342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D3070A-5C45-4D4C-BB2B-A858BF3A7DAE}"/>
                  </a:ext>
                </a:extLst>
              </p:cNvPr>
              <p:cNvSpPr/>
              <p:nvPr/>
            </p:nvSpPr>
            <p:spPr>
              <a:xfrm>
                <a:off x="653700" y="1106457"/>
                <a:ext cx="6357937" cy="1214437"/>
              </a:xfrm>
              <a:prstGeom prst="rect">
                <a:avLst/>
              </a:prstGeom>
              <a:solidFill>
                <a:srgbClr val="ED7D3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98F06F-1563-4985-B8BD-CCF8B26C7D3C}"/>
                  </a:ext>
                </a:extLst>
              </p:cNvPr>
              <p:cNvSpPr/>
              <p:nvPr/>
            </p:nvSpPr>
            <p:spPr>
              <a:xfrm>
                <a:off x="546193" y="947466"/>
                <a:ext cx="6357937" cy="1214437"/>
              </a:xfrm>
              <a:prstGeom prst="rect">
                <a:avLst/>
              </a:prstGeom>
              <a:solidFill>
                <a:srgbClr val="44546A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D4D9D-24A5-4989-A9DF-C157A8957AEC}"/>
                </a:ext>
              </a:extLst>
            </p:cNvPr>
            <p:cNvSpPr txBox="1"/>
            <p:nvPr/>
          </p:nvSpPr>
          <p:spPr>
            <a:xfrm>
              <a:off x="734603" y="893052"/>
              <a:ext cx="4735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>
                  <a:solidFill>
                    <a:schemeClr val="bg1"/>
                  </a:solidFill>
                  <a:latin typeface="Montserrat" panose="00000500000000000000" pitchFamily="50" charset="0"/>
                </a:rPr>
                <a:t>Vận dụng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C40A4A-E1A4-4E07-9AC1-6A1369DBF549}"/>
              </a:ext>
            </a:extLst>
          </p:cNvPr>
          <p:cNvSpPr txBox="1"/>
          <p:nvPr/>
        </p:nvSpPr>
        <p:spPr>
          <a:xfrm>
            <a:off x="547034" y="2926594"/>
            <a:ext cx="7171758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tiếp tục thực hiện gấp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CCE13A-E224-4037-9E7C-910DEA694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21" y="2926594"/>
            <a:ext cx="5985339" cy="33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2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C5A09C-D73C-4FFB-8C07-DB507F79014A}"/>
              </a:ext>
            </a:extLst>
          </p:cNvPr>
          <p:cNvSpPr txBox="1"/>
          <p:nvPr/>
        </p:nvSpPr>
        <p:spPr>
          <a:xfrm>
            <a:off x="495946" y="1642821"/>
            <a:ext cx="85715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ED7D31"/>
                </a:solidFill>
                <a:latin typeface="Montserrat" panose="00000500000000000000" pitchFamily="50" charset="0"/>
              </a:rPr>
              <a:t>Chúc các con chăm chỉ học tập</a:t>
            </a:r>
          </a:p>
          <a:p>
            <a:r>
              <a:rPr lang="vi-VN" sz="4000" b="1" dirty="0">
                <a:solidFill>
                  <a:srgbClr val="ED7D31"/>
                </a:solidFill>
                <a:latin typeface="Montserrat" panose="00000500000000000000" pitchFamily="50" charset="0"/>
              </a:rPr>
              <a:t>và giữ gìn sức khỏe thật tốt</a:t>
            </a:r>
            <a:r>
              <a:rPr lang="en-US" sz="4000" b="1" dirty="0">
                <a:solidFill>
                  <a:srgbClr val="ED7D31"/>
                </a:solidFill>
                <a:latin typeface="Montserrat" panose="00000500000000000000" pitchFamily="50" charset="0"/>
              </a:rPr>
              <a:t>!</a:t>
            </a:r>
          </a:p>
        </p:txBody>
      </p:sp>
      <p:pic>
        <p:nvPicPr>
          <p:cNvPr id="4098" name="Picture 2" descr="Happy Fun Sticker by BonBon City Tour">
            <a:extLst>
              <a:ext uri="{FF2B5EF4-FFF2-40B4-BE49-F238E27FC236}">
                <a16:creationId xmlns:a16="http://schemas.microsoft.com/office/drawing/2014/main" id="{84DC6657-12E2-4240-B686-15EF15A138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40" y="2543598"/>
            <a:ext cx="5537200" cy="431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1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playback (2)">
            <a:hlinkClick r:id="" action="ppaction://media"/>
            <a:extLst>
              <a:ext uri="{FF2B5EF4-FFF2-40B4-BE49-F238E27FC236}">
                <a16:creationId xmlns:a16="http://schemas.microsoft.com/office/drawing/2014/main" id="{3F617D30-4855-4A20-BE3D-C01C6252713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13693"/>
            <a:ext cx="12216893" cy="58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38E0D8F-C06B-46D8-B4B1-49F3249AD62C}"/>
              </a:ext>
            </a:extLst>
          </p:cNvPr>
          <p:cNvGrpSpPr/>
          <p:nvPr/>
        </p:nvGrpSpPr>
        <p:grpSpPr>
          <a:xfrm>
            <a:off x="513736" y="221283"/>
            <a:ext cx="5169810" cy="907459"/>
            <a:chOff x="546193" y="947466"/>
            <a:chExt cx="6510337" cy="13668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D3070A-5C45-4D4C-BB2B-A858BF3A7DAE}"/>
                </a:ext>
              </a:extLst>
            </p:cNvPr>
            <p:cNvSpPr/>
            <p:nvPr/>
          </p:nvSpPr>
          <p:spPr>
            <a:xfrm>
              <a:off x="698593" y="1099866"/>
              <a:ext cx="6357937" cy="1214437"/>
            </a:xfrm>
            <a:prstGeom prst="rect">
              <a:avLst/>
            </a:prstGeom>
            <a:solidFill>
              <a:srgbClr val="ED7D3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698F06F-1563-4985-B8BD-CCF8B26C7D3C}"/>
                </a:ext>
              </a:extLst>
            </p:cNvPr>
            <p:cNvSpPr/>
            <p:nvPr/>
          </p:nvSpPr>
          <p:spPr>
            <a:xfrm>
              <a:off x="546193" y="947466"/>
              <a:ext cx="6357937" cy="1214437"/>
            </a:xfrm>
            <a:prstGeom prst="rect">
              <a:avLst/>
            </a:prstGeom>
            <a:solidFill>
              <a:srgbClr val="44546A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92D4D9D-24A5-4989-A9DF-C157A8957AEC}"/>
              </a:ext>
            </a:extLst>
          </p:cNvPr>
          <p:cNvSpPr txBox="1"/>
          <p:nvPr/>
        </p:nvSpPr>
        <p:spPr>
          <a:xfrm>
            <a:off x="935203" y="300410"/>
            <a:ext cx="473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Quan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Nhận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xét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23798-32DF-4092-9CE5-F7A9778AF15E}"/>
              </a:ext>
            </a:extLst>
          </p:cNvPr>
          <p:cNvSpPr txBox="1"/>
          <p:nvPr/>
        </p:nvSpPr>
        <p:spPr>
          <a:xfrm>
            <a:off x="353054" y="1272625"/>
            <a:ext cx="3400290" cy="559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923798-32DF-4092-9CE5-F7A9778AF15E}"/>
              </a:ext>
            </a:extLst>
          </p:cNvPr>
          <p:cNvSpPr txBox="1"/>
          <p:nvPr/>
        </p:nvSpPr>
        <p:spPr>
          <a:xfrm>
            <a:off x="321181" y="4071565"/>
            <a:ext cx="69445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23798-32DF-4092-9CE5-F7A9778AF15E}"/>
              </a:ext>
            </a:extLst>
          </p:cNvPr>
          <p:cNvSpPr txBox="1"/>
          <p:nvPr/>
        </p:nvSpPr>
        <p:spPr>
          <a:xfrm>
            <a:off x="353055" y="2418660"/>
            <a:ext cx="6662401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23798-32DF-4092-9CE5-F7A9778AF15E}"/>
              </a:ext>
            </a:extLst>
          </p:cNvPr>
          <p:cNvSpPr txBox="1"/>
          <p:nvPr/>
        </p:nvSpPr>
        <p:spPr>
          <a:xfrm>
            <a:off x="353054" y="1856867"/>
            <a:ext cx="698781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923798-32DF-4092-9CE5-F7A9778AF15E}"/>
              </a:ext>
            </a:extLst>
          </p:cNvPr>
          <p:cNvSpPr txBox="1"/>
          <p:nvPr/>
        </p:nvSpPr>
        <p:spPr>
          <a:xfrm>
            <a:off x="353054" y="3079867"/>
            <a:ext cx="10871993" cy="104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23798-32DF-4092-9CE5-F7A9778AF15E}"/>
              </a:ext>
            </a:extLst>
          </p:cNvPr>
          <p:cNvSpPr txBox="1"/>
          <p:nvPr/>
        </p:nvSpPr>
        <p:spPr>
          <a:xfrm>
            <a:off x="321181" y="4732772"/>
            <a:ext cx="5362365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2/3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Quốc kỳ Việt Nam – Wikipedia tiếng Việt">
            <a:extLst>
              <a:ext uri="{FF2B5EF4-FFF2-40B4-BE49-F238E27FC236}">
                <a16:creationId xmlns:a16="http://schemas.microsoft.com/office/drawing/2014/main" id="{9BE07946-2C83-4F5D-B627-2B10470F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01" y="187575"/>
            <a:ext cx="3537059" cy="235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EF0E9E-6306-481A-A999-B37010936E50}"/>
              </a:ext>
            </a:extLst>
          </p:cNvPr>
          <p:cNvSpPr txBox="1"/>
          <p:nvPr/>
        </p:nvSpPr>
        <p:spPr>
          <a:xfrm>
            <a:off x="321181" y="5349320"/>
            <a:ext cx="7811754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753FCC-FAEA-47CF-B5A1-78FC165E97A5}"/>
              </a:ext>
            </a:extLst>
          </p:cNvPr>
          <p:cNvSpPr txBox="1"/>
          <p:nvPr/>
        </p:nvSpPr>
        <p:spPr>
          <a:xfrm>
            <a:off x="353054" y="5965868"/>
            <a:ext cx="4955203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7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ài 3. Gấp, cắt, dán ngôi sao năm cánh và lá cờ đỏ sao vàng bai 3 gap cat  dan ngoi sao nam canh va la co do sao vang ppt">
            <a:extLst>
              <a:ext uri="{FF2B5EF4-FFF2-40B4-BE49-F238E27FC236}">
                <a16:creationId xmlns:a16="http://schemas.microsoft.com/office/drawing/2014/main" id="{C1D88246-D33C-4026-BABA-3FED71F8C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15522" r="49514" b="2432"/>
          <a:stretch/>
        </p:blipFill>
        <p:spPr bwMode="auto">
          <a:xfrm>
            <a:off x="894080" y="2316479"/>
            <a:ext cx="3373120" cy="425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5ED475B-0BCB-45BD-83FC-9BB0B8F38421}"/>
              </a:ext>
            </a:extLst>
          </p:cNvPr>
          <p:cNvGrpSpPr/>
          <p:nvPr/>
        </p:nvGrpSpPr>
        <p:grpSpPr>
          <a:xfrm>
            <a:off x="3645618" y="155343"/>
            <a:ext cx="5213902" cy="809857"/>
            <a:chOff x="613583" y="751523"/>
            <a:chExt cx="5169810" cy="90745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2755E40-4FD0-4537-94BD-532335D0DE7D}"/>
                </a:ext>
              </a:extLst>
            </p:cNvPr>
            <p:cNvGrpSpPr/>
            <p:nvPr/>
          </p:nvGrpSpPr>
          <p:grpSpPr>
            <a:xfrm>
              <a:off x="613583" y="751523"/>
              <a:ext cx="5169810" cy="907459"/>
              <a:chOff x="546193" y="947466"/>
              <a:chExt cx="6510337" cy="136683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CD1FA68-382C-4A10-8B05-830DB29E0C09}"/>
                  </a:ext>
                </a:extLst>
              </p:cNvPr>
              <p:cNvSpPr/>
              <p:nvPr/>
            </p:nvSpPr>
            <p:spPr>
              <a:xfrm>
                <a:off x="698593" y="1099866"/>
                <a:ext cx="6357937" cy="1214437"/>
              </a:xfrm>
              <a:prstGeom prst="rect">
                <a:avLst/>
              </a:prstGeom>
              <a:solidFill>
                <a:srgbClr val="ED7D3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1D854DD-9A09-411B-8D45-DE4CA598C849}"/>
                  </a:ext>
                </a:extLst>
              </p:cNvPr>
              <p:cNvSpPr/>
              <p:nvPr/>
            </p:nvSpPr>
            <p:spPr>
              <a:xfrm>
                <a:off x="546193" y="947466"/>
                <a:ext cx="6357937" cy="1214437"/>
              </a:xfrm>
              <a:prstGeom prst="rect">
                <a:avLst/>
              </a:prstGeom>
              <a:solidFill>
                <a:srgbClr val="44546A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6FC35C-2714-4D43-8C28-CD770013A569}"/>
                </a:ext>
              </a:extLst>
            </p:cNvPr>
            <p:cNvSpPr txBox="1"/>
            <p:nvPr/>
          </p:nvSpPr>
          <p:spPr>
            <a:xfrm>
              <a:off x="734603" y="893052"/>
              <a:ext cx="4735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Montserrat" panose="00000500000000000000" pitchFamily="50" charset="0"/>
                </a:rPr>
                <a:t>Quy</a:t>
              </a:r>
              <a:r>
                <a:rPr lang="en-US" sz="28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Montserrat" panose="00000500000000000000" pitchFamily="50" charset="0"/>
                </a:rPr>
                <a:t>trình</a:t>
              </a:r>
              <a:r>
                <a:rPr lang="en-US" sz="28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Montserrat" panose="00000500000000000000" pitchFamily="50" charset="0"/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Montserrat" panose="00000500000000000000" pitchFamily="50" charset="0"/>
                </a:rPr>
                <a:t>hiện</a:t>
              </a:r>
              <a:endParaRPr lang="en-US" sz="2800" b="1" dirty="0">
                <a:solidFill>
                  <a:schemeClr val="bg1"/>
                </a:solidFill>
                <a:latin typeface="Montserrat" panose="00000500000000000000" pitchFamily="50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261D0F-62BA-4D36-8429-9D0DAE4010DB}"/>
              </a:ext>
            </a:extLst>
          </p:cNvPr>
          <p:cNvSpPr txBox="1"/>
          <p:nvPr/>
        </p:nvSpPr>
        <p:spPr>
          <a:xfrm>
            <a:off x="331470" y="1256988"/>
            <a:ext cx="5091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556CF-A796-457A-8150-6D8D6125C6F4}"/>
              </a:ext>
            </a:extLst>
          </p:cNvPr>
          <p:cNvSpPr txBox="1"/>
          <p:nvPr/>
        </p:nvSpPr>
        <p:spPr>
          <a:xfrm>
            <a:off x="6191543" y="1256988"/>
            <a:ext cx="509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Bài 3. Gấp, cắt, dán ngôi sao năm cánh và lá cờ đỏ sao vàng bai 3 gap cat  dan ngoi sao nam canh va la co do sao vang ppt">
            <a:extLst>
              <a:ext uri="{FF2B5EF4-FFF2-40B4-BE49-F238E27FC236}">
                <a16:creationId xmlns:a16="http://schemas.microsoft.com/office/drawing/2014/main" id="{B9CBD094-0EA6-4D1A-BC0C-43B73B120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5" t="13852" r="3769" b="57774"/>
          <a:stretch/>
        </p:blipFill>
        <p:spPr bwMode="auto">
          <a:xfrm>
            <a:off x="7077926" y="1910260"/>
            <a:ext cx="3416325" cy="16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4C72FB-E1A3-469E-8CBB-C5327298A6EA}"/>
              </a:ext>
            </a:extLst>
          </p:cNvPr>
          <p:cNvSpPr txBox="1"/>
          <p:nvPr/>
        </p:nvSpPr>
        <p:spPr>
          <a:xfrm>
            <a:off x="6096000" y="3686052"/>
            <a:ext cx="574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Quốc kỳ Việt Nam – Wikipedia tiếng Việt">
            <a:extLst>
              <a:ext uri="{FF2B5EF4-FFF2-40B4-BE49-F238E27FC236}">
                <a16:creationId xmlns:a16="http://schemas.microsoft.com/office/drawing/2014/main" id="{CE61BEB2-D139-461E-A518-16D42FF17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290" y="4906263"/>
            <a:ext cx="2700460" cy="179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28D9B9-F4C9-4D1E-A714-ED178117FEB3}"/>
              </a:ext>
            </a:extLst>
          </p:cNvPr>
          <p:cNvCxnSpPr>
            <a:cxnSpLocks/>
          </p:cNvCxnSpPr>
          <p:nvPr/>
        </p:nvCxnSpPr>
        <p:spPr>
          <a:xfrm>
            <a:off x="7509290" y="4765040"/>
            <a:ext cx="270046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63A6FB-134E-4E42-886E-C6735DBD29C4}"/>
              </a:ext>
            </a:extLst>
          </p:cNvPr>
          <p:cNvSpPr txBox="1"/>
          <p:nvPr/>
        </p:nvSpPr>
        <p:spPr>
          <a:xfrm>
            <a:off x="8610649" y="4438072"/>
            <a:ext cx="71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ô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90BDBE-1E6C-4ECE-978A-77717DD198B1}"/>
              </a:ext>
            </a:extLst>
          </p:cNvPr>
          <p:cNvCxnSpPr>
            <a:cxnSpLocks/>
          </p:cNvCxnSpPr>
          <p:nvPr/>
        </p:nvCxnSpPr>
        <p:spPr>
          <a:xfrm flipV="1">
            <a:off x="10465610" y="4906263"/>
            <a:ext cx="0" cy="17963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66DE123-DE3F-4FE7-BAC6-CB05415FA78F}"/>
              </a:ext>
            </a:extLst>
          </p:cNvPr>
          <p:cNvSpPr txBox="1"/>
          <p:nvPr/>
        </p:nvSpPr>
        <p:spPr>
          <a:xfrm>
            <a:off x="10572291" y="5435834"/>
            <a:ext cx="71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ô</a:t>
            </a:r>
          </a:p>
        </p:txBody>
      </p:sp>
    </p:spTree>
    <p:extLst>
      <p:ext uri="{BB962C8B-B14F-4D97-AF65-F5344CB8AC3E}">
        <p14:creationId xmlns:p14="http://schemas.microsoft.com/office/powerpoint/2010/main" val="388593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932CA9-63DC-45B5-9C65-885CABC2DD24}"/>
              </a:ext>
            </a:extLst>
          </p:cNvPr>
          <p:cNvSpPr txBox="1"/>
          <p:nvPr/>
        </p:nvSpPr>
        <p:spPr>
          <a:xfrm>
            <a:off x="556978" y="2080447"/>
            <a:ext cx="855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BƯỚC 1: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sao</a:t>
            </a:r>
            <a:endParaRPr lang="en-US" sz="2800" b="1" dirty="0">
              <a:solidFill>
                <a:srgbClr val="ED7D31"/>
              </a:solidFill>
              <a:latin typeface="Montserrat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C39C94-A55C-44AD-AE86-FECD2015D9D1}"/>
              </a:ext>
            </a:extLst>
          </p:cNvPr>
          <p:cNvSpPr txBox="1"/>
          <p:nvPr/>
        </p:nvSpPr>
        <p:spPr>
          <a:xfrm>
            <a:off x="487486" y="3500221"/>
            <a:ext cx="4082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ô.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CE83140D-844E-468C-BC10-E6845138B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769898"/>
              </p:ext>
            </p:extLst>
          </p:nvPr>
        </p:nvGraphicFramePr>
        <p:xfrm>
          <a:off x="4986186" y="2987773"/>
          <a:ext cx="2533136" cy="2533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642">
                  <a:extLst>
                    <a:ext uri="{9D8B030D-6E8A-4147-A177-3AD203B41FA5}">
                      <a16:colId xmlns:a16="http://schemas.microsoft.com/office/drawing/2014/main" val="2961557705"/>
                    </a:ext>
                  </a:extLst>
                </a:gridCol>
                <a:gridCol w="316642">
                  <a:extLst>
                    <a:ext uri="{9D8B030D-6E8A-4147-A177-3AD203B41FA5}">
                      <a16:colId xmlns:a16="http://schemas.microsoft.com/office/drawing/2014/main" val="1982877083"/>
                    </a:ext>
                  </a:extLst>
                </a:gridCol>
                <a:gridCol w="316642">
                  <a:extLst>
                    <a:ext uri="{9D8B030D-6E8A-4147-A177-3AD203B41FA5}">
                      <a16:colId xmlns:a16="http://schemas.microsoft.com/office/drawing/2014/main" val="10624877"/>
                    </a:ext>
                  </a:extLst>
                </a:gridCol>
                <a:gridCol w="316642">
                  <a:extLst>
                    <a:ext uri="{9D8B030D-6E8A-4147-A177-3AD203B41FA5}">
                      <a16:colId xmlns:a16="http://schemas.microsoft.com/office/drawing/2014/main" val="3361851980"/>
                    </a:ext>
                  </a:extLst>
                </a:gridCol>
                <a:gridCol w="316642">
                  <a:extLst>
                    <a:ext uri="{9D8B030D-6E8A-4147-A177-3AD203B41FA5}">
                      <a16:colId xmlns:a16="http://schemas.microsoft.com/office/drawing/2014/main" val="344946356"/>
                    </a:ext>
                  </a:extLst>
                </a:gridCol>
                <a:gridCol w="316642">
                  <a:extLst>
                    <a:ext uri="{9D8B030D-6E8A-4147-A177-3AD203B41FA5}">
                      <a16:colId xmlns:a16="http://schemas.microsoft.com/office/drawing/2014/main" val="240490845"/>
                    </a:ext>
                  </a:extLst>
                </a:gridCol>
                <a:gridCol w="316642">
                  <a:extLst>
                    <a:ext uri="{9D8B030D-6E8A-4147-A177-3AD203B41FA5}">
                      <a16:colId xmlns:a16="http://schemas.microsoft.com/office/drawing/2014/main" val="1097737216"/>
                    </a:ext>
                  </a:extLst>
                </a:gridCol>
                <a:gridCol w="316642">
                  <a:extLst>
                    <a:ext uri="{9D8B030D-6E8A-4147-A177-3AD203B41FA5}">
                      <a16:colId xmlns:a16="http://schemas.microsoft.com/office/drawing/2014/main" val="1472847901"/>
                    </a:ext>
                  </a:extLst>
                </a:gridCol>
              </a:tblGrid>
              <a:tr h="3166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211527"/>
                  </a:ext>
                </a:extLst>
              </a:tr>
              <a:tr h="3166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654079"/>
                  </a:ext>
                </a:extLst>
              </a:tr>
              <a:tr h="3166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141104"/>
                  </a:ext>
                </a:extLst>
              </a:tr>
              <a:tr h="3166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444845"/>
                  </a:ext>
                </a:extLst>
              </a:tr>
              <a:tr h="3166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546685"/>
                  </a:ext>
                </a:extLst>
              </a:tr>
              <a:tr h="3166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175737"/>
                  </a:ext>
                </a:extLst>
              </a:tr>
              <a:tr h="3166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344772"/>
                  </a:ext>
                </a:extLst>
              </a:tr>
              <a:tr h="31664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009" marR="51009" marT="25504" marB="25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548737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757AC6C8-F143-4307-8968-21949EDB9B85}"/>
              </a:ext>
            </a:extLst>
          </p:cNvPr>
          <p:cNvSpPr/>
          <p:nvPr/>
        </p:nvSpPr>
        <p:spPr>
          <a:xfrm>
            <a:off x="8300478" y="2992531"/>
            <a:ext cx="2528378" cy="2528378"/>
          </a:xfrm>
          <a:prstGeom prst="rect">
            <a:avLst/>
          </a:prstGeom>
          <a:solidFill>
            <a:srgbClr val="FFFA3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A278A3-6444-4928-9689-6BEE4F538A24}"/>
              </a:ext>
            </a:extLst>
          </p:cNvPr>
          <p:cNvCxnSpPr>
            <a:stCxn id="25" idx="0"/>
            <a:endCxn id="25" idx="2"/>
          </p:cNvCxnSpPr>
          <p:nvPr/>
        </p:nvCxnSpPr>
        <p:spPr>
          <a:xfrm>
            <a:off x="9564667" y="2992531"/>
            <a:ext cx="0" cy="2528378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C4883-46BF-4490-9E9A-88131EC3DE1E}"/>
              </a:ext>
            </a:extLst>
          </p:cNvPr>
          <p:cNvCxnSpPr>
            <a:cxnSpLocks/>
            <a:stCxn id="25" idx="3"/>
            <a:endCxn id="25" idx="1"/>
          </p:cNvCxnSpPr>
          <p:nvPr/>
        </p:nvCxnSpPr>
        <p:spPr>
          <a:xfrm flipH="1">
            <a:off x="8300478" y="4256720"/>
            <a:ext cx="2528378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1EB12E-AE23-41FE-AC21-9476D072890D}"/>
              </a:ext>
            </a:extLst>
          </p:cNvPr>
          <p:cNvCxnSpPr/>
          <p:nvPr/>
        </p:nvCxnSpPr>
        <p:spPr>
          <a:xfrm>
            <a:off x="7691120" y="3870227"/>
            <a:ext cx="4368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FB5A8C-3D3A-438C-8FA7-607AEBEF08AA}"/>
              </a:ext>
            </a:extLst>
          </p:cNvPr>
          <p:cNvCxnSpPr>
            <a:cxnSpLocks/>
          </p:cNvCxnSpPr>
          <p:nvPr/>
        </p:nvCxnSpPr>
        <p:spPr>
          <a:xfrm>
            <a:off x="9223820" y="3608384"/>
            <a:ext cx="68169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67D773-5BDA-40FE-BCE0-916782A7B2F3}"/>
              </a:ext>
            </a:extLst>
          </p:cNvPr>
          <p:cNvCxnSpPr>
            <a:cxnSpLocks/>
          </p:cNvCxnSpPr>
          <p:nvPr/>
        </p:nvCxnSpPr>
        <p:spPr>
          <a:xfrm flipV="1">
            <a:off x="8806287" y="3969861"/>
            <a:ext cx="0" cy="5188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AB25F4-33E1-475B-B2A4-43E53C63643E}"/>
              </a:ext>
            </a:extLst>
          </p:cNvPr>
          <p:cNvSpPr txBox="1"/>
          <p:nvPr/>
        </p:nvSpPr>
        <p:spPr>
          <a:xfrm>
            <a:off x="7893835" y="4163581"/>
            <a:ext cx="37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B9C55B-38CB-4844-86DE-D3A748FE4DA2}"/>
              </a:ext>
            </a:extLst>
          </p:cNvPr>
          <p:cNvSpPr txBox="1"/>
          <p:nvPr/>
        </p:nvSpPr>
        <p:spPr>
          <a:xfrm>
            <a:off x="9640502" y="4295050"/>
            <a:ext cx="37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E12479-07D7-4D63-BEF5-E42DAE55BCAC}"/>
              </a:ext>
            </a:extLst>
          </p:cNvPr>
          <p:cNvSpPr txBox="1"/>
          <p:nvPr/>
        </p:nvSpPr>
        <p:spPr>
          <a:xfrm>
            <a:off x="10988980" y="4069675"/>
            <a:ext cx="37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E729CB-AD61-4C90-BB4D-77478AB8B194}"/>
              </a:ext>
            </a:extLst>
          </p:cNvPr>
          <p:cNvSpPr txBox="1"/>
          <p:nvPr/>
        </p:nvSpPr>
        <p:spPr>
          <a:xfrm>
            <a:off x="504406" y="4546701"/>
            <a:ext cx="4082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482DC-D612-42AA-B9CC-A9F985AF8428}"/>
              </a:ext>
            </a:extLst>
          </p:cNvPr>
          <p:cNvSpPr txBox="1"/>
          <p:nvPr/>
        </p:nvSpPr>
        <p:spPr>
          <a:xfrm>
            <a:off x="7742018" y="5952948"/>
            <a:ext cx="1116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E03367C-E544-4BEF-A833-A5483B2E704F}"/>
              </a:ext>
            </a:extLst>
          </p:cNvPr>
          <p:cNvGrpSpPr/>
          <p:nvPr/>
        </p:nvGrpSpPr>
        <p:grpSpPr>
          <a:xfrm>
            <a:off x="404578" y="287423"/>
            <a:ext cx="5169810" cy="907459"/>
            <a:chOff x="613583" y="751523"/>
            <a:chExt cx="5169810" cy="90745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C9FE7BD-A1BB-412A-A0D5-77DBDDE9893A}"/>
                </a:ext>
              </a:extLst>
            </p:cNvPr>
            <p:cNvGrpSpPr/>
            <p:nvPr/>
          </p:nvGrpSpPr>
          <p:grpSpPr>
            <a:xfrm>
              <a:off x="613583" y="751523"/>
              <a:ext cx="5169810" cy="907459"/>
              <a:chOff x="546193" y="947466"/>
              <a:chExt cx="6510337" cy="136683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D036675-8804-4F4F-B20E-41F38B5F1832}"/>
                  </a:ext>
                </a:extLst>
              </p:cNvPr>
              <p:cNvSpPr/>
              <p:nvPr/>
            </p:nvSpPr>
            <p:spPr>
              <a:xfrm>
                <a:off x="698593" y="1099866"/>
                <a:ext cx="6357937" cy="1214437"/>
              </a:xfrm>
              <a:prstGeom prst="rect">
                <a:avLst/>
              </a:prstGeom>
              <a:solidFill>
                <a:srgbClr val="ED7D3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B000B05-CBF3-4FB5-BB83-563BB9C28C95}"/>
                  </a:ext>
                </a:extLst>
              </p:cNvPr>
              <p:cNvSpPr/>
              <p:nvPr/>
            </p:nvSpPr>
            <p:spPr>
              <a:xfrm>
                <a:off x="546193" y="947466"/>
                <a:ext cx="6357937" cy="1214437"/>
              </a:xfrm>
              <a:prstGeom prst="rect">
                <a:avLst/>
              </a:prstGeom>
              <a:solidFill>
                <a:srgbClr val="44546A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4EFE23-9886-416D-809C-21FDC0912EDD}"/>
                </a:ext>
              </a:extLst>
            </p:cNvPr>
            <p:cNvSpPr txBox="1"/>
            <p:nvPr/>
          </p:nvSpPr>
          <p:spPr>
            <a:xfrm>
              <a:off x="734603" y="893052"/>
              <a:ext cx="4735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Montserrat" panose="00000500000000000000" pitchFamily="50" charset="0"/>
                </a:rPr>
                <a:t>Thực hành gấp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393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6C39C94-A55C-44AD-AE86-FECD2015D9D1}"/>
              </a:ext>
            </a:extLst>
          </p:cNvPr>
          <p:cNvSpPr txBox="1"/>
          <p:nvPr/>
        </p:nvSpPr>
        <p:spPr>
          <a:xfrm>
            <a:off x="404578" y="3719389"/>
            <a:ext cx="4082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A4C9886-7A2C-4232-9315-36E0E32A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966" y="2840171"/>
            <a:ext cx="6345458" cy="301615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5F93A2-2571-423B-AA81-6335AFA568A9}"/>
              </a:ext>
            </a:extLst>
          </p:cNvPr>
          <p:cNvSpPr txBox="1"/>
          <p:nvPr/>
        </p:nvSpPr>
        <p:spPr>
          <a:xfrm>
            <a:off x="556978" y="2080447"/>
            <a:ext cx="855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BƯỚC 1: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sao</a:t>
            </a:r>
            <a:endParaRPr lang="en-US" sz="2800" b="1" dirty="0">
              <a:solidFill>
                <a:srgbClr val="ED7D31"/>
              </a:solidFill>
              <a:latin typeface="Montserrat" panose="00000500000000000000" pitchFamily="50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D947BBC-677A-4EEE-A241-609BC82EF8CC}"/>
              </a:ext>
            </a:extLst>
          </p:cNvPr>
          <p:cNvGrpSpPr/>
          <p:nvPr/>
        </p:nvGrpSpPr>
        <p:grpSpPr>
          <a:xfrm>
            <a:off x="404578" y="287423"/>
            <a:ext cx="5169810" cy="907459"/>
            <a:chOff x="613583" y="751523"/>
            <a:chExt cx="5169810" cy="90745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783AB76-C9C0-4089-B3F6-EB84C85B2C2D}"/>
                </a:ext>
              </a:extLst>
            </p:cNvPr>
            <p:cNvGrpSpPr/>
            <p:nvPr/>
          </p:nvGrpSpPr>
          <p:grpSpPr>
            <a:xfrm>
              <a:off x="613583" y="751523"/>
              <a:ext cx="5169810" cy="907459"/>
              <a:chOff x="546193" y="947466"/>
              <a:chExt cx="6510337" cy="136683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B52E9D4-6166-4D7F-A702-593EEC7BAF44}"/>
                  </a:ext>
                </a:extLst>
              </p:cNvPr>
              <p:cNvSpPr/>
              <p:nvPr/>
            </p:nvSpPr>
            <p:spPr>
              <a:xfrm>
                <a:off x="698593" y="1099866"/>
                <a:ext cx="6357937" cy="1214437"/>
              </a:xfrm>
              <a:prstGeom prst="rect">
                <a:avLst/>
              </a:prstGeom>
              <a:solidFill>
                <a:srgbClr val="ED7D3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13A3CBB-0A75-4C0B-99A3-E046E28D9CFB}"/>
                  </a:ext>
                </a:extLst>
              </p:cNvPr>
              <p:cNvSpPr/>
              <p:nvPr/>
            </p:nvSpPr>
            <p:spPr>
              <a:xfrm>
                <a:off x="546193" y="947466"/>
                <a:ext cx="6357937" cy="1214437"/>
              </a:xfrm>
              <a:prstGeom prst="rect">
                <a:avLst/>
              </a:prstGeom>
              <a:solidFill>
                <a:srgbClr val="44546A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D348C53-91F7-415F-A081-33763FD03CE9}"/>
                </a:ext>
              </a:extLst>
            </p:cNvPr>
            <p:cNvSpPr txBox="1"/>
            <p:nvPr/>
          </p:nvSpPr>
          <p:spPr>
            <a:xfrm>
              <a:off x="734603" y="893052"/>
              <a:ext cx="4735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Montserrat" panose="00000500000000000000" pitchFamily="50" charset="0"/>
                </a:rPr>
                <a:t>Thực hành gấp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23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6C39C94-A55C-44AD-AE86-FECD2015D9D1}"/>
              </a:ext>
            </a:extLst>
          </p:cNvPr>
          <p:cNvSpPr txBox="1"/>
          <p:nvPr/>
        </p:nvSpPr>
        <p:spPr>
          <a:xfrm>
            <a:off x="451972" y="2858172"/>
            <a:ext cx="4648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034C8B-FEE8-426C-BFF0-C7D718B7E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54" y="2590800"/>
            <a:ext cx="3262442" cy="1467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95D371-9841-4239-8928-AC11CC12A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291" y="4165600"/>
            <a:ext cx="1766421" cy="21012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632FC-375A-4A7D-BDBF-F24E5008B5B4}"/>
              </a:ext>
            </a:extLst>
          </p:cNvPr>
          <p:cNvSpPr txBox="1"/>
          <p:nvPr/>
        </p:nvSpPr>
        <p:spPr>
          <a:xfrm>
            <a:off x="6323141" y="6347610"/>
            <a:ext cx="1116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2B3A11-3B02-409E-9DE4-DE8FE7419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888" y="3794554"/>
            <a:ext cx="1724266" cy="25530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3158E0-9E10-46DE-9BD2-A8E3ED738D23}"/>
              </a:ext>
            </a:extLst>
          </p:cNvPr>
          <p:cNvSpPr txBox="1"/>
          <p:nvPr/>
        </p:nvSpPr>
        <p:spPr>
          <a:xfrm>
            <a:off x="9592561" y="6368479"/>
            <a:ext cx="1116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4FB05D-D663-4AAE-8934-003272DD511D}"/>
              </a:ext>
            </a:extLst>
          </p:cNvPr>
          <p:cNvSpPr txBox="1"/>
          <p:nvPr/>
        </p:nvSpPr>
        <p:spPr>
          <a:xfrm>
            <a:off x="451972" y="4743937"/>
            <a:ext cx="4397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57FFBD-132F-4F34-891E-F5A2A40B607C}"/>
              </a:ext>
            </a:extLst>
          </p:cNvPr>
          <p:cNvSpPr txBox="1"/>
          <p:nvPr/>
        </p:nvSpPr>
        <p:spPr>
          <a:xfrm>
            <a:off x="571403" y="1810399"/>
            <a:ext cx="855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BƯỚC 1: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sao</a:t>
            </a:r>
            <a:endParaRPr lang="en-US" sz="2800" b="1" dirty="0">
              <a:solidFill>
                <a:srgbClr val="ED7D31"/>
              </a:solidFill>
              <a:latin typeface="Montserrat" panose="00000500000000000000" pitchFamily="50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CAE130-9D63-46C1-8825-662E6C36ED0B}"/>
              </a:ext>
            </a:extLst>
          </p:cNvPr>
          <p:cNvGrpSpPr/>
          <p:nvPr/>
        </p:nvGrpSpPr>
        <p:grpSpPr>
          <a:xfrm>
            <a:off x="404578" y="287423"/>
            <a:ext cx="5169810" cy="907459"/>
            <a:chOff x="613583" y="751523"/>
            <a:chExt cx="5169810" cy="90745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BFDC3B6-3378-4BF8-BB35-5C13BA79C9F9}"/>
                </a:ext>
              </a:extLst>
            </p:cNvPr>
            <p:cNvGrpSpPr/>
            <p:nvPr/>
          </p:nvGrpSpPr>
          <p:grpSpPr>
            <a:xfrm>
              <a:off x="613583" y="751523"/>
              <a:ext cx="5169810" cy="907459"/>
              <a:chOff x="546193" y="947466"/>
              <a:chExt cx="6510337" cy="136683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0A49BB0-DFF3-495F-BEE1-315E5FB4C2E7}"/>
                  </a:ext>
                </a:extLst>
              </p:cNvPr>
              <p:cNvSpPr/>
              <p:nvPr/>
            </p:nvSpPr>
            <p:spPr>
              <a:xfrm>
                <a:off x="698593" y="1099866"/>
                <a:ext cx="6357937" cy="1214437"/>
              </a:xfrm>
              <a:prstGeom prst="rect">
                <a:avLst/>
              </a:prstGeom>
              <a:solidFill>
                <a:srgbClr val="ED7D3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8BAD2A8-94FA-4529-8B0D-DECD31321643}"/>
                  </a:ext>
                </a:extLst>
              </p:cNvPr>
              <p:cNvSpPr/>
              <p:nvPr/>
            </p:nvSpPr>
            <p:spPr>
              <a:xfrm>
                <a:off x="546193" y="947466"/>
                <a:ext cx="6357937" cy="1214437"/>
              </a:xfrm>
              <a:prstGeom prst="rect">
                <a:avLst/>
              </a:prstGeom>
              <a:solidFill>
                <a:srgbClr val="44546A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40C1AD-14F2-40F0-AA7B-210FB38532A0}"/>
                </a:ext>
              </a:extLst>
            </p:cNvPr>
            <p:cNvSpPr txBox="1"/>
            <p:nvPr/>
          </p:nvSpPr>
          <p:spPr>
            <a:xfrm>
              <a:off x="734603" y="893052"/>
              <a:ext cx="4735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Montserrat" panose="00000500000000000000" pitchFamily="50" charset="0"/>
                </a:rPr>
                <a:t>Thực hành gấp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85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6EC926-CA4C-4D84-9244-72E79770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349" y="4269913"/>
            <a:ext cx="2200582" cy="2029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32CA9-63DC-45B5-9C65-885CABC2DD24}"/>
              </a:ext>
            </a:extLst>
          </p:cNvPr>
          <p:cNvSpPr txBox="1"/>
          <p:nvPr/>
        </p:nvSpPr>
        <p:spPr>
          <a:xfrm>
            <a:off x="525598" y="1853487"/>
            <a:ext cx="992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BƯỚC 2: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cánh</a:t>
            </a:r>
            <a:endParaRPr lang="en-US" sz="2800" b="1" dirty="0">
              <a:solidFill>
                <a:srgbClr val="ED7D31"/>
              </a:solidFill>
              <a:latin typeface="Montserrat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C39C94-A55C-44AD-AE86-FECD2015D9D1}"/>
              </a:ext>
            </a:extLst>
          </p:cNvPr>
          <p:cNvSpPr txBox="1"/>
          <p:nvPr/>
        </p:nvSpPr>
        <p:spPr>
          <a:xfrm>
            <a:off x="404578" y="3035312"/>
            <a:ext cx="649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1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4 ô,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3158E0-9E10-46DE-9BD2-A8E3ED738D23}"/>
              </a:ext>
            </a:extLst>
          </p:cNvPr>
          <p:cNvSpPr txBox="1"/>
          <p:nvPr/>
        </p:nvSpPr>
        <p:spPr>
          <a:xfrm>
            <a:off x="10049761" y="6299021"/>
            <a:ext cx="1116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4FB05D-D663-4AAE-8934-003272DD511D}"/>
              </a:ext>
            </a:extLst>
          </p:cNvPr>
          <p:cNvSpPr txBox="1"/>
          <p:nvPr/>
        </p:nvSpPr>
        <p:spPr>
          <a:xfrm>
            <a:off x="404578" y="5284467"/>
            <a:ext cx="4397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9246B-7A0C-48DC-8E61-102D6E9F6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949" y="2484155"/>
            <a:ext cx="1630693" cy="263490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B14DCBF-11DA-438B-AB37-56A842428BA6}"/>
              </a:ext>
            </a:extLst>
          </p:cNvPr>
          <p:cNvGrpSpPr/>
          <p:nvPr/>
        </p:nvGrpSpPr>
        <p:grpSpPr>
          <a:xfrm>
            <a:off x="404578" y="287423"/>
            <a:ext cx="5169810" cy="907459"/>
            <a:chOff x="613583" y="751523"/>
            <a:chExt cx="5169810" cy="90745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00C059A-ED58-47DC-A300-6287E8E86362}"/>
                </a:ext>
              </a:extLst>
            </p:cNvPr>
            <p:cNvGrpSpPr/>
            <p:nvPr/>
          </p:nvGrpSpPr>
          <p:grpSpPr>
            <a:xfrm>
              <a:off x="613583" y="751523"/>
              <a:ext cx="5169810" cy="907459"/>
              <a:chOff x="546193" y="947466"/>
              <a:chExt cx="6510337" cy="136683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41737BF-8F4B-4E75-8BBD-C2F118CFAC1D}"/>
                  </a:ext>
                </a:extLst>
              </p:cNvPr>
              <p:cNvSpPr/>
              <p:nvPr/>
            </p:nvSpPr>
            <p:spPr>
              <a:xfrm>
                <a:off x="698593" y="1099866"/>
                <a:ext cx="6357937" cy="1214437"/>
              </a:xfrm>
              <a:prstGeom prst="rect">
                <a:avLst/>
              </a:prstGeom>
              <a:solidFill>
                <a:srgbClr val="ED7D3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2476BF-939A-4401-8CA6-86A9D0D161EA}"/>
                  </a:ext>
                </a:extLst>
              </p:cNvPr>
              <p:cNvSpPr/>
              <p:nvPr/>
            </p:nvSpPr>
            <p:spPr>
              <a:xfrm>
                <a:off x="546193" y="947466"/>
                <a:ext cx="6357937" cy="1214437"/>
              </a:xfrm>
              <a:prstGeom prst="rect">
                <a:avLst/>
              </a:prstGeom>
              <a:solidFill>
                <a:srgbClr val="44546A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CE2C5E-C4B9-4B4B-8B81-B8D473F6312F}"/>
                </a:ext>
              </a:extLst>
            </p:cNvPr>
            <p:cNvSpPr txBox="1"/>
            <p:nvPr/>
          </p:nvSpPr>
          <p:spPr>
            <a:xfrm>
              <a:off x="734603" y="893052"/>
              <a:ext cx="4735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Montserrat" panose="00000500000000000000" pitchFamily="50" charset="0"/>
                </a:rPr>
                <a:t>Thực hành gấp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79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932CA9-63DC-45B5-9C65-885CABC2DD24}"/>
              </a:ext>
            </a:extLst>
          </p:cNvPr>
          <p:cNvSpPr txBox="1"/>
          <p:nvPr/>
        </p:nvSpPr>
        <p:spPr>
          <a:xfrm>
            <a:off x="257719" y="1657193"/>
            <a:ext cx="13424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BƯỚC 3: 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hành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dán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ngôi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sao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vàng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5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lá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cờ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đỏ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sao</a:t>
            </a:r>
            <a:r>
              <a:rPr lang="en-US" sz="25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vàng</a:t>
            </a:r>
            <a:endParaRPr lang="en-US" sz="2500" b="1" dirty="0">
              <a:solidFill>
                <a:srgbClr val="ED7D31"/>
              </a:solidFill>
              <a:latin typeface="Montserrat" panose="00000500000000000000" pitchFamily="50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C0583E-ED40-4418-A555-3FD8200E269F}"/>
              </a:ext>
            </a:extLst>
          </p:cNvPr>
          <p:cNvGrpSpPr/>
          <p:nvPr/>
        </p:nvGrpSpPr>
        <p:grpSpPr>
          <a:xfrm>
            <a:off x="404578" y="287423"/>
            <a:ext cx="5169810" cy="907459"/>
            <a:chOff x="613583" y="751523"/>
            <a:chExt cx="5169810" cy="9074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404096-0467-41DA-9CD8-5ED89707696C}"/>
                </a:ext>
              </a:extLst>
            </p:cNvPr>
            <p:cNvGrpSpPr/>
            <p:nvPr/>
          </p:nvGrpSpPr>
          <p:grpSpPr>
            <a:xfrm>
              <a:off x="613583" y="751523"/>
              <a:ext cx="5169810" cy="907459"/>
              <a:chOff x="546193" y="947466"/>
              <a:chExt cx="6510337" cy="136683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D63699-E572-4CAC-A38F-F1FF152A422C}"/>
                  </a:ext>
                </a:extLst>
              </p:cNvPr>
              <p:cNvSpPr/>
              <p:nvPr/>
            </p:nvSpPr>
            <p:spPr>
              <a:xfrm>
                <a:off x="698593" y="1099866"/>
                <a:ext cx="6357937" cy="1214437"/>
              </a:xfrm>
              <a:prstGeom prst="rect">
                <a:avLst/>
              </a:prstGeom>
              <a:solidFill>
                <a:srgbClr val="ED7D3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E796074-7B96-45F6-8E23-DD113DCC4518}"/>
                  </a:ext>
                </a:extLst>
              </p:cNvPr>
              <p:cNvSpPr/>
              <p:nvPr/>
            </p:nvSpPr>
            <p:spPr>
              <a:xfrm>
                <a:off x="546193" y="947466"/>
                <a:ext cx="6357937" cy="1214437"/>
              </a:xfrm>
              <a:prstGeom prst="rect">
                <a:avLst/>
              </a:prstGeom>
              <a:solidFill>
                <a:srgbClr val="44546A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530475-A9F0-4E6E-BA18-E73FD7F0A103}"/>
                </a:ext>
              </a:extLst>
            </p:cNvPr>
            <p:cNvSpPr txBox="1"/>
            <p:nvPr/>
          </p:nvSpPr>
          <p:spPr>
            <a:xfrm>
              <a:off x="734603" y="893052"/>
              <a:ext cx="4735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Montserrat" panose="00000500000000000000" pitchFamily="50" charset="0"/>
                </a:rPr>
                <a:t>Thực hành gấp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0F269B9-4F2E-4C88-A57B-401518695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073" y="2485322"/>
            <a:ext cx="6706536" cy="366763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858220F-7CD5-463A-BE69-2D469F0A07A8}"/>
              </a:ext>
            </a:extLst>
          </p:cNvPr>
          <p:cNvSpPr txBox="1"/>
          <p:nvPr/>
        </p:nvSpPr>
        <p:spPr>
          <a:xfrm>
            <a:off x="404578" y="3035312"/>
            <a:ext cx="4555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ô,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ô.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E4E66F-062B-4E20-A8F0-D73F38EF04B6}"/>
              </a:ext>
            </a:extLst>
          </p:cNvPr>
          <p:cNvSpPr txBox="1"/>
          <p:nvPr/>
        </p:nvSpPr>
        <p:spPr>
          <a:xfrm>
            <a:off x="404578" y="4319140"/>
            <a:ext cx="4555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39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676</Words>
  <Application>Microsoft Office PowerPoint</Application>
  <PresentationFormat>Widescreen</PresentationFormat>
  <Paragraphs>65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 Light</vt:lpstr>
      <vt:lpstr>Times New Roman</vt:lpstr>
      <vt:lpstr>Calibri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Don't Touch</dc:creator>
  <cp:lastModifiedBy>OS</cp:lastModifiedBy>
  <cp:revision>12</cp:revision>
  <dcterms:created xsi:type="dcterms:W3CDTF">2021-09-17T03:48:07Z</dcterms:created>
  <dcterms:modified xsi:type="dcterms:W3CDTF">2021-09-30T19:47:15Z</dcterms:modified>
</cp:coreProperties>
</file>