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9" r:id="rId4"/>
    <p:sldId id="266" r:id="rId5"/>
    <p:sldId id="257" r:id="rId6"/>
    <p:sldId id="261" r:id="rId7"/>
    <p:sldId id="262" r:id="rId8"/>
    <p:sldId id="263" r:id="rId9"/>
    <p:sldId id="264" r:id="rId10"/>
    <p:sldId id="265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41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39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55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99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40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9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28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67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65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E48B-DDAE-4C83-866B-7132DD0E944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56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9E48B-DDAE-4C83-866B-7132DD0E944D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7F32F-55C8-4023-9679-CD22FCA7E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849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jpe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13" Type="http://schemas.microsoft.com/office/2007/relationships/hdphoto" Target="../media/hdphoto10.wdp"/><Relationship Id="rId18" Type="http://schemas.openxmlformats.org/officeDocument/2006/relationships/image" Target="../media/image33.png"/><Relationship Id="rId26" Type="http://schemas.microsoft.com/office/2007/relationships/hdphoto" Target="../media/hdphoto16.wdp"/><Relationship Id="rId39" Type="http://schemas.openxmlformats.org/officeDocument/2006/relationships/slide" Target="slide14.xml"/><Relationship Id="rId21" Type="http://schemas.microsoft.com/office/2007/relationships/hdphoto" Target="../media/hdphoto14.wdp"/><Relationship Id="rId34" Type="http://schemas.openxmlformats.org/officeDocument/2006/relationships/image" Target="../media/image42.png"/><Relationship Id="rId42" Type="http://schemas.openxmlformats.org/officeDocument/2006/relationships/slide" Target="slide15.xml"/><Relationship Id="rId47" Type="http://schemas.microsoft.com/office/2007/relationships/hdphoto" Target="../media/hdphoto24.wdp"/><Relationship Id="rId7" Type="http://schemas.microsoft.com/office/2007/relationships/hdphoto" Target="../media/hdphoto7.wdp"/><Relationship Id="rId2" Type="http://schemas.openxmlformats.org/officeDocument/2006/relationships/image" Target="../media/image25.png"/><Relationship Id="rId16" Type="http://schemas.openxmlformats.org/officeDocument/2006/relationships/image" Target="../media/image32.pn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microsoft.com/office/2007/relationships/hdphoto" Target="../media/hdphoto9.wdp"/><Relationship Id="rId24" Type="http://schemas.openxmlformats.org/officeDocument/2006/relationships/image" Target="../media/image36.png"/><Relationship Id="rId32" Type="http://schemas.microsoft.com/office/2007/relationships/hdphoto" Target="../media/hdphoto19.wdp"/><Relationship Id="rId37" Type="http://schemas.openxmlformats.org/officeDocument/2006/relationships/image" Target="../media/image43.png"/><Relationship Id="rId40" Type="http://schemas.openxmlformats.org/officeDocument/2006/relationships/image" Target="../media/image44.png"/><Relationship Id="rId45" Type="http://schemas.openxmlformats.org/officeDocument/2006/relationships/slide" Target="slide16.xml"/><Relationship Id="rId5" Type="http://schemas.microsoft.com/office/2007/relationships/hdphoto" Target="../media/hdphoto6.wdp"/><Relationship Id="rId15" Type="http://schemas.microsoft.com/office/2007/relationships/hdphoto" Target="../media/hdphoto11.wdp"/><Relationship Id="rId23" Type="http://schemas.microsoft.com/office/2007/relationships/hdphoto" Target="../media/hdphoto15.wdp"/><Relationship Id="rId28" Type="http://schemas.microsoft.com/office/2007/relationships/hdphoto" Target="../media/hdphoto17.wdp"/><Relationship Id="rId36" Type="http://schemas.openxmlformats.org/officeDocument/2006/relationships/slide" Target="slide13.xml"/><Relationship Id="rId10" Type="http://schemas.openxmlformats.org/officeDocument/2006/relationships/image" Target="../media/image29.png"/><Relationship Id="rId19" Type="http://schemas.microsoft.com/office/2007/relationships/hdphoto" Target="../media/hdphoto13.wdp"/><Relationship Id="rId31" Type="http://schemas.openxmlformats.org/officeDocument/2006/relationships/image" Target="../media/image40.png"/><Relationship Id="rId44" Type="http://schemas.microsoft.com/office/2007/relationships/hdphoto" Target="../media/hdphoto23.wdp"/><Relationship Id="rId4" Type="http://schemas.openxmlformats.org/officeDocument/2006/relationships/image" Target="../media/image26.png"/><Relationship Id="rId9" Type="http://schemas.microsoft.com/office/2007/relationships/hdphoto" Target="../media/hdphoto8.wdp"/><Relationship Id="rId14" Type="http://schemas.openxmlformats.org/officeDocument/2006/relationships/image" Target="../media/image31.png"/><Relationship Id="rId22" Type="http://schemas.openxmlformats.org/officeDocument/2006/relationships/image" Target="../media/image35.png"/><Relationship Id="rId27" Type="http://schemas.openxmlformats.org/officeDocument/2006/relationships/image" Target="../media/image38.png"/><Relationship Id="rId30" Type="http://schemas.microsoft.com/office/2007/relationships/hdphoto" Target="../media/hdphoto18.wdp"/><Relationship Id="rId35" Type="http://schemas.microsoft.com/office/2007/relationships/hdphoto" Target="../media/hdphoto20.wdp"/><Relationship Id="rId43" Type="http://schemas.openxmlformats.org/officeDocument/2006/relationships/image" Target="../media/image45.png"/><Relationship Id="rId8" Type="http://schemas.openxmlformats.org/officeDocument/2006/relationships/image" Target="../media/image28.png"/><Relationship Id="rId3" Type="http://schemas.microsoft.com/office/2007/relationships/hdphoto" Target="../media/hdphoto5.wdp"/><Relationship Id="rId12" Type="http://schemas.openxmlformats.org/officeDocument/2006/relationships/image" Target="../media/image30.png"/><Relationship Id="rId17" Type="http://schemas.microsoft.com/office/2007/relationships/hdphoto" Target="../media/hdphoto12.wdp"/><Relationship Id="rId25" Type="http://schemas.openxmlformats.org/officeDocument/2006/relationships/image" Target="../media/image37.png"/><Relationship Id="rId33" Type="http://schemas.openxmlformats.org/officeDocument/2006/relationships/image" Target="../media/image41.png"/><Relationship Id="rId38" Type="http://schemas.microsoft.com/office/2007/relationships/hdphoto" Target="../media/hdphoto21.wdp"/><Relationship Id="rId46" Type="http://schemas.openxmlformats.org/officeDocument/2006/relationships/image" Target="../media/image46.png"/><Relationship Id="rId20" Type="http://schemas.openxmlformats.org/officeDocument/2006/relationships/image" Target="../media/image34.png"/><Relationship Id="rId41" Type="http://schemas.microsoft.com/office/2007/relationships/hdphoto" Target="../media/hdphoto2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5.wdp"/><Relationship Id="rId5" Type="http://schemas.openxmlformats.org/officeDocument/2006/relationships/image" Target="../media/image49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5.wdp"/><Relationship Id="rId5" Type="http://schemas.openxmlformats.org/officeDocument/2006/relationships/image" Target="../media/image49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12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11" Type="http://schemas.openxmlformats.org/officeDocument/2006/relationships/slide" Target="slide6.xml"/><Relationship Id="rId5" Type="http://schemas.openxmlformats.org/officeDocument/2006/relationships/image" Target="../media/image8.gif"/><Relationship Id="rId15" Type="http://schemas.openxmlformats.org/officeDocument/2006/relationships/slide" Target="slide10.xml"/><Relationship Id="rId10" Type="http://schemas.openxmlformats.org/officeDocument/2006/relationships/image" Target="../media/image13.gif"/><Relationship Id="rId4" Type="http://schemas.openxmlformats.org/officeDocument/2006/relationships/image" Target="../media/image7.gif"/><Relationship Id="rId9" Type="http://schemas.openxmlformats.org/officeDocument/2006/relationships/image" Target="../media/image12.gif"/><Relationship Id="rId1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0" y="2"/>
            <a:ext cx="12065391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92859" y="2170582"/>
            <a:ext cx="5206284" cy="1084913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783">
              <a:defRPr/>
            </a:pPr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CHÀO MỪNG CÁC CON</a:t>
            </a:r>
          </a:p>
          <a:p>
            <a:pPr algn="ctr" defTabSz="685783">
              <a:defRPr/>
            </a:pPr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ĐẾN VỚI TIẾT HỌC</a:t>
            </a:r>
            <a:r>
              <a:rPr lang="en-US" sz="4500" b="1" dirty="0">
                <a:ln/>
                <a:solidFill>
                  <a:srgbClr val="FF0000"/>
                </a:solidFill>
                <a:latin typeface="Calibri Light"/>
              </a:rPr>
              <a:t> </a:t>
            </a:r>
            <a:r>
              <a:rPr lang="en-US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endParaRPr lang="en-US" sz="45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B79D91-E8BA-448F-BDAA-DB89BEB65ECB}"/>
              </a:ext>
            </a:extLst>
          </p:cNvPr>
          <p:cNvSpPr txBox="1"/>
          <p:nvPr/>
        </p:nvSpPr>
        <p:spPr>
          <a:xfrm>
            <a:off x="4632140" y="2611176"/>
            <a:ext cx="41079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/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LUYỆN TẬP (25) </a:t>
            </a:r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1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036" y="2073499"/>
            <a:ext cx="2658698" cy="25434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28" y="1571328"/>
            <a:ext cx="3392761" cy="34837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96" b="95588" l="2288" r="96242">
                        <a14:foregroundMark x1="14869" y1="35539" x2="16667" y2="35784"/>
                        <a14:foregroundMark x1="14052" y1="36765" x2="14052" y2="40196"/>
                        <a14:foregroundMark x1="14052" y1="43137" x2="15196" y2="45098"/>
                        <a14:foregroundMark x1="19444" y1="56618" x2="17974" y2="57598"/>
                        <a14:foregroundMark x1="14869" y1="26961" x2="15850" y2="28676"/>
                        <a14:foregroundMark x1="22222" y1="24020" x2="22386" y2="26471"/>
                        <a14:foregroundMark x1="28922" y1="26471" x2="28105" y2="29657"/>
                        <a14:foregroundMark x1="41993" y1="12500" x2="42320" y2="14216"/>
                        <a14:foregroundMark x1="50000" y1="9804" x2="50490" y2="12010"/>
                        <a14:foregroundMark x1="58660" y1="12745" x2="58170" y2="14951"/>
                        <a14:foregroundMark x1="70752" y1="30882" x2="71732" y2="32598"/>
                        <a14:foregroundMark x1="78268" y1="27941" x2="78431" y2="30392"/>
                        <a14:foregroundMark x1="85294" y1="30147" x2="84314" y2="32598"/>
                        <a14:backgroundMark x1="15686" y1="38480" x2="15850" y2="431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720" y="1234794"/>
            <a:ext cx="5669791" cy="37798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656" y="2902582"/>
            <a:ext cx="2821192" cy="2812431"/>
          </a:xfrm>
          <a:prstGeom prst="rect">
            <a:avLst/>
          </a:prstGeom>
        </p:spPr>
      </p:pic>
      <p:pic>
        <p:nvPicPr>
          <p:cNvPr id="1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064" y="654627"/>
            <a:ext cx="2180976" cy="211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ình ảnh có liên qua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17" y="-936789"/>
            <a:ext cx="3247786" cy="318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297" y="560584"/>
            <a:ext cx="2004464" cy="194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511" y="-328608"/>
            <a:ext cx="2307915" cy="226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504684" y="146796"/>
            <a:ext cx="50561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75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99331" y="5257801"/>
            <a:ext cx="2991524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</a:p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VUI VẺ</a:t>
            </a: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3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9" y="1942650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6" y="286233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2" y="2663848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7882" y="26929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320918" y="3139403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392" y="4291733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97" y="3937001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2" action="ppaction://hlinksldjump"/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45" action="ppaction://hlinksldjump"/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68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4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37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92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102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" y="-8053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7" y="-13462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01814" y="1227169"/>
            <a:ext cx="353911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733" dirty="0">
                <a:solidFill>
                  <a:schemeClr val="bg1"/>
                </a:solidFill>
                <a:latin typeface="Times New Roman"/>
                <a:ea typeface="Times New Roman"/>
              </a:rPr>
              <a:t>Bài 1: Tính nhẩm</a:t>
            </a:r>
            <a:endParaRPr lang="en-US" sz="37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33344" y="1789827"/>
            <a:ext cx="96520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6 x 6 =         6 x 9 =         6 x 7 =         6 x 8 = </a:t>
            </a:r>
          </a:p>
          <a:p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 : 6 =         54: 6 =         42 : 6 =        48 : 6 = </a:t>
            </a:r>
            <a:endParaRPr lang="en-US" sz="3733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00555" y="1789827"/>
            <a:ext cx="81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sz="37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4800" y="2364343"/>
            <a:ext cx="81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61600" y="2382253"/>
            <a:ext cx="81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4603" y="2371300"/>
            <a:ext cx="81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60535" y="2395459"/>
            <a:ext cx="81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97173" y="1786142"/>
            <a:ext cx="81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37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75755" y="1791686"/>
            <a:ext cx="81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sz="37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66132" y="1791686"/>
            <a:ext cx="81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en-US" sz="37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2000" y="3484447"/>
            <a:ext cx="660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b, 24 : 6 =          18: 6 =            60 : 6 =          6 : 6 =</a:t>
            </a:r>
          </a:p>
          <a:p>
            <a:endParaRPr lang="en-US" sz="2400" dirty="0"/>
          </a:p>
          <a:p>
            <a:r>
              <a:rPr lang="en-US" sz="2400" dirty="0"/>
              <a:t> </a:t>
            </a:r>
            <a:r>
              <a:rPr lang="en-US" sz="2400" dirty="0"/>
              <a:t>    6  x 4 =          6 x 3 =            6 x 10 =          6 x 1 =</a:t>
            </a:r>
          </a:p>
          <a:p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3314389" y="3414899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90896" y="4136547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33793" y="4138194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49840" y="4129075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24903" y="4168854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24903" y="3415131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22583" y="3392446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33793" y="3414898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42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32000" y="1092200"/>
            <a:ext cx="345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0" y="1683940"/>
            <a:ext cx="65024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: 4 =                 18 : 3 =    </a:t>
            </a:r>
          </a:p>
          <a:p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: 2 =                 18 : 6 =  </a:t>
            </a:r>
          </a:p>
          <a:p>
            <a:r>
              <a:rPr lang="en-US" sz="37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: 6 =                 15 : 5 =</a:t>
            </a:r>
            <a:endParaRPr lang="en-US" sz="3733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7981" y="1647147"/>
            <a:ext cx="812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70400" y="2209800"/>
            <a:ext cx="812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26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65953" y="2771144"/>
            <a:ext cx="812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26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16725" y="2833247"/>
            <a:ext cx="812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26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19144" y="2207297"/>
            <a:ext cx="812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26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21563" y="1663696"/>
            <a:ext cx="812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26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15064" y="3550844"/>
            <a:ext cx="25400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: 6 =   </a:t>
            </a:r>
          </a:p>
          <a:p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: 4 = </a:t>
            </a:r>
          </a:p>
          <a:p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: 5 = 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93153" y="3452840"/>
            <a:ext cx="812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62207" y="4083979"/>
            <a:ext cx="812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26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62207" y="4632512"/>
            <a:ext cx="812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26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0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67" y="-1739669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6800" y="3651246"/>
            <a:ext cx="667944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18 : 6 = 3 (m)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3m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Arc 29"/>
          <p:cNvSpPr/>
          <p:nvPr/>
        </p:nvSpPr>
        <p:spPr>
          <a:xfrm rot="19466369">
            <a:off x="7178213" y="1732168"/>
            <a:ext cx="1219200" cy="1219200"/>
          </a:xfrm>
          <a:prstGeom prst="arc">
            <a:avLst>
              <a:gd name="adj1" fmla="val 14419740"/>
              <a:gd name="adj2" fmla="val 693008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cxnSp>
        <p:nvCxnSpPr>
          <p:cNvPr id="35" name="Straight Connector 34"/>
          <p:cNvCxnSpPr/>
          <p:nvPr/>
        </p:nvCxnSpPr>
        <p:spPr>
          <a:xfrm>
            <a:off x="4047067" y="2501205"/>
            <a:ext cx="1664719" cy="41979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6705600" y="2501205"/>
            <a:ext cx="1727200" cy="41979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9427024" y="5765800"/>
            <a:ext cx="2760136" cy="1219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solidFill>
                  <a:srgbClr val="0000FF"/>
                </a:solidFill>
              </a:rPr>
              <a:t>.</a:t>
            </a:r>
            <a:endParaRPr lang="vi-VN" sz="24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28800" y="1137303"/>
            <a:ext cx="8224761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May 6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18m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78400" y="3192200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93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7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7" y="24161"/>
            <a:ext cx="12174653" cy="6815712"/>
          </a:xfrm>
        </p:spPr>
      </p:pic>
      <p:sp>
        <p:nvSpPr>
          <p:cNvPr id="5" name="TextBox 4"/>
          <p:cNvSpPr txBox="1"/>
          <p:nvPr/>
        </p:nvSpPr>
        <p:spPr>
          <a:xfrm>
            <a:off x="4876800" y="381001"/>
            <a:ext cx="32512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en-US" sz="42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7600" y="2108201"/>
            <a:ext cx="105664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6.</a:t>
            </a:r>
            <a:endParaRPr lang="en-US" sz="3733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7600" y="2895926"/>
            <a:ext cx="105664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1/6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33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5-Point Star 2"/>
          <p:cNvSpPr/>
          <p:nvPr/>
        </p:nvSpPr>
        <p:spPr>
          <a:xfrm>
            <a:off x="11277600" y="2108200"/>
            <a:ext cx="812800" cy="69762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9688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2108200"/>
            <a:ext cx="6772088" cy="248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1600201"/>
            <a:ext cx="538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Bài</a:t>
            </a:r>
            <a:r>
              <a:rPr lang="en-US" sz="2400" dirty="0"/>
              <a:t> 4: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tô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1/6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  <a:endParaRPr lang="en-US" sz="2400" dirty="0"/>
          </a:p>
        </p:txBody>
      </p:sp>
      <p:sp>
        <p:nvSpPr>
          <p:cNvPr id="4" name="Oval 3"/>
          <p:cNvSpPr/>
          <p:nvPr/>
        </p:nvSpPr>
        <p:spPr>
          <a:xfrm>
            <a:off x="5080000" y="4241800"/>
            <a:ext cx="1219200" cy="50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Oval 10"/>
          <p:cNvSpPr/>
          <p:nvPr/>
        </p:nvSpPr>
        <p:spPr>
          <a:xfrm>
            <a:off x="7416800" y="4200843"/>
            <a:ext cx="1219200" cy="50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2091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7" y="24161"/>
            <a:ext cx="12174653" cy="6815712"/>
          </a:xfrm>
        </p:spPr>
      </p:pic>
      <p:sp>
        <p:nvSpPr>
          <p:cNvPr id="5" name="TextBox 4"/>
          <p:cNvSpPr txBox="1"/>
          <p:nvPr/>
        </p:nvSpPr>
        <p:spPr>
          <a:xfrm>
            <a:off x="4876800" y="381001"/>
            <a:ext cx="32512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en-US" sz="42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7600" y="2108201"/>
            <a:ext cx="105664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6.</a:t>
            </a:r>
            <a:endParaRPr lang="en-US" sz="3733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7600" y="2895926"/>
            <a:ext cx="105664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1/6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33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5-Point Star 2"/>
          <p:cNvSpPr/>
          <p:nvPr/>
        </p:nvSpPr>
        <p:spPr>
          <a:xfrm>
            <a:off x="11277600" y="2108200"/>
            <a:ext cx="812800" cy="69762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5-Point Star 7"/>
          <p:cNvSpPr/>
          <p:nvPr/>
        </p:nvSpPr>
        <p:spPr>
          <a:xfrm>
            <a:off x="5316653" y="3431129"/>
            <a:ext cx="812800" cy="69762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5403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5842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87271" y="2216727"/>
            <a:ext cx="6631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17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7" y="24161"/>
            <a:ext cx="12174653" cy="6815712"/>
          </a:xfrm>
        </p:spPr>
      </p:pic>
      <p:sp>
        <p:nvSpPr>
          <p:cNvPr id="5" name="TextBox 4"/>
          <p:cNvSpPr txBox="1"/>
          <p:nvPr/>
        </p:nvSpPr>
        <p:spPr>
          <a:xfrm>
            <a:off x="4876800" y="381001"/>
            <a:ext cx="32512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en-US" sz="42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7600" y="2108200"/>
            <a:ext cx="105664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chia.</a:t>
            </a:r>
            <a:endParaRPr lang="en-US" sz="3733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7600" y="2895926"/>
            <a:ext cx="105664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1/6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733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33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77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572001" y="2968270"/>
            <a:ext cx="345440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7255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38776" y="327763"/>
            <a:ext cx="58442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ĐUA XE ĐẠP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ame dua xe da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95290" y="3103476"/>
            <a:ext cx="609600" cy="609600"/>
          </a:xfrm>
          <a:prstGeom prst="rect">
            <a:avLst/>
          </a:prstGeom>
        </p:spPr>
      </p:pic>
      <p:pic>
        <p:nvPicPr>
          <p:cNvPr id="5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82" y="2864604"/>
            <a:ext cx="10712479" cy="34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88921" y="3829190"/>
            <a:ext cx="9143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trả lời đúng các câu hỏi để giúp đội đua của mình giành giải nhất</a:t>
            </a:r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95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 numSld="7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7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01" y="3600336"/>
            <a:ext cx="2022455" cy="1829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704" y="3092583"/>
            <a:ext cx="2422125" cy="24917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623" y="3599286"/>
            <a:ext cx="1842407" cy="16669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8116" y="3598137"/>
            <a:ext cx="2647719" cy="2118176"/>
          </a:xfrm>
          <a:prstGeom prst="rect">
            <a:avLst/>
          </a:prstGeom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777" y="68576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ảnh có liên qua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4805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232" y="975804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ình ảnh có liên qua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430" y="-627937"/>
            <a:ext cx="3110390" cy="304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398116" y="1468820"/>
            <a:ext cx="551946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42232" y="3969266"/>
            <a:ext cx="2599327" cy="2593921"/>
          </a:xfrm>
          <a:prstGeom prst="rect">
            <a:avLst/>
          </a:prstGeom>
        </p:spPr>
      </p:pic>
      <p:sp>
        <p:nvSpPr>
          <p:cNvPr id="19" name="Oval 18">
            <a:hlinkClick r:id="rId11" action="ppaction://hlinksldjump"/>
          </p:cNvPr>
          <p:cNvSpPr/>
          <p:nvPr/>
        </p:nvSpPr>
        <p:spPr>
          <a:xfrm>
            <a:off x="3827575" y="205731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1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20" name="Oval 19">
            <a:hlinkClick r:id="rId12" action="ppaction://hlinksldjump"/>
          </p:cNvPr>
          <p:cNvSpPr/>
          <p:nvPr/>
        </p:nvSpPr>
        <p:spPr>
          <a:xfrm>
            <a:off x="5106747" y="180619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Oval 20">
            <a:hlinkClick r:id="rId13" action="ppaction://hlinksldjump"/>
          </p:cNvPr>
          <p:cNvSpPr/>
          <p:nvPr/>
        </p:nvSpPr>
        <p:spPr>
          <a:xfrm>
            <a:off x="6471013" y="180618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</a:rPr>
              <a:t>3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22" name="Oval 21">
            <a:hlinkClick r:id="rId14" action="ppaction://hlinksldjump"/>
          </p:cNvPr>
          <p:cNvSpPr/>
          <p:nvPr/>
        </p:nvSpPr>
        <p:spPr>
          <a:xfrm>
            <a:off x="7866360" y="180618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24" name="Picture 2" descr="C:\Users\ADMIN\Desktop\Tai nguyen thiet ke tro choi\Bảng gỗ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2"/>
          <a:stretch/>
        </p:blipFill>
        <p:spPr bwMode="auto">
          <a:xfrm>
            <a:off x="10908406" y="0"/>
            <a:ext cx="1216104" cy="68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23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19024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72 -4.07407E-6 L 0.43972 -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75 -4.07407E-6 L 0.65808 -0.022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482 -0.01851 L 0.86927 -0.0224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49" y="235088"/>
            <a:ext cx="10712479" cy="34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974896" y="585431"/>
            <a:ext cx="37629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54 : 6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 = ?</a:t>
            </a:r>
            <a:endParaRPr lang="vi-VN" sz="3600" dirty="0">
              <a:solidFill>
                <a:srgbClr val="FF0000"/>
              </a:solidFill>
              <a:latin typeface="+mj-lt"/>
            </a:endParaRPr>
          </a:p>
          <a:p>
            <a:r>
              <a:rPr lang="vi-VN" sz="3600" dirty="0">
                <a:latin typeface="+mj-lt"/>
              </a:rPr>
              <a:t>A. </a:t>
            </a:r>
            <a:r>
              <a:rPr lang="en-US" sz="3600" dirty="0">
                <a:latin typeface="+mj-lt"/>
              </a:rPr>
              <a:t>9</a:t>
            </a:r>
            <a:endParaRPr lang="vi-VN" sz="3600" dirty="0">
              <a:latin typeface="+mj-lt"/>
            </a:endParaRPr>
          </a:p>
          <a:p>
            <a:r>
              <a:rPr lang="vi-VN" sz="3600" dirty="0">
                <a:latin typeface="+mj-lt"/>
              </a:rPr>
              <a:t>B. </a:t>
            </a:r>
            <a:r>
              <a:rPr lang="en-US" sz="3600" dirty="0" smtClean="0">
                <a:latin typeface="+mj-lt"/>
              </a:rPr>
              <a:t>4</a:t>
            </a:r>
            <a:endParaRPr lang="vi-VN" sz="3600" dirty="0">
              <a:latin typeface="+mj-lt"/>
            </a:endParaRPr>
          </a:p>
          <a:p>
            <a:r>
              <a:rPr lang="vi-VN" sz="3600" dirty="0">
                <a:latin typeface="+mj-lt"/>
              </a:rPr>
              <a:t>C. </a:t>
            </a:r>
            <a:r>
              <a:rPr lang="en-US" sz="3600" dirty="0" smtClean="0">
                <a:latin typeface="+mj-lt"/>
              </a:rPr>
              <a:t>3</a:t>
            </a:r>
            <a:endParaRPr lang="vi-VN" sz="3600" dirty="0">
              <a:latin typeface="+mj-lt"/>
            </a:endParaRPr>
          </a:p>
        </p:txBody>
      </p:sp>
      <p:pic>
        <p:nvPicPr>
          <p:cNvPr id="25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7" y="4013976"/>
            <a:ext cx="6667501" cy="256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199797" y="4788062"/>
            <a:ext cx="5191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solidFill>
                  <a:srgbClr val="0070C0"/>
                </a:solidFill>
              </a:rPr>
              <a:t>A</a:t>
            </a:r>
            <a:r>
              <a:rPr lang="en-US" sz="4400" dirty="0" smtClean="0">
                <a:solidFill>
                  <a:srgbClr val="0070C0"/>
                </a:solidFill>
              </a:rPr>
              <a:t>. 9</a:t>
            </a:r>
            <a:endParaRPr lang="vi-VN" sz="4400" dirty="0">
              <a:solidFill>
                <a:srgbClr val="0070C0"/>
              </a:solidFill>
            </a:endParaRPr>
          </a:p>
        </p:txBody>
      </p:sp>
      <p:pic>
        <p:nvPicPr>
          <p:cNvPr id="27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2"/>
          <a:stretch/>
        </p:blipFill>
        <p:spPr bwMode="auto">
          <a:xfrm>
            <a:off x="10124646" y="5557503"/>
            <a:ext cx="1998617" cy="112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54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49" y="235088"/>
            <a:ext cx="10712479" cy="34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275008" y="635045"/>
            <a:ext cx="95958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 6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hộp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bánh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mỗi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hộp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 2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cái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bánh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.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Hỏi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tất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cả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bao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nhiêu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cái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bánh</a:t>
            </a:r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?</a:t>
            </a:r>
            <a:endParaRPr lang="vi-VN" sz="3600" dirty="0">
              <a:solidFill>
                <a:srgbClr val="FF0000"/>
              </a:solidFill>
              <a:latin typeface="+mj-lt"/>
            </a:endParaRPr>
          </a:p>
          <a:p>
            <a:r>
              <a:rPr lang="vi-VN" sz="3600" dirty="0" smtClean="0">
                <a:latin typeface="+mj-lt"/>
              </a:rPr>
              <a:t>A. </a:t>
            </a:r>
            <a:r>
              <a:rPr lang="en-US" sz="3600" dirty="0" smtClean="0">
                <a:latin typeface="+mj-lt"/>
              </a:rPr>
              <a:t>6 </a:t>
            </a:r>
            <a:r>
              <a:rPr lang="en-US" sz="3600" dirty="0" err="1" smtClean="0">
                <a:latin typeface="+mj-lt"/>
              </a:rPr>
              <a:t>cái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bánh</a:t>
            </a:r>
            <a:r>
              <a:rPr lang="vi-VN" sz="3600" dirty="0" smtClean="0">
                <a:latin typeface="+mj-lt"/>
              </a:rPr>
              <a:t>       </a:t>
            </a:r>
            <a:r>
              <a:rPr lang="vi-VN" sz="3600" dirty="0" smtClean="0">
                <a:latin typeface="+mj-lt"/>
              </a:rPr>
              <a:t>B. </a:t>
            </a:r>
            <a:r>
              <a:rPr lang="en-US" sz="3600" dirty="0" smtClean="0">
                <a:latin typeface="+mj-lt"/>
              </a:rPr>
              <a:t>12 </a:t>
            </a:r>
            <a:r>
              <a:rPr lang="en-US" sz="3600" dirty="0" err="1" smtClean="0">
                <a:latin typeface="+mj-lt"/>
              </a:rPr>
              <a:t>cái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bánh</a:t>
            </a:r>
            <a:r>
              <a:rPr lang="vi-VN" sz="3600" dirty="0" smtClean="0">
                <a:latin typeface="+mj-lt"/>
              </a:rPr>
              <a:t>       </a:t>
            </a:r>
            <a:r>
              <a:rPr lang="vi-VN" sz="3600" dirty="0" smtClean="0">
                <a:latin typeface="+mj-lt"/>
              </a:rPr>
              <a:t>C. </a:t>
            </a:r>
            <a:r>
              <a:rPr lang="en-US" sz="3600" dirty="0" smtClean="0">
                <a:latin typeface="+mj-lt"/>
              </a:rPr>
              <a:t>18 </a:t>
            </a:r>
            <a:r>
              <a:rPr lang="en-US" sz="3600" dirty="0" err="1" smtClean="0">
                <a:latin typeface="+mj-lt"/>
              </a:rPr>
              <a:t>cái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 smtClean="0">
                <a:latin typeface="+mj-lt"/>
              </a:rPr>
              <a:t>bánh</a:t>
            </a:r>
            <a:endParaRPr lang="vi-VN" sz="3600" dirty="0">
              <a:latin typeface="+mj-lt"/>
            </a:endParaRPr>
          </a:p>
        </p:txBody>
      </p:sp>
      <p:pic>
        <p:nvPicPr>
          <p:cNvPr id="25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7" y="4013976"/>
            <a:ext cx="6667501" cy="256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361340" y="4788062"/>
            <a:ext cx="5191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12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2"/>
          <a:stretch/>
        </p:blipFill>
        <p:spPr bwMode="auto">
          <a:xfrm>
            <a:off x="10124646" y="5557503"/>
            <a:ext cx="1998617" cy="112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95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49" y="235088"/>
            <a:ext cx="10712479" cy="34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508137" y="628233"/>
            <a:ext cx="91439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 cm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8cm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6cm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7" y="4013976"/>
            <a:ext cx="6667501" cy="256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007469" y="4788062"/>
            <a:ext cx="63358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 cm</a:t>
            </a:r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2"/>
          <a:stretch/>
        </p:blipFill>
        <p:spPr bwMode="auto">
          <a:xfrm>
            <a:off x="10124646" y="5557503"/>
            <a:ext cx="1998617" cy="112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93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49" y="235088"/>
            <a:ext cx="10712479" cy="34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287888" y="441446"/>
            <a:ext cx="100197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+mj-lt"/>
              </a:rPr>
              <a:t>6x 6: 6 = ?</a:t>
            </a:r>
            <a:endParaRPr lang="vi-VN" sz="4400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sz="4400" dirty="0" smtClean="0">
                <a:latin typeface="+mj-lt"/>
              </a:rPr>
              <a:t>A. </a:t>
            </a:r>
            <a:r>
              <a:rPr lang="en-US" sz="4400" dirty="0" smtClean="0">
                <a:latin typeface="+mj-lt"/>
              </a:rPr>
              <a:t>36         </a:t>
            </a:r>
            <a:r>
              <a:rPr lang="vi-VN" sz="4400" dirty="0" smtClean="0">
                <a:latin typeface="+mj-lt"/>
              </a:rPr>
              <a:t>  </a:t>
            </a:r>
            <a:r>
              <a:rPr lang="vi-VN" sz="4400" dirty="0" smtClean="0">
                <a:latin typeface="+mj-lt"/>
              </a:rPr>
              <a:t>B. </a:t>
            </a:r>
            <a:r>
              <a:rPr lang="en-US" sz="4400" dirty="0" smtClean="0">
                <a:latin typeface="+mj-lt"/>
              </a:rPr>
              <a:t>6      </a:t>
            </a:r>
            <a:r>
              <a:rPr lang="vi-VN" sz="4400" dirty="0" smtClean="0">
                <a:latin typeface="+mj-lt"/>
              </a:rPr>
              <a:t>  </a:t>
            </a:r>
            <a:r>
              <a:rPr lang="vi-VN" sz="4400" dirty="0" smtClean="0">
                <a:latin typeface="+mj-lt"/>
              </a:rPr>
              <a:t>C. </a:t>
            </a:r>
            <a:r>
              <a:rPr lang="en-US" sz="4400" dirty="0">
                <a:latin typeface="+mj-lt"/>
              </a:rPr>
              <a:t>1</a:t>
            </a:r>
            <a:endParaRPr lang="vi-VN" sz="4400" dirty="0">
              <a:latin typeface="+mj-lt"/>
            </a:endParaRPr>
          </a:p>
        </p:txBody>
      </p:sp>
      <p:pic>
        <p:nvPicPr>
          <p:cNvPr id="25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7" y="4013976"/>
            <a:ext cx="6667501" cy="256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546488" y="4788062"/>
            <a:ext cx="5191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2"/>
          <a:stretch/>
        </p:blipFill>
        <p:spPr bwMode="auto">
          <a:xfrm>
            <a:off x="10124646" y="5557503"/>
            <a:ext cx="1998617" cy="112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85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490</Words>
  <Application>Microsoft Office PowerPoint</Application>
  <PresentationFormat>Widescreen</PresentationFormat>
  <Paragraphs>85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UTM Azuki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24</cp:revision>
  <dcterms:created xsi:type="dcterms:W3CDTF">2021-08-20T17:11:38Z</dcterms:created>
  <dcterms:modified xsi:type="dcterms:W3CDTF">2021-10-08T14:59:24Z</dcterms:modified>
</cp:coreProperties>
</file>