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674" r:id="rId2"/>
    <p:sldMasterId id="2147483679" r:id="rId3"/>
  </p:sldMasterIdLst>
  <p:notesMasterIdLst>
    <p:notesMasterId r:id="rId18"/>
  </p:notesMasterIdLst>
  <p:sldIdLst>
    <p:sldId id="256" r:id="rId4"/>
    <p:sldId id="257" r:id="rId5"/>
    <p:sldId id="260" r:id="rId6"/>
    <p:sldId id="258" r:id="rId7"/>
    <p:sldId id="309" r:id="rId8"/>
    <p:sldId id="287" r:id="rId9"/>
    <p:sldId id="300" r:id="rId10"/>
    <p:sldId id="283" r:id="rId11"/>
    <p:sldId id="298" r:id="rId12"/>
    <p:sldId id="301" r:id="rId13"/>
    <p:sldId id="268" r:id="rId14"/>
    <p:sldId id="307" r:id="rId15"/>
    <p:sldId id="303" r:id="rId16"/>
    <p:sldId id="304" r:id="rId17"/>
  </p:sldIdLst>
  <p:sldSz cx="9144000" cy="5143500" type="screen16x9"/>
  <p:notesSz cx="6858000" cy="9144000"/>
  <p:embeddedFontLst>
    <p:embeddedFont>
      <p:font typeface="Arial-SGK-TV" pitchFamily="2" charset="0"/>
      <p:regular r:id="rId19"/>
      <p:bold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Showcard Gothic" panose="04020904020102020604" pitchFamily="82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57"/>
            <p14:sldId id="260"/>
            <p14:sldId id="258"/>
            <p14:sldId id="309"/>
            <p14:sldId id="287"/>
          </p14:sldIdLst>
        </p14:section>
        <p14:section name="Tiết 2" id="{47239A1A-9B72-4DA5-96A7-F8786F163078}">
          <p14:sldIdLst>
            <p14:sldId id="300"/>
            <p14:sldId id="283"/>
            <p14:sldId id="298"/>
            <p14:sldId id="301"/>
            <p14:sldId id="268"/>
            <p14:sldId id="307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3">
          <p15:clr>
            <a:srgbClr val="A4A3A4"/>
          </p15:clr>
        </p15:guide>
        <p15:guide id="2" pos="2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90"/>
      </p:cViewPr>
      <p:guideLst>
        <p:guide orient="horz" pos="1573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91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Tom </a:t>
            </a:r>
            <a:r>
              <a:rPr lang="en-US" baseline="0" dirty="0" err="1"/>
              <a:t>và</a:t>
            </a:r>
            <a:r>
              <a:rPr lang="en-US" baseline="0"/>
              <a:t> Jerry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C4E05-0E05-4E82-B501-B53CB23853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4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14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5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57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3A34-460F-445E-8651-B04817233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1A791-CB8A-430C-87A5-8AB3214D3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243C6-FF60-4887-A6C7-BE09ABCC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343D1-E911-4432-B874-0636B595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4034C-3ACA-4495-823C-5427C0AD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E45A-7DC8-41C5-A268-0418B929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6822-D23B-4B6D-8FCD-FCD35AD83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ECC4B-C56A-4A2F-A949-B8829A7B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2C839-66C4-43D0-B61F-B3B81539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7CD4-C555-4C98-A322-F71B9853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D97D-6C39-4C1E-B437-0CDE2E11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06132-65C6-4FA5-9893-7C7650D2A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A4FDA-E9CF-4AD9-A03C-3814E9A3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22933-3BDB-4170-B6B5-D9D169EA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0C314-B18F-4F7A-9A8D-6D00C398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0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6E96-2FCE-4A0D-83EF-7B5E292F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DE61C-262A-442B-AA14-BC6AAE0C0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B1642-56E5-4A4D-919E-490AFF60F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7F4B0-34F4-4FB0-89D0-1F556876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8A40F-A65D-400A-B2CB-02DCBDB62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C775C-25BB-4365-B224-C12183E7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5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648A-A10B-4A82-B1D6-5B8E1069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448B8-A62C-48E9-89B9-454D4B37C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1FED3-3498-4128-A13E-9BC7173C9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D595A-BE9A-4C18-89CE-3AE9AA7A3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6BE77-9827-46A8-A10E-7A0F2F5A5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ADE88-62E8-49FA-9BB3-A009A441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9DD2B-9170-4B06-91C1-F28CBCEB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FCF3E-238D-4E19-8E5C-DB633E3B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5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E12C-4376-4430-8D02-BE9AB66E1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37028-877F-46DE-8162-39582D0C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2E77F-57AD-467E-845B-92869806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300FB-1283-4BF3-AD59-FCB2E125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28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09F41-1225-4230-9A87-76964782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94693-EDEF-452E-835C-85682484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DB035-A0C5-4124-A1E8-596F050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42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3907-3793-46E8-8FBD-99AE4DF4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3BB72-A075-4336-8F11-425459BDB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61CC7-D876-40DE-93F0-AC696310D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1B6B3-13E6-4754-9E54-954EBF89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4F582-A340-4C1C-A197-D02BE478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DC205-5FF3-4E56-AE07-3BCD3434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6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8EB6-644B-45F1-8408-B27DB9CE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E961FE-A0BD-48C9-8012-2D2568056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3DA12-E4DE-4320-8120-EC6494377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BFBE3-A4B3-4081-92B6-98A2B6FA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2ABCE-DF21-46F8-8715-C8B2F6E9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375D7-D7DF-4078-B7A5-BB559E58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65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9FEF-9033-4D80-BD31-C1BF34C1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D51D8-5E0D-4D5B-8A3B-5AAF5B240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EA15-0581-48B7-A6F3-1FAC1DFD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6BEB6-D8F2-4733-81E0-C76C764D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B05B1-F7FF-4D25-B260-8EC26134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6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50CC3-FE85-49FC-ACB4-0E6009217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73790-5419-40EB-902E-49632BC3B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D680E-2D18-4C74-9281-92971FC1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B506-8361-48B7-B37B-F40E18EA15E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01E3-72BC-4680-A8B3-C0F48432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FC894-28F1-48D3-95F8-5F51D46E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3D39-9DE5-4136-97CE-BB36E888B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16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344647"/>
      </p:ext>
    </p:extLst>
  </p:cSld>
  <p:clrMapOvr>
    <a:masterClrMapping/>
  </p:clrMapOvr>
  <p:transition spd="slow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5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7967"/>
      </p:ext>
    </p:extLst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93" r:id="rId5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170815" indent="-170815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51371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85598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19824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154051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188341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567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020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4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96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649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875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2D1CF-6473-44B6-8AF9-914A6FDE4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5694A-010B-46AC-A7E1-9F0926D0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D2F8-3E46-4688-ADC0-9BC1B9A01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2C58D-C019-4BC6-9C42-7B3C125F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5437E-9C2F-441C-B17E-40DF5B2E4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60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ransition spd="slow">
    <p:rand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063750" y="2764155"/>
            <a:ext cx="46062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trước khi ăn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02965" y="1854835"/>
            <a:ext cx="2089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0" y="727075"/>
            <a:ext cx="9116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latin typeface="Arial-SGK-TV" pitchFamily="2" charset="0"/>
                <a:cs typeface="Arial-SGK-TV" pitchFamily="2" charset="0"/>
              </a:rPr>
              <a:t>	Để phòng bệnh chúng ta phải rửa tay trước khi ăn. Cần rửa tay bằng xà phòng với nước sạch.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343FEB-763D-4E7F-8656-4C4450C1220D}"/>
              </a:ext>
            </a:extLst>
          </p:cNvPr>
          <p:cNvSpPr/>
          <p:nvPr/>
        </p:nvSpPr>
        <p:spPr>
          <a:xfrm>
            <a:off x="164169" y="-122554"/>
            <a:ext cx="8814391" cy="849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just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  </a:t>
            </a:r>
            <a:r>
              <a:rPr lang="en-US" sz="2200" b="1">
                <a:latin typeface="Arial-SGK-TV" pitchFamily="2" charset="0"/>
                <a:cs typeface="Arial-SGK-TV" pitchFamily="2" charset="0"/>
              </a:rPr>
              <a:t> Nghe- viết</a:t>
            </a:r>
            <a:endParaRPr lang="en-US" sz="22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B1AA91-F8CE-4306-9606-1D2E044C844E}"/>
              </a:ext>
            </a:extLst>
          </p:cNvPr>
          <p:cNvSpPr/>
          <p:nvPr/>
        </p:nvSpPr>
        <p:spPr>
          <a:xfrm>
            <a:off x="164169" y="41763"/>
            <a:ext cx="510362" cy="5209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B6479569-A18A-48F8-A45A-95ABAB510911}"/>
              </a:ext>
            </a:extLst>
          </p:cNvPr>
          <p:cNvSpPr txBox="1"/>
          <p:nvPr/>
        </p:nvSpPr>
        <p:spPr>
          <a:xfrm>
            <a:off x="674531" y="2517512"/>
            <a:ext cx="49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cs typeface="Arial-SGK-TV" pitchFamily="2" charset="0"/>
              </a:rPr>
              <a:t>Đoạn viết có mấy câu?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AF97F0C-B136-4317-B843-7A5B4FD5C131}"/>
              </a:ext>
            </a:extLst>
          </p:cNvPr>
          <p:cNvSpPr txBox="1"/>
          <p:nvPr/>
        </p:nvSpPr>
        <p:spPr>
          <a:xfrm>
            <a:off x="674531" y="2558650"/>
            <a:ext cx="646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cs typeface="Arial-SGK-TV" pitchFamily="2" charset="0"/>
              </a:rPr>
              <a:t>Những chữ cái nào được viết hoa? Vì sao?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7F1FBCF7-CE48-41C1-8B2E-FE23A3D3D7FA}"/>
              </a:ext>
            </a:extLst>
          </p:cNvPr>
          <p:cNvSpPr txBox="1"/>
          <p:nvPr/>
        </p:nvSpPr>
        <p:spPr>
          <a:xfrm>
            <a:off x="674530" y="2517512"/>
            <a:ext cx="646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cs typeface="Arial-SGK-TV" pitchFamily="2" charset="0"/>
              </a:rPr>
              <a:t>Từ ngữ nào hay viết sai?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F393CF-3EED-48FC-8EFD-209D552C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49" y="1100370"/>
            <a:ext cx="9144000" cy="3757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itle 2"/>
          <p:cNvSpPr txBox="1"/>
          <p:nvPr/>
        </p:nvSpPr>
        <p:spPr>
          <a:xfrm>
            <a:off x="126609" y="651761"/>
            <a:ext cx="9102450" cy="4491739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1">
              <a:lnSpc>
                <a:spcPct val="125000"/>
              </a:lnSpc>
              <a:spcBef>
                <a:spcPts val="750"/>
              </a:spcBef>
            </a:pPr>
            <a:r>
              <a:rPr lang="en-US" altLang="vi-VN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altLang="vi-VN" sz="2801" b="1" i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vi-VN" altLang="en-US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altLang="vi-VN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vi-VN" altLang="en-US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       </a:t>
            </a:r>
            <a:endParaRPr lang="en-US" altLang="en-US" sz="2801" b="1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5000"/>
              </a:lnSpc>
              <a:spcBef>
                <a:spcPts val="750"/>
              </a:spcBef>
            </a:pPr>
            <a:r>
              <a:rPr lang="en-US" altLang="en-US" sz="3199">
                <a:latin typeface="Arial-SGK-TV" pitchFamily="2" charset="0"/>
                <a:cs typeface="Arial-SGK-TV" pitchFamily="2" charset="0"/>
              </a:rPr>
              <a:t>vi   trùng</a:t>
            </a:r>
            <a:r>
              <a:rPr lang="vi-VN" altLang="en-US" sz="3199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altLang="en-US" sz="3199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vi-VN" sz="3199">
                <a:latin typeface="Arial-SGK-TV" pitchFamily="2" charset="0"/>
                <a:cs typeface="Arial-SGK-TV" pitchFamily="2" charset="0"/>
              </a:rPr>
              <a:t>chà xát</a:t>
            </a:r>
            <a:r>
              <a:rPr lang="vi-VN" altLang="en-US" sz="3199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altLang="en-US" sz="3199">
                <a:latin typeface="Arial-SGK-TV" pitchFamily="2" charset="0"/>
                <a:cs typeface="Arial-SGK-TV" pitchFamily="2" charset="0"/>
              </a:rPr>
              <a:t>nhanh   chóng</a:t>
            </a:r>
          </a:p>
          <a:p>
            <a:pPr>
              <a:lnSpc>
                <a:spcPct val="125000"/>
              </a:lnSpc>
              <a:spcBef>
                <a:spcPts val="750"/>
              </a:spcBef>
            </a:pPr>
            <a:r>
              <a:rPr lang="en-US" altLang="vi-VN" sz="2801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altLang="vi-VN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vi-VN" sz="2801" b="1" i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gh</a:t>
            </a:r>
            <a:r>
              <a:rPr lang="vi-VN" altLang="en-US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altLang="vi-VN" sz="2801" b="1" i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altLang="en-US" sz="2801" b="1" i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801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       </a:t>
            </a:r>
            <a:endParaRPr lang="en-US" altLang="en-US" sz="2801" b="1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5000"/>
              </a:lnSpc>
              <a:spcBef>
                <a:spcPts val="750"/>
              </a:spcBef>
            </a:pPr>
            <a:r>
              <a:rPr lang="en-US" sz="3199">
                <a:latin typeface="Arial-SGK-TV" pitchFamily="2" charset="0"/>
                <a:cs typeface="Arial-SGK-TV" pitchFamily="2" charset="0"/>
              </a:rPr>
              <a:t>ghi nhớ       	cố   gắng        gọn     gẽ</a:t>
            </a:r>
          </a:p>
          <a:p>
            <a:pPr>
              <a:lnSpc>
                <a:spcPct val="125000"/>
              </a:lnSpc>
              <a:spcBef>
                <a:spcPts val="750"/>
              </a:spcBef>
            </a:pPr>
            <a:r>
              <a:rPr lang="en-US" altLang="vi-VN" sz="28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c</a:t>
            </a:r>
            <a:r>
              <a:rPr lang="en-US" altLang="vi-VN" sz="2800" b="1" i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r/ d</a:t>
            </a:r>
            <a:r>
              <a:rPr lang="vi-VN" altLang="en-US" sz="28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altLang="vi-VN" sz="2800" b="1" i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vi-VN" altLang="en-US" sz="28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altLang="en-US" sz="2800" b="1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5000"/>
              </a:lnSpc>
              <a:spcBef>
                <a:spcPts val="750"/>
              </a:spcBef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da dẻ			rửa tay			giữ gìn</a:t>
            </a:r>
          </a:p>
          <a:p>
            <a:pPr>
              <a:lnSpc>
                <a:spcPct val="125000"/>
              </a:lnSpc>
              <a:spcBef>
                <a:spcPts val="750"/>
              </a:spcBef>
            </a:pP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AutoShape 14" descr="daisy_button_pink_hb"/>
          <p:cNvSpPr/>
          <p:nvPr/>
        </p:nvSpPr>
        <p:spPr>
          <a:xfrm>
            <a:off x="6328695" y="2685745"/>
            <a:ext cx="739775" cy="69373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27" name="AutoShape 14" descr="daisy_button_pink_hb"/>
          <p:cNvSpPr/>
          <p:nvPr/>
        </p:nvSpPr>
        <p:spPr>
          <a:xfrm>
            <a:off x="3387210" y="2667525"/>
            <a:ext cx="635635" cy="693420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28" name="AutoShape 14" descr="daisy_button_pink_hb"/>
          <p:cNvSpPr/>
          <p:nvPr/>
        </p:nvSpPr>
        <p:spPr>
          <a:xfrm>
            <a:off x="75837" y="2724692"/>
            <a:ext cx="635635" cy="69373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29" name="AutoShape 14" descr="daisy_button_pink_hb"/>
          <p:cNvSpPr/>
          <p:nvPr/>
        </p:nvSpPr>
        <p:spPr>
          <a:xfrm>
            <a:off x="6683652" y="1337463"/>
            <a:ext cx="739775" cy="693738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30" name="AutoShape 14" descr="daisy_button_pink_hb"/>
          <p:cNvSpPr/>
          <p:nvPr/>
        </p:nvSpPr>
        <p:spPr>
          <a:xfrm>
            <a:off x="2836635" y="1319243"/>
            <a:ext cx="635635" cy="693738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31" name="AutoShape 14" descr="daisy_button_pink_hb"/>
          <p:cNvSpPr/>
          <p:nvPr/>
        </p:nvSpPr>
        <p:spPr>
          <a:xfrm>
            <a:off x="523386" y="1337463"/>
            <a:ext cx="635635" cy="692150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FBC84E8A-5229-45A3-81A0-CA8D7569A6D1}"/>
              </a:ext>
            </a:extLst>
          </p:cNvPr>
          <p:cNvSpPr/>
          <p:nvPr/>
        </p:nvSpPr>
        <p:spPr>
          <a:xfrm>
            <a:off x="523386" y="-2784"/>
            <a:ext cx="8337586" cy="849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/>
            <a:r>
              <a:rPr lang="en-US" sz="24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vi-VN" sz="2400" b="1">
                <a:latin typeface="Arial-SGK-TV" pitchFamily="2" charset="0"/>
                <a:cs typeface="Arial-SGK-TV" pitchFamily="2" charset="0"/>
              </a:rPr>
              <a:t>Chọn chữ phù hợp thay cho bông hoa</a:t>
            </a:r>
            <a:endParaRPr lang="en-US" sz="24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A27BE-E47E-47BC-B0F7-5BB4EE826F4F}"/>
              </a:ext>
            </a:extLst>
          </p:cNvPr>
          <p:cNvSpPr/>
          <p:nvPr/>
        </p:nvSpPr>
        <p:spPr>
          <a:xfrm>
            <a:off x="126609" y="179363"/>
            <a:ext cx="502041" cy="48533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8</a:t>
            </a:r>
          </a:p>
        </p:txBody>
      </p:sp>
      <p:sp>
        <p:nvSpPr>
          <p:cNvPr id="11" name="AutoShape 14" descr="daisy_button_pink_hb">
            <a:extLst>
              <a:ext uri="{FF2B5EF4-FFF2-40B4-BE49-F238E27FC236}">
                <a16:creationId xmlns:a16="http://schemas.microsoft.com/office/drawing/2014/main" id="{EB011D55-4120-4B3F-846F-ACD864E9EF92}"/>
              </a:ext>
            </a:extLst>
          </p:cNvPr>
          <p:cNvSpPr/>
          <p:nvPr/>
        </p:nvSpPr>
        <p:spPr>
          <a:xfrm>
            <a:off x="-111125" y="4025120"/>
            <a:ext cx="739775" cy="69373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12" name="AutoShape 14" descr="daisy_button_pink_hb">
            <a:extLst>
              <a:ext uri="{FF2B5EF4-FFF2-40B4-BE49-F238E27FC236}">
                <a16:creationId xmlns:a16="http://schemas.microsoft.com/office/drawing/2014/main" id="{054E64E8-4537-4110-AB26-7F5BAB9DB2A8}"/>
              </a:ext>
            </a:extLst>
          </p:cNvPr>
          <p:cNvSpPr/>
          <p:nvPr/>
        </p:nvSpPr>
        <p:spPr>
          <a:xfrm>
            <a:off x="2456114" y="4025119"/>
            <a:ext cx="739775" cy="69373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14" name="AutoShape 14" descr="daisy_button_pink_hb">
            <a:extLst>
              <a:ext uri="{FF2B5EF4-FFF2-40B4-BE49-F238E27FC236}">
                <a16:creationId xmlns:a16="http://schemas.microsoft.com/office/drawing/2014/main" id="{5DCECE29-C142-4611-8E55-07E98A0E1DBF}"/>
              </a:ext>
            </a:extLst>
          </p:cNvPr>
          <p:cNvSpPr/>
          <p:nvPr/>
        </p:nvSpPr>
        <p:spPr>
          <a:xfrm>
            <a:off x="5375309" y="4025118"/>
            <a:ext cx="739775" cy="69373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18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28" grpId="0" animBg="1"/>
      <p:bldP spid="29" grpId="0" animBg="1"/>
      <p:bldP spid="30" grpId="0" animBg="1"/>
      <p:bldP spid="31" grpId="0" bldLvl="0" animBg="1"/>
      <p:bldP spid="13" grpId="0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7092785-06E7-4B2D-8DD3-CABE15B0A8F3}"/>
              </a:ext>
            </a:extLst>
          </p:cNvPr>
          <p:cNvGrpSpPr/>
          <p:nvPr/>
        </p:nvGrpSpPr>
        <p:grpSpPr>
          <a:xfrm>
            <a:off x="-1" y="1147062"/>
            <a:ext cx="9144001" cy="2199161"/>
            <a:chOff x="679032" y="1496527"/>
            <a:chExt cx="8798816" cy="2199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9B36DA-D5D0-4BF8-BF62-B17B7BDDE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14" t="27235" r="69535"/>
            <a:stretch/>
          </p:blipFill>
          <p:spPr>
            <a:xfrm>
              <a:off x="679032" y="1550356"/>
              <a:ext cx="2244918" cy="214533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170CE9-8C79-4F2B-8A5B-8355546A4A4E}"/>
                </a:ext>
              </a:extLst>
            </p:cNvPr>
            <p:cNvSpPr/>
            <p:nvPr/>
          </p:nvSpPr>
          <p:spPr>
            <a:xfrm>
              <a:off x="3040911" y="1504397"/>
              <a:ext cx="1786270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vi trùng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2044C9-6510-4AD1-8CA4-BB4D47402F69}"/>
                </a:ext>
              </a:extLst>
            </p:cNvPr>
            <p:cNvSpPr/>
            <p:nvPr/>
          </p:nvSpPr>
          <p:spPr>
            <a:xfrm>
              <a:off x="4827181" y="1496527"/>
              <a:ext cx="1786270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chà xát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B80F0C-47F3-4DC8-8117-810C3E59349E}"/>
                </a:ext>
              </a:extLst>
            </p:cNvPr>
            <p:cNvSpPr/>
            <p:nvPr/>
          </p:nvSpPr>
          <p:spPr>
            <a:xfrm>
              <a:off x="6894136" y="1531119"/>
              <a:ext cx="2583712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nhanh chóng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EF91C5-1C5E-4ECB-98A0-E08997A2AF49}"/>
                </a:ext>
              </a:extLst>
            </p:cNvPr>
            <p:cNvSpPr/>
            <p:nvPr/>
          </p:nvSpPr>
          <p:spPr>
            <a:xfrm>
              <a:off x="3030279" y="2145113"/>
              <a:ext cx="1786270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ghi nhớ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10CBFA-752E-4430-B1DF-A21C8D868719}"/>
                </a:ext>
              </a:extLst>
            </p:cNvPr>
            <p:cNvSpPr/>
            <p:nvPr/>
          </p:nvSpPr>
          <p:spPr>
            <a:xfrm>
              <a:off x="4763386" y="2178014"/>
              <a:ext cx="1988289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cố gắng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B2FAAF-8D14-4EC8-BA0A-0EB5739E4D65}"/>
                </a:ext>
              </a:extLst>
            </p:cNvPr>
            <p:cNvSpPr/>
            <p:nvPr/>
          </p:nvSpPr>
          <p:spPr>
            <a:xfrm>
              <a:off x="6698511" y="2167710"/>
              <a:ext cx="1988289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gọn gẽ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99B338-7A41-4FA9-9063-7EAAFC35217F}"/>
                </a:ext>
              </a:extLst>
            </p:cNvPr>
            <p:cNvSpPr/>
            <p:nvPr/>
          </p:nvSpPr>
          <p:spPr>
            <a:xfrm>
              <a:off x="6698510" y="2805205"/>
              <a:ext cx="1988289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giữ gìn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10FEE5-F1FF-4D7C-BC4C-43886EAEA21F}"/>
                </a:ext>
              </a:extLst>
            </p:cNvPr>
            <p:cNvSpPr/>
            <p:nvPr/>
          </p:nvSpPr>
          <p:spPr>
            <a:xfrm>
              <a:off x="4625162" y="2817504"/>
              <a:ext cx="1988289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rửa tay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6B2E5-1443-46D0-A7CC-44719342E416}"/>
                </a:ext>
              </a:extLst>
            </p:cNvPr>
            <p:cNvSpPr/>
            <p:nvPr/>
          </p:nvSpPr>
          <p:spPr>
            <a:xfrm>
              <a:off x="2923951" y="2805205"/>
              <a:ext cx="1988289" cy="563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da dẻ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16D11FC-DFC1-4629-B26F-B48B69D4D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411" b="76304"/>
          <a:stretch/>
        </p:blipFill>
        <p:spPr>
          <a:xfrm>
            <a:off x="265645" y="224147"/>
            <a:ext cx="6546110" cy="6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83089"/>
      </p:ext>
    </p:extLst>
  </p:cSld>
  <p:clrMapOvr>
    <a:masterClrMapping/>
  </p:clrMapOvr>
  <p:transition spd="slow" advTm="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-25503"/>
            <a:ext cx="2720340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669222" y="974673"/>
            <a:ext cx="4078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alibri" panose="020F0502020204030204" charset="0"/>
                <a:cs typeface="Calibri" panose="020F0502020204030204" charset="0"/>
              </a:rPr>
              <a:t>Em làm bác sỹ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1831975"/>
            <a:ext cx="6057900" cy="296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64651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Vận dụng- Trải nghiệm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148590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3599892" y="1437624"/>
            <a:ext cx="1836204" cy="162018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8" name="27 Rectángulo"/>
          <p:cNvSpPr/>
          <p:nvPr/>
        </p:nvSpPr>
        <p:spPr>
          <a:xfrm>
            <a:off x="5436096" y="2571750"/>
            <a:ext cx="2564904" cy="486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6" name="35 Rectángulo"/>
          <p:cNvSpPr/>
          <p:nvPr/>
        </p:nvSpPr>
        <p:spPr>
          <a:xfrm>
            <a:off x="1118650" y="2531959"/>
            <a:ext cx="2481242" cy="486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5706" y="1989885"/>
            <a:ext cx="1887498" cy="239698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653898" y="1649878"/>
            <a:ext cx="1341005" cy="894311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009494" y="1489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34" y="4299943"/>
            <a:ext cx="1184825" cy="59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58469" y="353642"/>
            <a:ext cx="40770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38100">
                  <a:solidFill>
                    <a:schemeClr val="tx1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</p:spTree>
    <p:extLst>
      <p:ext uri="{BB962C8B-B14F-4D97-AF65-F5344CB8AC3E}">
        <p14:creationId xmlns:p14="http://schemas.microsoft.com/office/powerpoint/2010/main" val="2762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D7504-C305-4837-9581-1C8FF424B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523" y="-25152"/>
            <a:ext cx="9178523" cy="5172318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289633" y="1860863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925817" y="1900852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112467" y="2942076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4246" y="2179938"/>
            <a:ext cx="600143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4971" y="565254"/>
            <a:ext cx="228798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s-ES_tradnl" sz="210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Ăn no</a:t>
            </a:r>
          </a:p>
          <a:p>
            <a:pPr marL="457200" indent="-457200" algn="ctr">
              <a:buAutoNum type="alphaUcPeriod"/>
            </a:pPr>
            <a:endParaRPr lang="es-ES" sz="21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360428" y="540616"/>
            <a:ext cx="21477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1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s-ES_tradnl" sz="210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. Rửa tay trước khi ăn</a:t>
            </a:r>
            <a:endParaRPr lang="es-ES" sz="21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617699" y="540616"/>
            <a:ext cx="228798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1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s-ES_tradnl" sz="210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. Rửa tay</a:t>
            </a:r>
          </a:p>
          <a:p>
            <a:pPr algn="ctr"/>
            <a:endParaRPr lang="es-ES" sz="21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6435514" y="1741982"/>
            <a:ext cx="137684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Good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143000" y="4122860"/>
            <a:ext cx="6858000" cy="102064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Để phòng bệnh chúng ta phải làm gì?</a:t>
            </a:r>
            <a:endParaRPr lang="es-E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8001000" y="3736930"/>
            <a:ext cx="1125013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>
                <a:solidFill>
                  <a:schemeClr val="tx1"/>
                </a:solidFill>
              </a:rPr>
              <a:t>NEXT</a:t>
            </a:r>
            <a:endParaRPr lang="es-ES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310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0F1F843-8D49-4212-AE24-8351504BE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78523" cy="5172318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842322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834584" y="1856337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033629" y="3075341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430" y="1996019"/>
            <a:ext cx="600143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17643" y="720579"/>
            <a:ext cx="1826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>
                <a:latin typeface="Arial-SGK-TV" pitchFamily="2" charset="0"/>
                <a:cs typeface="Arial-SGK-TV" pitchFamily="2" charset="0"/>
              </a:rPr>
              <a:t>C. sạch</a:t>
            </a:r>
            <a:endParaRPr lang="es-E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143000" y="720579"/>
            <a:ext cx="1826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>
                <a:latin typeface="Arial-SGK-TV" pitchFamily="2" charset="0"/>
                <a:cs typeface="Arial-SGK-TV" pitchFamily="2" charset="0"/>
              </a:rPr>
              <a:t>A. xà phòng</a:t>
            </a:r>
            <a:endParaRPr lang="es-E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30322" y="689835"/>
            <a:ext cx="1826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>
                <a:latin typeface="Arial-SGK-TV" pitchFamily="2" charset="0"/>
                <a:cs typeface="Arial-SGK-TV" pitchFamily="2" charset="0"/>
              </a:rPr>
              <a:t>B. nước</a:t>
            </a:r>
            <a:endParaRPr lang="es-E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677610" y="1509965"/>
            <a:ext cx="971397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013" b="1" dirty="0">
                <a:solidFill>
                  <a:schemeClr val="tx1"/>
                </a:solidFill>
              </a:rPr>
              <a:t>GOOD!</a:t>
            </a:r>
            <a:endParaRPr lang="es-ES" sz="1013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143000" y="4249189"/>
            <a:ext cx="6858000" cy="894311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Chọn từ thích hợp:</a:t>
            </a:r>
          </a:p>
          <a:p>
            <a:pPr algn="ctr"/>
            <a:r>
              <a:rPr lang="es-ES_tradnl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Rửa tay bằng…. trước khi ăn.</a:t>
            </a:r>
            <a:endParaRPr lang="es-E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8183327" y="3926820"/>
            <a:ext cx="944724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>
                <a:solidFill>
                  <a:schemeClr val="tx1"/>
                </a:solidFill>
              </a:rPr>
              <a:t>NEXT</a:t>
            </a:r>
            <a:endParaRPr lang="es-ES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75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31CCB7-0851-4061-A0C5-E9C99C44D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62" y="0"/>
            <a:ext cx="9178523" cy="5172318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23198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945239" y="1843004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867" y="2179938"/>
            <a:ext cx="600143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96141" y="705717"/>
            <a:ext cx="1997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>
                <a:latin typeface="Arial-SGK-TV" pitchFamily="2" charset="0"/>
                <a:cs typeface="Arial-SGK-TV" pitchFamily="2" charset="0"/>
              </a:rPr>
              <a:t>A. Súc động</a:t>
            </a:r>
            <a:endParaRPr lang="es-E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407923" y="698726"/>
            <a:ext cx="199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>
                <a:latin typeface="Arial-SGK-TV" pitchFamily="2" charset="0"/>
                <a:cs typeface="Arial-SGK-TV" pitchFamily="2" charset="0"/>
              </a:rPr>
              <a:t>C. Tiếp xúc</a:t>
            </a:r>
            <a:endParaRPr lang="es-E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566400" y="705717"/>
            <a:ext cx="243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>
                <a:latin typeface="Arial-SGK-TV" pitchFamily="2" charset="0"/>
                <a:cs typeface="Arial-SGK-TV" pitchFamily="2" charset="0"/>
              </a:rPr>
              <a:t>B. Gia xúc</a:t>
            </a:r>
            <a:endParaRPr lang="es-E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6120296" y="1572975"/>
            <a:ext cx="971397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013" b="1" dirty="0">
                <a:solidFill>
                  <a:schemeClr val="tx1"/>
                </a:solidFill>
              </a:rPr>
              <a:t>GOOD!</a:t>
            </a:r>
            <a:endParaRPr lang="es-ES" sz="1013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143000" y="4381362"/>
            <a:ext cx="6858000" cy="76213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Chọn từ viết đúng</a:t>
            </a:r>
            <a:endParaRPr lang="es-ES" sz="21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8001000" y="4009208"/>
            <a:ext cx="1125013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>
                <a:solidFill>
                  <a:schemeClr val="tx1"/>
                </a:solidFill>
              </a:rPr>
              <a:t>NEXT</a:t>
            </a:r>
            <a:endParaRPr lang="es-ES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7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077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-949203" y="683402"/>
            <a:ext cx="845820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HP001 4 hàng" panose="020B0603050302020204" pitchFamily="34" charset="0"/>
              </a:rPr>
              <a:t>Thứ</a:t>
            </a:r>
            <a:r>
              <a:rPr lang="en-US" sz="2400" b="1">
                <a:latin typeface="HP001 4 hàng" panose="020B0603050302020204" pitchFamily="34" charset="0"/>
              </a:rPr>
              <a:t> ba </a:t>
            </a:r>
            <a:r>
              <a:rPr lang="en-US" sz="2400" b="1" err="1">
                <a:latin typeface="HP001 4 hàng" panose="020B0603050302020204" pitchFamily="34" charset="0"/>
              </a:rPr>
              <a:t>ngày</a:t>
            </a:r>
            <a:r>
              <a:rPr lang="en-US" sz="2400" b="1">
                <a:latin typeface="HP001 4 hàng" panose="020B0603050302020204" pitchFamily="34" charset="0"/>
              </a:rPr>
              <a:t> 8 </a:t>
            </a:r>
            <a:r>
              <a:rPr lang="en-US" sz="2400" b="1" err="1">
                <a:latin typeface="HP001 4 hàng" panose="020B0603050302020204" pitchFamily="34" charset="0"/>
              </a:rPr>
              <a:t>tháng</a:t>
            </a:r>
            <a:r>
              <a:rPr lang="en-US" sz="2400" b="1">
                <a:latin typeface="HP001 4 hàng" panose="020B0603050302020204" pitchFamily="34" charset="0"/>
              </a:rPr>
              <a:t> 3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2310363" y="1176202"/>
            <a:ext cx="20523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HP001 4 hàng" panose="020B0603050302020204" pitchFamily="34" charset="0"/>
              </a:rPr>
              <a:t>Tập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đọc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668938" y="1694758"/>
            <a:ext cx="571499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>
                <a:solidFill>
                  <a:srgbClr val="FFFF00"/>
                </a:solidFill>
                <a:latin typeface="HP001 4 hàng" panose="020B0603050302020204" pitchFamily="34" charset="0"/>
              </a:rPr>
              <a:t> 1: Rửa tay trước khi ăn ( tiếp)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2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5A65722-D776-4021-AD54-C41AF940C2C5}"/>
              </a:ext>
            </a:extLst>
          </p:cNvPr>
          <p:cNvSpPr/>
          <p:nvPr/>
        </p:nvSpPr>
        <p:spPr>
          <a:xfrm>
            <a:off x="148856" y="138504"/>
            <a:ext cx="479794" cy="425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19343"/>
            <a:ext cx="7886700" cy="849631"/>
          </a:xfrm>
        </p:spPr>
        <p:txBody>
          <a:bodyPr/>
          <a:lstStyle/>
          <a:p>
            <a:pPr marL="0" indent="0">
              <a:buNone/>
            </a:pP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+mn-ea"/>
              </a:rPr>
              <a:t>Ăn chín, uống sôi để (....).</a:t>
            </a:r>
          </a:p>
          <a:p>
            <a:pPr marL="0" indent="0">
              <a:buNone/>
            </a:pPr>
            <a:endParaRPr lang="en-US" sz="360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8856" y="-73659"/>
            <a:ext cx="9007475" cy="849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  </a:t>
            </a:r>
            <a:r>
              <a:rPr lang="en-US" sz="2400" b="1">
                <a:latin typeface="Arial-SGK-TV" pitchFamily="2" charset="0"/>
                <a:cs typeface="Arial-SGK-TV" pitchFamily="2" charset="0"/>
              </a:rPr>
              <a:t> Chọn từ ngữ để hoàn thiện câu và viết câu vào vở</a:t>
            </a:r>
            <a:endParaRPr lang="en-US" sz="24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69161" y="876677"/>
            <a:ext cx="78867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vi trùng             rửa tay          phòng bệnh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A3721-091C-468F-A0FC-43A8BC56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098"/>
            <a:ext cx="9144000" cy="23717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839767-0E28-4ED3-B2E0-930B546FE051}"/>
              </a:ext>
            </a:extLst>
          </p:cNvPr>
          <p:cNvSpPr/>
          <p:nvPr/>
        </p:nvSpPr>
        <p:spPr>
          <a:xfrm>
            <a:off x="5475767" y="876677"/>
            <a:ext cx="2583712" cy="696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8" grpId="1"/>
      <p:bldP spid="4" grpId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"/>
          <p:cNvPicPr>
            <a:picLocks noChangeAspect="1"/>
          </p:cNvPicPr>
          <p:nvPr/>
        </p:nvPicPr>
        <p:blipFill rotWithShape="1">
          <a:blip r:embed="rId2"/>
          <a:srcRect t="11007"/>
          <a:stretch/>
        </p:blipFill>
        <p:spPr>
          <a:xfrm>
            <a:off x="1775437" y="548015"/>
            <a:ext cx="5826842" cy="459548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567112" y="889000"/>
            <a:ext cx="365125" cy="5657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1365" y="870585"/>
            <a:ext cx="1167765" cy="8947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04285" y="824865"/>
            <a:ext cx="1569720" cy="26739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95695" y="889000"/>
            <a:ext cx="127635" cy="2609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74435EDD-FB88-4C39-A626-044B20F5A81A}"/>
              </a:ext>
            </a:extLst>
          </p:cNvPr>
          <p:cNvSpPr/>
          <p:nvPr/>
        </p:nvSpPr>
        <p:spPr>
          <a:xfrm>
            <a:off x="164169" y="-122554"/>
            <a:ext cx="8814391" cy="849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just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  </a:t>
            </a:r>
            <a:r>
              <a:rPr lang="en-US" sz="2200" b="1">
                <a:latin typeface="Arial-SGK-TV" pitchFamily="2" charset="0"/>
                <a:cs typeface="Arial-SGK-TV" pitchFamily="2" charset="0"/>
              </a:rPr>
              <a:t> Quan sát tranh và dùng từ ngữ trong khung để nói theo tranh</a:t>
            </a:r>
            <a:endParaRPr lang="en-US" sz="22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7BBCB2B-B6F3-4D65-BD86-D41E108B23A2}"/>
              </a:ext>
            </a:extLst>
          </p:cNvPr>
          <p:cNvSpPr/>
          <p:nvPr/>
        </p:nvSpPr>
        <p:spPr>
          <a:xfrm>
            <a:off x="164169" y="41763"/>
            <a:ext cx="510362" cy="5209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8578" y="1645920"/>
            <a:ext cx="5637276" cy="1193292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495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495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328</Words>
  <Application>Microsoft Office PowerPoint</Application>
  <PresentationFormat>On-screen Show (16:9)</PresentationFormat>
  <Paragraphs>64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Wingdings</vt:lpstr>
      <vt:lpstr>Calibri Light</vt:lpstr>
      <vt:lpstr>方正准圆简体</vt:lpstr>
      <vt:lpstr>Verdana</vt:lpstr>
      <vt:lpstr>Arial-SGK-TV</vt:lpstr>
      <vt:lpstr>Calibri</vt:lpstr>
      <vt:lpstr>Arial</vt:lpstr>
      <vt:lpstr>Times New Roman</vt:lpstr>
      <vt:lpstr>HP001 4 hàng</vt:lpstr>
      <vt:lpstr>Showcard Gothic</vt:lpstr>
      <vt:lpstr>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27</cp:revision>
  <dcterms:created xsi:type="dcterms:W3CDTF">2020-08-13T09:19:00Z</dcterms:created>
  <dcterms:modified xsi:type="dcterms:W3CDTF">2022-03-05T08:12:14Z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