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20"/>
  </p:notesMasterIdLst>
  <p:sldIdLst>
    <p:sldId id="256" r:id="rId2"/>
    <p:sldId id="257" r:id="rId3"/>
    <p:sldId id="258" r:id="rId4"/>
    <p:sldId id="280" r:id="rId5"/>
    <p:sldId id="287" r:id="rId6"/>
    <p:sldId id="259" r:id="rId7"/>
    <p:sldId id="260" r:id="rId8"/>
    <p:sldId id="261" r:id="rId9"/>
    <p:sldId id="262" r:id="rId10"/>
    <p:sldId id="286" r:id="rId11"/>
    <p:sldId id="263" r:id="rId12"/>
    <p:sldId id="264" r:id="rId13"/>
    <p:sldId id="265" r:id="rId14"/>
    <p:sldId id="267" r:id="rId15"/>
    <p:sldId id="291" r:id="rId16"/>
    <p:sldId id="290" r:id="rId17"/>
    <p:sldId id="288" r:id="rId18"/>
    <p:sldId id="289"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3" d="100"/>
          <a:sy n="113" d="100"/>
        </p:scale>
        <p:origin x="744"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7999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3446954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578895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38258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166330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70287865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4658443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98807198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650547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99888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832774809"/>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85517783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5267242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9019859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25137985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79894422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3815319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707092743"/>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26642719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6.jp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p:cNvSpPr txBox="1"/>
          <p:nvPr/>
        </p:nvSpPr>
        <p:spPr>
          <a:xfrm>
            <a:off x="1759649" y="2305773"/>
            <a:ext cx="5356177" cy="1205144"/>
          </a:xfrm>
          <a:prstGeom prst="rect">
            <a:avLst/>
          </a:prstGeom>
          <a:noFill/>
        </p:spPr>
        <p:txBody>
          <a:bodyPr wrap="square" rtlCol="0">
            <a:prstTxWarp prst="textInflateTop">
              <a:avLst/>
            </a:prstTxWarp>
            <a:spAutoFit/>
          </a:bodyPr>
          <a:lstStyle/>
          <a:p>
            <a:pPr algn="ctr"/>
            <a:r>
              <a:rPr lang="en-US" sz="2400" b="1">
                <a:ln w="0"/>
                <a:solidFill>
                  <a:srgbClr val="002060"/>
                </a:solidFill>
                <a:effectLst>
                  <a:outerShdw blurRad="38100" dist="19050" dir="2700000" algn="tl" rotWithShape="0">
                    <a:schemeClr val="dk1">
                      <a:alpha val="40000"/>
                    </a:schemeClr>
                  </a:outerShdw>
                </a:effectLst>
              </a:rPr>
              <a:t>Chủ đề</a:t>
            </a:r>
          </a:p>
          <a:p>
            <a:pPr algn="ctr"/>
            <a:r>
              <a:rPr lang="en-US" sz="2400" b="1">
                <a:ln w="0"/>
                <a:solidFill>
                  <a:srgbClr val="002060"/>
                </a:solidFill>
                <a:effectLst>
                  <a:outerShdw blurRad="38100" dist="19050" dir="2700000" algn="tl" rotWithShape="0">
                    <a:schemeClr val="dk1">
                      <a:alpha val="40000"/>
                    </a:schemeClr>
                  </a:outerShdw>
                </a:effectLst>
              </a:rPr>
              <a:t>Mái </a:t>
            </a:r>
            <a:r>
              <a:rPr lang="en-US" sz="2400" b="1" dirty="0">
                <a:ln w="0"/>
                <a:solidFill>
                  <a:srgbClr val="002060"/>
                </a:solidFill>
                <a:effectLst>
                  <a:outerShdw blurRad="38100" dist="19050" dir="2700000" algn="tl" rotWithShape="0">
                    <a:schemeClr val="dk1">
                      <a:alpha val="40000"/>
                    </a:schemeClr>
                  </a:outerShdw>
                </a:effectLst>
              </a:rPr>
              <a:t>trường mến yêu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4086180"/>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Một</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buổi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mai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mẹ</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âu</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yếm</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nắm</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tay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tôi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dẫn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trên</a:t>
            </a:r>
            <a:r>
              <a:rPr lang="en-US" sz="2600" b="1" dirty="0">
                <a:solidFill>
                  <a:srgbClr val="679C31"/>
                </a:solidFill>
                <a:latin typeface="Arial Rounded"/>
                <a:ea typeface="Arial Rounded"/>
                <a:cs typeface="Arial Rounded"/>
                <a:sym typeface="Arial Rounded"/>
              </a:rPr>
              <a:t> con </a:t>
            </a:r>
            <a:r>
              <a:rPr lang="en-US" sz="2600" b="1" dirty="0" err="1">
                <a:solidFill>
                  <a:srgbClr val="679C31"/>
                </a:solidFill>
                <a:latin typeface="Arial Rounded"/>
                <a:ea typeface="Arial Rounded"/>
                <a:cs typeface="Arial Rounded"/>
                <a:sym typeface="Arial Rounded"/>
              </a:rPr>
              <a:t>đường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làng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dài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và</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hẹp</a:t>
            </a:r>
            <a:r>
              <a:rPr lang="en-US" sz="2600" b="1" dirty="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Con </a:t>
            </a:r>
            <a:r>
              <a:rPr lang="en-US" sz="2600" b="1" dirty="0" err="1">
                <a:solidFill>
                  <a:srgbClr val="679C31"/>
                </a:solidFill>
                <a:latin typeface="Arial Rounded"/>
                <a:ea typeface="Arial Rounded"/>
                <a:cs typeface="Arial Rounded"/>
                <a:sym typeface="Arial Rounded"/>
              </a:rPr>
              <a:t>đường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này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tôi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đã</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đi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lại</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nhiều</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lần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nhưng</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lần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này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tự</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nhiên</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thấy</a:t>
            </a:r>
            <a:r>
              <a:rPr lang="en-US" sz="2600" b="1" dirty="0">
                <a:solidFill>
                  <a:srgbClr val="679C31"/>
                </a:solidFill>
                <a:latin typeface="Arial Rounded"/>
                <a:ea typeface="Arial Rounded"/>
                <a:cs typeface="Arial Rounded"/>
                <a:sym typeface="Arial Rounded"/>
              </a:rPr>
              <a:t> </a:t>
            </a:r>
            <a:r>
              <a:rPr lang="en-US" sz="2600" b="1" dirty="0" err="1">
                <a:solidFill>
                  <a:srgbClr val="679C31"/>
                </a:solidFill>
                <a:latin typeface="Arial Rounded"/>
                <a:ea typeface="Arial Rounded"/>
                <a:cs typeface="Arial Rounded"/>
                <a:sym typeface="Arial Rounded"/>
              </a:rPr>
              <a:t>lạ</a:t>
            </a:r>
            <a:r>
              <a:rPr lang="en-US" sz="2600" b="1" dirty="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044645" y="655676"/>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827627" y="667272"/>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64912" y="130455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386099" y="18638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019645" y="187441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532283" y="2405735"/>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3601283" y="2405735"/>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DE3232-A71B-443F-B574-56D79ECE81AE}"/>
              </a:ext>
            </a:extLst>
          </p:cNvPr>
          <p:cNvCxnSpPr/>
          <p:nvPr/>
        </p:nvCxnSpPr>
        <p:spPr>
          <a:xfrm flipV="1">
            <a:off x="4768416" y="120346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E6982E0-6DE7-4F74-8984-34F00A3AC8A3}"/>
              </a:ext>
            </a:extLst>
          </p:cNvPr>
          <p:cNvCxnSpPr/>
          <p:nvPr/>
        </p:nvCxnSpPr>
        <p:spPr>
          <a:xfrm flipV="1">
            <a:off x="4837416" y="120346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 t="48536" r="2474" b="28889"/>
          <a:stretch/>
        </p:blipFill>
        <p:spPr>
          <a:xfrm>
            <a:off x="609600" y="2380343"/>
            <a:ext cx="7835060" cy="2763157"/>
          </a:xfrm>
          <a:prstGeom prst="rect">
            <a:avLst/>
          </a:prstGeom>
        </p:spPr>
      </p:pic>
      <p:sp>
        <p:nvSpPr>
          <p:cNvPr id="7" name="Rectangle 6"/>
          <p:cNvSpPr/>
          <p:nvPr/>
        </p:nvSpPr>
        <p:spPr>
          <a:xfrm>
            <a:off x="992989" y="247894"/>
            <a:ext cx="7811754" cy="954107"/>
          </a:xfrm>
          <a:prstGeom prst="rect">
            <a:avLst/>
          </a:prstGeom>
        </p:spPr>
        <p:txBody>
          <a:bodyPr wrap="square">
            <a:spAutoFit/>
          </a:bodyPr>
          <a:lstStyle/>
          <a:p>
            <a:pPr>
              <a:spcAft>
                <a:spcPts val="0"/>
              </a:spcAft>
            </a:pPr>
            <a:r>
              <a:rPr lang="en-US" sz="2800" dirty="0">
                <a:latin typeface="Times New Roman" panose="02020603050405020304" pitchFamily="18" charset="0"/>
                <a:ea typeface="Times New Roman" panose="02020603050405020304" pitchFamily="18" charset="0"/>
              </a:rPr>
              <a:t>a. </a:t>
            </a:r>
            <a:r>
              <a:rPr lang="en-US" sz="2800" dirty="0" err="1">
                <a:latin typeface="Times New Roman" panose="02020603050405020304" pitchFamily="18" charset="0"/>
                <a:ea typeface="Times New Roman" panose="02020603050405020304" pitchFamily="18" charset="0"/>
              </a:rPr>
              <a:t>Ngày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234178"/>
            <a:ext cx="8340745" cy="579967"/>
          </a:xfrm>
          <a:prstGeom prst="rect">
            <a:avLst/>
          </a:prstGeom>
        </p:spPr>
        <p:txBody>
          <a:bodyPr wrap="none">
            <a:spAutoFit/>
          </a:bodyPr>
          <a:lstStyle/>
          <a:p>
            <a:pPr>
              <a:lnSpc>
                <a:spcPct val="150000"/>
              </a:lnSpc>
              <a:spcAft>
                <a:spcPts val="0"/>
              </a:spcAft>
            </a:pP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Ngày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đầu</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đi</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học</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bạn</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nhỏ</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thấy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cảnh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vật</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xung</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quanh</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thay</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đổi</a:t>
            </a:r>
            <a:r>
              <a:rPr lang="en-US" sz="2400" b="1" dirty="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419254" y="1296326"/>
            <a:ext cx="8587607" cy="461665"/>
          </a:xfrm>
          <a:prstGeom prst="rect">
            <a:avLst/>
          </a:prstGeom>
        </p:spPr>
        <p:txBody>
          <a:bodyPr wrap="none">
            <a:spAutoFit/>
          </a:bodyPr>
          <a:lstStyle/>
          <a:p>
            <a:r>
              <a:rPr lang="en-US" sz="2400" b="1" dirty="0" err="1">
                <a:solidFill>
                  <a:srgbClr val="FF0000"/>
                </a:solidFill>
                <a:latin typeface="Times New Roman" panose="02020603050405020304" pitchFamily="18" charset="0"/>
                <a:ea typeface="SimSun" panose="02010600030101010101" pitchFamily="2" charset="-122"/>
              </a:rPr>
              <a:t>Những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học</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trò</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mới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đã</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đứng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nép</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thân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còn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bỡ</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7124066" cy="661207"/>
          </a:xfrm>
          <a:prstGeom prst="rect">
            <a:avLst/>
          </a:prstGeom>
        </p:spPr>
        <p:txBody>
          <a:bodyPr wrap="none">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b.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còn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ngỡ</a:t>
            </a:r>
            <a:r>
              <a:rPr lang="en-US" sz="28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6603090" cy="661207"/>
          </a:xfrm>
          <a:prstGeom prst="rect">
            <a:avLst/>
          </a:prstGeom>
        </p:spPr>
        <p:txBody>
          <a:bodyPr wrap="none">
            <a:spAutoFit/>
          </a:bodyPr>
          <a:lstStyle/>
          <a:p>
            <a:pPr>
              <a:lnSpc>
                <a:spcPct val="150000"/>
              </a:lnSpc>
              <a:spcAft>
                <a:spcPts val="0"/>
              </a:spcAft>
            </a:pPr>
            <a:r>
              <a:rPr lang="en-US" sz="2800" dirty="0">
                <a:latin typeface="Times New Roman" panose="02020603050405020304" pitchFamily="18" charset="0"/>
                <a:ea typeface="Times New Roman" panose="02020603050405020304" pitchFamily="18" charset="0"/>
              </a:rPr>
              <a:t>c.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thấy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ngồi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nào</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186833"/>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78" t="8470" r="17467" b="84117"/>
          <a:stretch/>
        </p:blipFill>
        <p:spPr>
          <a:xfrm>
            <a:off x="124007" y="148529"/>
            <a:ext cx="8762197" cy="1628979"/>
          </a:xfrm>
          <a:prstGeom prst="rect">
            <a:avLst/>
          </a:prstGeom>
        </p:spPr>
      </p:pic>
      <p:sp>
        <p:nvSpPr>
          <p:cNvPr id="7" name="Rectangle 6"/>
          <p:cNvSpPr/>
          <p:nvPr/>
        </p:nvSpPr>
        <p:spPr>
          <a:xfrm>
            <a:off x="617070" y="2133843"/>
            <a:ext cx="8059339" cy="1384995"/>
          </a:xfrm>
          <a:prstGeom prst="rect">
            <a:avLst/>
          </a:prstGeom>
        </p:spPr>
        <p:txBody>
          <a:bodyPr wrap="square">
            <a:spAutoFit/>
          </a:bodyPr>
          <a:lstStyle/>
          <a:p>
            <a:pPr>
              <a:lnSpc>
                <a:spcPct val="150000"/>
              </a:lnSpc>
              <a:spcAft>
                <a:spcPts val="0"/>
              </a:spcAft>
            </a:pPr>
            <a:r>
              <a:rPr lang="en-US" sz="2800" b="1" dirty="0">
                <a:latin typeface="Arial-SGK-TV" pitchFamily="2" charset="0"/>
                <a:ea typeface="Arial-Rounded" panose="020B0500000000000000" pitchFamily="34" charset="0"/>
                <a:cs typeface="Arial-SGK-TV" pitchFamily="2" charset="0"/>
              </a:rPr>
              <a:t>“</a:t>
            </a:r>
            <a:r>
              <a:rPr lang="en-US" sz="2800" b="1" dirty="0" err="1">
                <a:latin typeface="Arial-SGK-TV" pitchFamily="2" charset="0"/>
                <a:ea typeface="Arial-Rounded" panose="020B0500000000000000" pitchFamily="34" charset="0"/>
                <a:cs typeface="Arial-SGK-TV" pitchFamily="2" charset="0"/>
              </a:rPr>
              <a:t>Ngày</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đầu</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đi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học</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bạn</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nhỏ</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thấy</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cảnh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vật</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xung</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quanh</a:t>
            </a:r>
            <a:r>
              <a:rPr lang="en-US" sz="2800" b="1" dirty="0">
                <a:latin typeface="Arial-SGK-TV" pitchFamily="2" charset="0"/>
                <a:ea typeface="Arial-Rounded" panose="020B0500000000000000" pitchFamily="34" charset="0"/>
                <a:cs typeface="Arial-SGK-TV" pitchFamily="2" charset="0"/>
              </a:rPr>
              <a:t> </a:t>
            </a:r>
            <a:r>
              <a:rPr lang="en-US" sz="2800" b="1" dirty="0" err="1">
                <a:solidFill>
                  <a:srgbClr val="FF0000"/>
                </a:solidFill>
                <a:latin typeface="Arial-SGK-TV" pitchFamily="2" charset="0"/>
                <a:ea typeface="Arial-Rounded" panose="020B0500000000000000" pitchFamily="34" charset="0"/>
                <a:cs typeface="Arial-SGK-TV" pitchFamily="2" charset="0"/>
              </a:rPr>
              <a:t>thay</a:t>
            </a:r>
            <a:r>
              <a:rPr lang="en-US" sz="2800" b="1" dirty="0">
                <a:solidFill>
                  <a:srgbClr val="FF0000"/>
                </a:solidFill>
                <a:latin typeface="Arial-SGK-TV" pitchFamily="2" charset="0"/>
                <a:ea typeface="Arial-Rounded" panose="020B0500000000000000" pitchFamily="34" charset="0"/>
                <a:cs typeface="Arial-SGK-TV" pitchFamily="2" charset="0"/>
              </a:rPr>
              <a:t> </a:t>
            </a:r>
            <a:r>
              <a:rPr lang="en-US" sz="2800" b="1" dirty="0" err="1">
                <a:solidFill>
                  <a:srgbClr val="FF0000"/>
                </a:solidFill>
                <a:latin typeface="Arial-SGK-TV" pitchFamily="2" charset="0"/>
                <a:ea typeface="Arial-Rounded" panose="020B0500000000000000" pitchFamily="34" charset="0"/>
                <a:cs typeface="Arial-SGK-TV" pitchFamily="2" charset="0"/>
              </a:rPr>
              <a:t>đổi</a:t>
            </a:r>
            <a:r>
              <a:rPr lang="en-US" sz="2800" b="1" dirty="0">
                <a:latin typeface="Arial-SGK-TV" pitchFamily="2" charset="0"/>
                <a:ea typeface="Arial-Rounded" panose="020B0500000000000000" pitchFamily="34" charset="0"/>
                <a:cs typeface="Arial-SGK-TV" pitchFamily="2" charset="0"/>
              </a:rPr>
              <a:t>”</a:t>
            </a:r>
            <a:endParaRPr lang="en-US" sz="2800" b="1" dirty="0">
              <a:effectLst/>
              <a:latin typeface="Arial-SGK-TV" pitchFamily="2" charset="0"/>
              <a:ea typeface="Arial-Rounded" panose="020B0500000000000000" pitchFamily="34" charset="0"/>
              <a:cs typeface="Arial-SGK-TV"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33" y="1344446"/>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77815" y="1835078"/>
            <a:ext cx="8523073" cy="630942"/>
          </a:xfrm>
          <a:prstGeom prst="rect">
            <a:avLst/>
          </a:prstGeom>
        </p:spPr>
        <p:txBody>
          <a:bodyPr wrap="square">
            <a:spAutoFit/>
          </a:bodyPr>
          <a:lstStyle/>
          <a:p>
            <a:pPr algn="just"/>
            <a:r>
              <a:rPr lang="vi-VN" sz="3500" b="1">
                <a:solidFill>
                  <a:srgbClr val="7030A0"/>
                </a:solidFill>
                <a:latin typeface="HP001 4 hàng" pitchFamily="34" charset="0"/>
              </a:rPr>
              <a:t>  </a:t>
            </a:r>
            <a:r>
              <a:rPr lang="en-US" sz="3500" b="1">
                <a:solidFill>
                  <a:srgbClr val="7030A0"/>
                </a:solidFill>
                <a:latin typeface="HP001 4 hàng" pitchFamily="34" charset="0"/>
              </a:rPr>
              <a:t>Ngày đầu đi học, bạn nhỏ thấy cảnh vật</a:t>
            </a:r>
          </a:p>
        </p:txBody>
      </p:sp>
      <p:sp>
        <p:nvSpPr>
          <p:cNvPr id="4" name="Rectangle 3"/>
          <p:cNvSpPr/>
          <p:nvPr/>
        </p:nvSpPr>
        <p:spPr>
          <a:xfrm>
            <a:off x="187078" y="2535198"/>
            <a:ext cx="9067800" cy="646331"/>
          </a:xfrm>
          <a:prstGeom prst="rect">
            <a:avLst/>
          </a:prstGeom>
        </p:spPr>
        <p:txBody>
          <a:bodyPr wrap="square">
            <a:spAutoFit/>
          </a:bodyPr>
          <a:lstStyle/>
          <a:p>
            <a:pPr algn="just"/>
            <a:r>
              <a:rPr lang="en-US" sz="3500" b="1">
                <a:solidFill>
                  <a:srgbClr val="7030A0"/>
                </a:solidFill>
                <a:latin typeface="HP001 4 hàng" pitchFamily="34" charset="0"/>
              </a:rPr>
              <a:t>xung quanh thay đổi.</a:t>
            </a:r>
          </a:p>
        </p:txBody>
      </p:sp>
    </p:spTree>
    <p:extLst>
      <p:ext uri="{BB962C8B-B14F-4D97-AF65-F5344CB8AC3E}">
        <p14:creationId xmlns:p14="http://schemas.microsoft.com/office/powerpoint/2010/main" val="4254783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58857" r="51818" b="21637"/>
          <a:stretch/>
        </p:blipFill>
        <p:spPr>
          <a:xfrm>
            <a:off x="3605" y="211666"/>
            <a:ext cx="9195546" cy="2650067"/>
          </a:xfrm>
          <a:prstGeom prst="rect">
            <a:avLst/>
          </a:prstGeom>
        </p:spPr>
      </p:pic>
    </p:spTree>
    <p:extLst>
      <p:ext uri="{BB962C8B-B14F-4D97-AF65-F5344CB8AC3E}">
        <p14:creationId xmlns:p14="http://schemas.microsoft.com/office/powerpoint/2010/main" val="1535232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3">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3725" t="12065" r="7893" b="56292"/>
          <a:stretch/>
        </p:blipFill>
        <p:spPr>
          <a:xfrm>
            <a:off x="135082" y="238989"/>
            <a:ext cx="8867634" cy="4800602"/>
          </a:xfrm>
          <a:prstGeom prst="rect">
            <a:avLst/>
          </a:prstGeom>
        </p:spPr>
      </p:pic>
    </p:spTree>
    <p:extLst>
      <p:ext uri="{BB962C8B-B14F-4D97-AF65-F5344CB8AC3E}">
        <p14:creationId xmlns:p14="http://schemas.microsoft.com/office/powerpoint/2010/main" val="291321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27661" y="1931435"/>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extLst>
      <p:ext uri="{BB962C8B-B14F-4D97-AF65-F5344CB8AC3E}">
        <p14:creationId xmlns:p14="http://schemas.microsoft.com/office/powerpoint/2010/main" val="240260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1250"/>
                                  </p:stCondLst>
                                  <p:childTnLst>
                                    <p:set>
                                      <p:cBhvr>
                                        <p:cTn id="62" dur="1" fill="hold">
                                          <p:stCondLst>
                                            <p:cond delay="0"/>
                                          </p:stCondLst>
                                        </p:cTn>
                                        <p:tgtEl>
                                          <p:spTgt spid="669"/>
                                        </p:tgtEl>
                                        <p:attrNameLst>
                                          <p:attrName>style.visibility</p:attrName>
                                        </p:attrNameLst>
                                      </p:cBhvr>
                                      <p:to>
                                        <p:strVal val="visible"/>
                                      </p:to>
                                    </p:set>
                                    <p:animEffect transition="in" filter="fade">
                                      <p:cBhvr>
                                        <p:cTn id="63" dur="500"/>
                                        <p:tgtEl>
                                          <p:spTgt spid="669"/>
                                        </p:tgtEl>
                                      </p:cBhvr>
                                    </p:animEffect>
                                  </p:childTnLst>
                                </p:cTn>
                              </p:par>
                              <p:par>
                                <p:cTn id="64" presetID="2" presetClass="entr" presetSubtype="2" fill="hold" nodeType="withEffect">
                                  <p:stCondLst>
                                    <p:cond delay="2250"/>
                                  </p:stCondLst>
                                  <p:childTnLst>
                                    <p:set>
                                      <p:cBhvr>
                                        <p:cTn id="65" dur="1" fill="hold">
                                          <p:stCondLst>
                                            <p:cond delay="0"/>
                                          </p:stCondLst>
                                        </p:cTn>
                                        <p:tgtEl>
                                          <p:spTgt spid="671"/>
                                        </p:tgtEl>
                                        <p:attrNameLst>
                                          <p:attrName>style.visibility</p:attrName>
                                        </p:attrNameLst>
                                      </p:cBhvr>
                                      <p:to>
                                        <p:strVal val="visible"/>
                                      </p:to>
                                    </p:set>
                                    <p:anim calcmode="lin" valueType="num">
                                      <p:cBhvr additive="base">
                                        <p:cTn id="66"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5">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6">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7">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audio>
              <p:cMediaNode vol="80000">
                <p:cTn id="75"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143500"/>
          </a:xfrm>
          <a:prstGeom prst="rect">
            <a:avLst/>
          </a:prstGeom>
        </p:spPr>
      </p:pic>
      <p:pic>
        <p:nvPicPr>
          <p:cNvPr id="4" name="Picture 3"/>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389" y="50881"/>
            <a:ext cx="6177551" cy="2383816"/>
          </a:xfrm>
          <a:prstGeom prst="rect">
            <a:avLst/>
          </a:prstGeom>
        </p:spPr>
      </p:pic>
      <p:sp>
        <p:nvSpPr>
          <p:cNvPr id="5" name="TextBox 4"/>
          <p:cNvSpPr txBox="1"/>
          <p:nvPr/>
        </p:nvSpPr>
        <p:spPr>
          <a:xfrm>
            <a:off x="1803892" y="1043861"/>
            <a:ext cx="2584362" cy="769441"/>
          </a:xfrm>
          <a:prstGeom prst="rect">
            <a:avLst/>
          </a:prstGeom>
          <a:noFill/>
        </p:spPr>
        <p:txBody>
          <a:bodyPr wrap="none" rtlCol="0">
            <a:spAutoFit/>
          </a:bodyPr>
          <a:lstStyle/>
          <a:p>
            <a:r>
              <a:rPr lang="en-US" sz="4400" b="1" dirty="0" err="1">
                <a:solidFill>
                  <a:schemeClr val="tx1"/>
                </a:solidFill>
                <a:latin typeface="Arial-SGK-TV" pitchFamily="2" charset="0"/>
                <a:ea typeface="Arial-Rounded" panose="020B0500000000000000" pitchFamily="34" charset="0"/>
                <a:cs typeface="Arial-SGK-TV" pitchFamily="2" charset="0"/>
              </a:rPr>
              <a:t>Ngôi</a:t>
            </a:r>
            <a:r>
              <a:rPr lang="en-US" sz="4400" b="1" dirty="0">
                <a:solidFill>
                  <a:schemeClr val="tx1"/>
                </a:solidFill>
                <a:latin typeface="Arial-SGK-TV" pitchFamily="2" charset="0"/>
                <a:ea typeface="Arial-Rounded" panose="020B0500000000000000" pitchFamily="34" charset="0"/>
                <a:cs typeface="Arial-SGK-TV" pitchFamily="2" charset="0"/>
              </a:rPr>
              <a:t> </a:t>
            </a:r>
            <a:r>
              <a:rPr lang="en-US" sz="4400" b="1" dirty="0" err="1">
                <a:solidFill>
                  <a:schemeClr val="tx1"/>
                </a:solidFill>
                <a:latin typeface="Arial-SGK-TV" pitchFamily="2" charset="0"/>
                <a:ea typeface="Arial-Rounded" panose="020B0500000000000000" pitchFamily="34" charset="0"/>
                <a:cs typeface="Arial-SGK-TV" pitchFamily="2" charset="0"/>
              </a:rPr>
              <a:t>nhà</a:t>
            </a:r>
            <a:endParaRPr lang="en-US" sz="4400" b="1" dirty="0">
              <a:solidFill>
                <a:schemeClr val="tx1"/>
              </a:solidFill>
              <a:latin typeface="Arial-SGK-TV" pitchFamily="2" charset="0"/>
              <a:ea typeface="Arial-Rounded" panose="020B0500000000000000" pitchFamily="34" charset="0"/>
              <a:cs typeface="Arial-SGK-TV" pitchFamily="2" charset="0"/>
            </a:endParaRPr>
          </a:p>
        </p:txBody>
      </p:sp>
      <p:sp>
        <p:nvSpPr>
          <p:cNvPr id="6" name="Rectangle 5"/>
          <p:cNvSpPr/>
          <p:nvPr/>
        </p:nvSpPr>
        <p:spPr>
          <a:xfrm>
            <a:off x="854030" y="2651586"/>
            <a:ext cx="7245894" cy="523220"/>
          </a:xfrm>
          <a:prstGeom prst="rect">
            <a:avLst/>
          </a:prstGeom>
        </p:spPr>
        <p:txBody>
          <a:bodyPr wrap="none">
            <a:spAutoFit/>
          </a:bodyPr>
          <a:lstStyle/>
          <a:p>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1: </a:t>
            </a:r>
            <a:r>
              <a:rPr lang="en-US" sz="2800" b="1" dirty="0" err="1">
                <a:latin typeface="Arial-SGK-TV" pitchFamily="2" charset="0"/>
                <a:ea typeface="Arial-Rounded" panose="020B0500000000000000" pitchFamily="34" charset="0"/>
                <a:cs typeface="Arial-SGK-TV" pitchFamily="2" charset="0"/>
              </a:rPr>
              <a:t>Trước</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ngõ</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nhà</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của</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bạn</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nhỏ</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có</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gì</a:t>
            </a:r>
            <a:r>
              <a:rPr lang="en-US" sz="2800" b="1" dirty="0">
                <a:latin typeface="Arial-SGK-TV" pitchFamily="2" charset="0"/>
                <a:ea typeface="Arial-Rounded" panose="020B0500000000000000" pitchFamily="34" charset="0"/>
                <a:cs typeface="Arial-SGK-TV" pitchFamily="2" charset="0"/>
              </a:rPr>
              <a:t>?</a:t>
            </a:r>
          </a:p>
        </p:txBody>
      </p:sp>
      <p:sp>
        <p:nvSpPr>
          <p:cNvPr id="7" name="Rectangle 6"/>
          <p:cNvSpPr/>
          <p:nvPr/>
        </p:nvSpPr>
        <p:spPr>
          <a:xfrm>
            <a:off x="854030" y="3626605"/>
            <a:ext cx="7941598" cy="658835"/>
          </a:xfrm>
          <a:prstGeom prst="rect">
            <a:avLst/>
          </a:prstGeom>
        </p:spPr>
        <p:txBody>
          <a:bodyPr wrap="none">
            <a:spAutoFit/>
          </a:bodyPr>
          <a:lstStyle/>
          <a:p>
            <a:pPr>
              <a:lnSpc>
                <a:spcPct val="150000"/>
              </a:lnSpc>
            </a:pPr>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2: </a:t>
            </a:r>
            <a:r>
              <a:rPr lang="en-US" sz="2800" b="1" dirty="0" err="1">
                <a:latin typeface="Arial-SGK-TV" pitchFamily="2" charset="0"/>
                <a:ea typeface="Arial-Rounded" panose="020B0500000000000000" pitchFamily="34" charset="0"/>
                <a:cs typeface="Arial-SGK-TV" pitchFamily="2" charset="0"/>
              </a:rPr>
              <a:t>Câu</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thơ</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nào</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nói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về</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hình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ảnh</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mái</a:t>
            </a:r>
            <a:r>
              <a:rPr lang="en-US" sz="2800" b="1" dirty="0">
                <a:latin typeface="Arial-SGK-TV" pitchFamily="2" charset="0"/>
                <a:ea typeface="Arial-Rounded" panose="020B0500000000000000" pitchFamily="34" charset="0"/>
                <a:cs typeface="Arial-SGK-TV" pitchFamily="2" charset="0"/>
              </a:rPr>
              <a:t> </a:t>
            </a:r>
            <a:r>
              <a:rPr lang="en-US" sz="2800" b="1" dirty="0" err="1">
                <a:latin typeface="Arial-SGK-TV" pitchFamily="2" charset="0"/>
                <a:ea typeface="Arial-Rounded" panose="020B0500000000000000" pitchFamily="34" charset="0"/>
                <a:cs typeface="Arial-SGK-TV" pitchFamily="2" charset="0"/>
              </a:rPr>
              <a:t>nhà</a:t>
            </a:r>
            <a:r>
              <a:rPr lang="en-US" sz="2800" b="1" dirty="0">
                <a:latin typeface="Arial-SGK-TV" pitchFamily="2" charset="0"/>
                <a:ea typeface="Arial-Rounded" panose="020B0500000000000000" pitchFamily="34" charset="0"/>
                <a:cs typeface="Arial-SGK-TV" pitchFamily="2"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867" y="0"/>
            <a:ext cx="7112000" cy="5143500"/>
          </a:xfrm>
          <a:prstGeom prst="rect">
            <a:avLst/>
          </a:prstGeom>
        </p:spPr>
      </p:pic>
    </p:spTree>
    <p:extLst>
      <p:ext uri="{BB962C8B-B14F-4D97-AF65-F5344CB8AC3E}">
        <p14:creationId xmlns:p14="http://schemas.microsoft.com/office/powerpoint/2010/main" val="3758913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083"/>
            <a:ext cx="9144000" cy="5077334"/>
          </a:xfrm>
          <a:prstGeom prst="rect">
            <a:avLst/>
          </a:prstGeom>
        </p:spPr>
      </p:pic>
      <p:sp>
        <p:nvSpPr>
          <p:cNvPr id="5" name="Rectangle 4">
            <a:extLst>
              <a:ext uri="{FF2B5EF4-FFF2-40B4-BE49-F238E27FC236}">
                <a16:creationId xmlns:a16="http://schemas.microsoft.com/office/drawing/2014/main" id="{4BA6595B-3C9F-45E8-BD41-F5369BFE3937}"/>
              </a:ext>
            </a:extLst>
          </p:cNvPr>
          <p:cNvSpPr/>
          <p:nvPr/>
        </p:nvSpPr>
        <p:spPr>
          <a:xfrm>
            <a:off x="-789708" y="704504"/>
            <a:ext cx="84582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latin typeface="HP001 4 hàng" panose="020B0603050302020204" pitchFamily="34" charset="0"/>
              </a:rPr>
              <a:t>Thứ</a:t>
            </a:r>
            <a:r>
              <a:rPr lang="en-US" sz="2400" b="1">
                <a:latin typeface="HP001 4 hàng" panose="020B0603050302020204" pitchFamily="34" charset="0"/>
              </a:rPr>
              <a:t> hai </a:t>
            </a:r>
            <a:r>
              <a:rPr lang="en-US" sz="2400" b="1" err="1">
                <a:latin typeface="HP001 4 hàng" panose="020B0603050302020204" pitchFamily="34" charset="0"/>
              </a:rPr>
              <a:t>ngày</a:t>
            </a:r>
            <a:r>
              <a:rPr lang="en-US" sz="2400" b="1">
                <a:latin typeface="HP001 4 hàng" panose="020B0603050302020204" pitchFamily="34" charset="0"/>
              </a:rPr>
              <a:t> 21 </a:t>
            </a:r>
            <a:r>
              <a:rPr lang="en-US" sz="2400" b="1" err="1">
                <a:latin typeface="HP001 4 hàng" panose="020B0603050302020204" pitchFamily="34" charset="0"/>
              </a:rPr>
              <a:t>tháng</a:t>
            </a:r>
            <a:r>
              <a:rPr lang="en-US" sz="2400" b="1">
                <a:latin typeface="HP001 4 hàng" panose="020B0603050302020204" pitchFamily="34" charset="0"/>
              </a:rPr>
              <a:t> 2 </a:t>
            </a:r>
            <a:r>
              <a:rPr lang="en-US" sz="2400" b="1" dirty="0" err="1">
                <a:latin typeface="HP001 4 hàng" panose="020B0603050302020204" pitchFamily="34" charset="0"/>
              </a:rPr>
              <a:t>năm</a:t>
            </a:r>
            <a:r>
              <a:rPr lang="en-US" sz="2400" b="1" dirty="0">
                <a:latin typeface="HP001 4 hàng" panose="020B0603050302020204" pitchFamily="34" charset="0"/>
              </a:rPr>
              <a:t> 2022</a:t>
            </a:r>
          </a:p>
        </p:txBody>
      </p:sp>
      <p:sp>
        <p:nvSpPr>
          <p:cNvPr id="6" name="Rectangle 5">
            <a:extLst>
              <a:ext uri="{FF2B5EF4-FFF2-40B4-BE49-F238E27FC236}">
                <a16:creationId xmlns:a16="http://schemas.microsoft.com/office/drawing/2014/main" id="{FFEDA9A4-0D24-4EF0-A115-821516D72E3B}"/>
              </a:ext>
            </a:extLst>
          </p:cNvPr>
          <p:cNvSpPr/>
          <p:nvPr/>
        </p:nvSpPr>
        <p:spPr>
          <a:xfrm>
            <a:off x="1811482" y="1219051"/>
            <a:ext cx="205232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HP001 4 hàng" panose="020B0603050302020204" pitchFamily="34" charset="0"/>
              </a:rPr>
              <a:t>Tập</a:t>
            </a:r>
            <a:r>
              <a:rPr lang="en-US" sz="2400" b="1" dirty="0">
                <a:latin typeface="HP001 4 hàng" panose="020B0603050302020204" pitchFamily="34" charset="0"/>
              </a:rPr>
              <a:t> </a:t>
            </a:r>
            <a:r>
              <a:rPr lang="en-US" sz="2400" b="1" dirty="0" err="1">
                <a:latin typeface="HP001 4 hàng" panose="020B0603050302020204" pitchFamily="34" charset="0"/>
              </a:rPr>
              <a:t>đọc</a:t>
            </a:r>
            <a:endParaRPr lang="en-US" sz="2400" b="1" dirty="0">
              <a:latin typeface="HP001 4 hàng" panose="020B0603050302020204" pitchFamily="34" charset="0"/>
            </a:endParaRPr>
          </a:p>
        </p:txBody>
      </p:sp>
      <p:sp>
        <p:nvSpPr>
          <p:cNvPr id="7" name="Rectangle 6">
            <a:extLst>
              <a:ext uri="{FF2B5EF4-FFF2-40B4-BE49-F238E27FC236}">
                <a16:creationId xmlns:a16="http://schemas.microsoft.com/office/drawing/2014/main" id="{FDB74202-B341-40B5-8D2B-9E588C214612}"/>
              </a:ext>
            </a:extLst>
          </p:cNvPr>
          <p:cNvSpPr/>
          <p:nvPr/>
        </p:nvSpPr>
        <p:spPr>
          <a:xfrm>
            <a:off x="93518" y="1712816"/>
            <a:ext cx="571499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err="1">
                <a:solidFill>
                  <a:srgbClr val="FFFF00"/>
                </a:solidFill>
                <a:latin typeface="HP001 4 hàng" panose="020B0603050302020204" pitchFamily="34" charset="0"/>
              </a:rPr>
              <a:t>Bài</a:t>
            </a:r>
            <a:r>
              <a:rPr lang="en-US" sz="2400" b="1">
                <a:solidFill>
                  <a:srgbClr val="FFFF00"/>
                </a:solidFill>
                <a:latin typeface="HP001 4 hàng" panose="020B0603050302020204" pitchFamily="34" charset="0"/>
              </a:rPr>
              <a:t> 1: Tôi đi học.</a:t>
            </a:r>
            <a:endParaRPr lang="en-US" sz="2400" b="1" dirty="0">
              <a:solidFill>
                <a:srgbClr val="FFFF00"/>
              </a:solidFill>
              <a:latin typeface="HP001 4 hàng" panose="020B0603050302020204" pitchFamily="34" charset="0"/>
            </a:endParaRPr>
          </a:p>
        </p:txBody>
      </p:sp>
    </p:spTree>
    <p:extLst>
      <p:ext uri="{BB962C8B-B14F-4D97-AF65-F5344CB8AC3E}">
        <p14:creationId xmlns:p14="http://schemas.microsoft.com/office/powerpoint/2010/main" val="1615726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5">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363" y="2869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audio>
              <p:cMediaNode vol="80000">
                <p:cTn id="8" fill="hold" display="0">
                  <p:stCondLst>
                    <p:cond delay="indefinite"/>
                  </p:stCondLst>
                  <p:endCondLst>
                    <p:cond evt="onStopAudio" delay="0">
                      <p:tgtEl>
                        <p:sldTgt/>
                      </p:tgtEl>
                    </p:cond>
                  </p:endCondLst>
                </p:cTn>
                <p:tgtEl>
                  <p:spTgt spid="3"/>
                </p:tgtEl>
              </p:cMediaNode>
            </p:audi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2"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đi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Một</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buổi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mai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mẹ</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âu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yếm</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nắm</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tay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dẫn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trên</a:t>
            </a:r>
            <a:r>
              <a:rPr lang="en-US" sz="2400" dirty="0">
                <a:solidFill>
                  <a:srgbClr val="679C31"/>
                </a:solidFill>
                <a:latin typeface="Arial Rounded"/>
                <a:ea typeface="Arial Rounded"/>
                <a:cs typeface="Arial Rounded"/>
                <a:sym typeface="Arial Rounded"/>
              </a:rPr>
              <a:t> con </a:t>
            </a:r>
            <a:r>
              <a:rPr lang="en-US" sz="2400" dirty="0" err="1">
                <a:solidFill>
                  <a:srgbClr val="679C31"/>
                </a:solidFill>
                <a:latin typeface="Arial Rounded"/>
                <a:ea typeface="Arial Rounded"/>
                <a:cs typeface="Arial Rounded"/>
                <a:sym typeface="Arial Rounded"/>
              </a:rPr>
              <a:t>đường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làng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dài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và</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hẹp</a:t>
            </a:r>
            <a:r>
              <a:rPr lang="en-US" sz="2400" dirty="0">
                <a:solidFill>
                  <a:srgbClr val="679C31"/>
                </a:solidFill>
                <a:latin typeface="Arial Rounded"/>
                <a:ea typeface="Arial Rounded"/>
                <a:cs typeface="Arial Rounded"/>
                <a:sym typeface="Arial Rounded"/>
              </a:rPr>
              <a:t>.     Con </a:t>
            </a:r>
            <a:r>
              <a:rPr lang="en-US" sz="2400" dirty="0" err="1">
                <a:solidFill>
                  <a:srgbClr val="679C31"/>
                </a:solidFill>
                <a:latin typeface="Arial Rounded"/>
                <a:ea typeface="Arial Rounded"/>
                <a:cs typeface="Arial Rounded"/>
                <a:sym typeface="Arial Rounded"/>
              </a:rPr>
              <a:t>đường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này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đã</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lại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nhiều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lần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nhưng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lần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này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tự</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nhiên</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thấy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lạ</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Cảnh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vật</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xung</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quanh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đều</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thay</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đổi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Hôm</a:t>
            </a:r>
            <a:r>
              <a:rPr lang="en-US" sz="2400" dirty="0">
                <a:solidFill>
                  <a:srgbClr val="679C31"/>
                </a:solidFill>
                <a:latin typeface="Arial Rounded"/>
                <a:ea typeface="Arial Rounded"/>
                <a:cs typeface="Arial Rounded"/>
                <a:sym typeface="Arial Rounded"/>
              </a:rPr>
              <a:t> nay </a:t>
            </a:r>
            <a:r>
              <a:rPr lang="en-US" sz="2400" dirty="0" err="1">
                <a:solidFill>
                  <a:srgbClr val="679C31"/>
                </a:solidFill>
                <a:latin typeface="Arial Rounded"/>
                <a:ea typeface="Arial Rounded"/>
                <a:cs typeface="Arial Rounded"/>
                <a:sym typeface="Arial Rounded"/>
              </a:rPr>
              <a:t>tôi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đi</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học</a:t>
            </a:r>
            <a:r>
              <a:rPr lang="en-US" sz="2400" dirty="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Cũng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như</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mấy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cậu</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học</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trò</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mới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đứng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nép</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bên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người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thân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Thầy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giáo</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trẻ</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gương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mặt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hiền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từ</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đón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chúng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vào</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lớp</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nhìn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bàn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ghế</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chỗ</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rồi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nhận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là</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vật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riêng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của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mình</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Tôi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nhìn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bạn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ngồi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bên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người</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bạn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chưa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quen</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biết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nhưng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không</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thấy</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xa</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lạ</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chút</a:t>
            </a:r>
            <a:r>
              <a:rPr lang="en-US" sz="2400" dirty="0">
                <a:solidFill>
                  <a:schemeClr val="accent1">
                    <a:lumMod val="75000"/>
                  </a:schemeClr>
                </a:solidFill>
                <a:latin typeface="Arial Rounded"/>
                <a:ea typeface="Arial Rounded"/>
                <a:cs typeface="Arial Rounded"/>
                <a:sym typeface="Arial Rounded"/>
              </a:rPr>
              <a:t> </a:t>
            </a:r>
            <a:r>
              <a:rPr lang="en-US" sz="2400" dirty="0" err="1">
                <a:solidFill>
                  <a:schemeClr val="accent1">
                    <a:lumMod val="75000"/>
                  </a:schemeClr>
                </a:solidFill>
                <a:latin typeface="Arial Rounded"/>
                <a:ea typeface="Arial Rounded"/>
                <a:cs typeface="Arial Rounded"/>
                <a:sym typeface="Arial Rounded"/>
              </a:rPr>
              <a:t>nào</a:t>
            </a:r>
            <a:r>
              <a:rPr lang="en-US" sz="2400" dirty="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 Theo </a:t>
            </a:r>
            <a:r>
              <a:rPr lang="en-US" sz="2400" dirty="0" err="1">
                <a:solidFill>
                  <a:srgbClr val="679C31"/>
                </a:solidFill>
                <a:latin typeface="Arial Rounded"/>
                <a:ea typeface="Arial Rounded"/>
                <a:cs typeface="Arial Rounded"/>
                <a:sym typeface="Arial Rounded"/>
              </a:rPr>
              <a:t>Thanh</a:t>
            </a:r>
            <a:r>
              <a:rPr lang="en-US" sz="2400" dirty="0">
                <a:solidFill>
                  <a:srgbClr val="679C31"/>
                </a:solidFill>
                <a:latin typeface="Arial Rounded"/>
                <a:ea typeface="Arial Rounded"/>
                <a:cs typeface="Arial Rounded"/>
                <a:sym typeface="Arial Rounded"/>
              </a:rPr>
              <a:t> </a:t>
            </a:r>
            <a:r>
              <a:rPr lang="en-US" sz="2400" dirty="0" err="1">
                <a:solidFill>
                  <a:srgbClr val="679C31"/>
                </a:solidFill>
                <a:latin typeface="Arial Rounded"/>
                <a:ea typeface="Arial Rounded"/>
                <a:cs typeface="Arial Rounded"/>
                <a:sym typeface="Arial Rounded"/>
              </a:rPr>
              <a:t>Tịnh</a:t>
            </a:r>
            <a:r>
              <a:rPr lang="en-US" sz="2400" dirty="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510364"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42"/>
                                        </p:tgtEl>
                                        <p:attrNameLst>
                                          <p:attrName>style.visibility</p:attrName>
                                        </p:attrNameLst>
                                      </p:cBhvr>
                                      <p:to>
                                        <p:strVal val="visible"/>
                                      </p:to>
                                    </p:set>
                                    <p:animEffect transition="in" filter="barn(inVertical)">
                                      <p:cBhvr>
                                        <p:cTn id="15" dur="500"/>
                                        <p:tgtEl>
                                          <p:spTgt spid="24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43"/>
                                        </p:tgtEl>
                                        <p:attrNameLst>
                                          <p:attrName>style.visibility</p:attrName>
                                        </p:attrNameLst>
                                      </p:cBhvr>
                                      <p:to>
                                        <p:strVal val="visible"/>
                                      </p:to>
                                    </p:set>
                                    <p:animEffect transition="in" filter="wipe(down)">
                                      <p:cBhvr>
                                        <p:cTn id="18" dur="500"/>
                                        <p:tgtEl>
                                          <p:spTgt spid="2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44"/>
                                        </p:tgtEl>
                                        <p:attrNameLst>
                                          <p:attrName>style.visibility</p:attrName>
                                        </p:attrNameLst>
                                      </p:cBhvr>
                                      <p:to>
                                        <p:strVal val="visible"/>
                                      </p:to>
                                    </p:set>
                                    <p:animEffect transition="in" filter="fade">
                                      <p:cBhvr>
                                        <p:cTn id="21" dur="500"/>
                                        <p:tgtEl>
                                          <p:spTgt spid="244"/>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245"/>
                                        </p:tgtEl>
                                        <p:attrNameLst>
                                          <p:attrName>style.visibility</p:attrName>
                                        </p:attrNameLst>
                                      </p:cBhvr>
                                      <p:to>
                                        <p:strVal val="visible"/>
                                      </p:to>
                                    </p:set>
                                    <p:animEffect transition="in" filter="fade">
                                      <p:cBhvr>
                                        <p:cTn id="24" dur="1000"/>
                                        <p:tgtEl>
                                          <p:spTgt spid="245"/>
                                        </p:tgtEl>
                                      </p:cBhvr>
                                    </p:animEffect>
                                    <p:anim calcmode="lin" valueType="num">
                                      <p:cBhvr>
                                        <p:cTn id="25" dur="1000" fill="hold"/>
                                        <p:tgtEl>
                                          <p:spTgt spid="245"/>
                                        </p:tgtEl>
                                        <p:attrNameLst>
                                          <p:attrName>ppt_x</p:attrName>
                                        </p:attrNameLst>
                                      </p:cBhvr>
                                      <p:tavLst>
                                        <p:tav tm="0">
                                          <p:val>
                                            <p:strVal val="#ppt_x"/>
                                          </p:val>
                                        </p:tav>
                                        <p:tav tm="100000">
                                          <p:val>
                                            <p:strVal val="#ppt_x"/>
                                          </p:val>
                                        </p:tav>
                                      </p:tavLst>
                                    </p:anim>
                                    <p:anim calcmode="lin" valueType="num">
                                      <p:cBhvr>
                                        <p:cTn id="26" dur="1000" fill="hold"/>
                                        <p:tgtEl>
                                          <p:spTgt spid="245"/>
                                        </p:tgtEl>
                                        <p:attrNameLst>
                                          <p:attrName>ppt_y</p:attrName>
                                        </p:attrNameLst>
                                      </p:cBhvr>
                                      <p:tavLst>
                                        <p:tav tm="0">
                                          <p:val>
                                            <p:strVal val="#ppt_y+.1"/>
                                          </p:val>
                                        </p:tav>
                                        <p:tav tm="100000">
                                          <p:val>
                                            <p:strVal val="#ppt_y"/>
                                          </p:val>
                                        </p:tav>
                                      </p:tavLst>
                                    </p:anim>
                                  </p:childTnLst>
                                </p:cTn>
                              </p:par>
                              <p:par>
                                <p:cTn id="27" presetID="16" presetClass="entr" presetSubtype="21" fill="hold" grpId="0" nodeType="withEffect">
                                  <p:stCondLst>
                                    <p:cond delay="0"/>
                                  </p:stCondLst>
                                  <p:childTnLst>
                                    <p:set>
                                      <p:cBhvr>
                                        <p:cTn id="28" dur="1" fill="hold">
                                          <p:stCondLst>
                                            <p:cond delay="0"/>
                                          </p:stCondLst>
                                        </p:cTn>
                                        <p:tgtEl>
                                          <p:spTgt spid="246"/>
                                        </p:tgtEl>
                                        <p:attrNameLst>
                                          <p:attrName>style.visibility</p:attrName>
                                        </p:attrNameLst>
                                      </p:cBhvr>
                                      <p:to>
                                        <p:strVal val="visible"/>
                                      </p:to>
                                    </p:set>
                                    <p:animEffect transition="in" filter="barn(inVertical)">
                                      <p:cBhvr>
                                        <p:cTn id="29" dur="500"/>
                                        <p:tgtEl>
                                          <p:spTgt spid="24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47"/>
                                        </p:tgtEl>
                                        <p:attrNameLst>
                                          <p:attrName>style.visibility</p:attrName>
                                        </p:attrNameLst>
                                      </p:cBhvr>
                                      <p:to>
                                        <p:strVal val="visible"/>
                                      </p:to>
                                    </p:set>
                                    <p:animEffect transition="in" filter="barn(inVertical)">
                                      <p:cBhvr>
                                        <p:cTn id="32" dur="500"/>
                                        <p:tgtEl>
                                          <p:spTgt spid="24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184935" y="-110322"/>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a:solidFill>
                  <a:srgbClr val="F14420"/>
                </a:solidFill>
                <a:latin typeface="Arial Rounded"/>
                <a:ea typeface="Arial Rounded"/>
                <a:cs typeface="Arial Rounded"/>
                <a:sym typeface="Arial Rounded"/>
              </a:rPr>
              <a:t>đi</a:t>
            </a:r>
            <a:r>
              <a:rPr lang="en-US" sz="2400" b="1" dirty="0">
                <a:solidFill>
                  <a:srgbClr val="F14420"/>
                </a:solidFill>
                <a:latin typeface="Arial Rounded"/>
                <a:ea typeface="Arial Rounded"/>
                <a:cs typeface="Arial Rounded"/>
                <a:sym typeface="Arial Rounded"/>
              </a:rPr>
              <a:t> </a:t>
            </a:r>
            <a:r>
              <a:rPr lang="en-US" sz="2400" b="1" dirty="0" err="1">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745780"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255181" y="2180563"/>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cxnSp>
        <p:nvCxnSpPr>
          <p:cNvPr id="4" name="Straight Connector 3">
            <a:extLst>
              <a:ext uri="{FF2B5EF4-FFF2-40B4-BE49-F238E27FC236}">
                <a16:creationId xmlns:a16="http://schemas.microsoft.com/office/drawing/2014/main" id="{17EDA8E5-5377-4BBF-BDAC-064867C63A04}"/>
              </a:ext>
            </a:extLst>
          </p:cNvPr>
          <p:cNvCxnSpPr/>
          <p:nvPr/>
        </p:nvCxnSpPr>
        <p:spPr>
          <a:xfrm>
            <a:off x="1776549" y="997940"/>
            <a:ext cx="10972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9A42A2A-2446-442D-912A-F74A397EA35C}"/>
              </a:ext>
            </a:extLst>
          </p:cNvPr>
          <p:cNvCxnSpPr>
            <a:cxnSpLocks/>
          </p:cNvCxnSpPr>
          <p:nvPr/>
        </p:nvCxnSpPr>
        <p:spPr>
          <a:xfrm>
            <a:off x="3574869" y="997940"/>
            <a:ext cx="99713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6D85175-7DFB-49F9-AFC7-304CEFFCF26D}"/>
              </a:ext>
            </a:extLst>
          </p:cNvPr>
          <p:cNvCxnSpPr>
            <a:cxnSpLocks/>
          </p:cNvCxnSpPr>
          <p:nvPr/>
        </p:nvCxnSpPr>
        <p:spPr>
          <a:xfrm>
            <a:off x="5473337" y="2492438"/>
            <a:ext cx="9361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F5BC740-FD37-4361-9CCC-8B4CF77E8319}"/>
              </a:ext>
            </a:extLst>
          </p:cNvPr>
          <p:cNvCxnSpPr>
            <a:cxnSpLocks/>
          </p:cNvCxnSpPr>
          <p:nvPr/>
        </p:nvCxnSpPr>
        <p:spPr>
          <a:xfrm>
            <a:off x="7363097" y="2492438"/>
            <a:ext cx="47461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8B85061-7CBD-4DB3-A1B6-70AB623BE4A3}"/>
              </a:ext>
            </a:extLst>
          </p:cNvPr>
          <p:cNvSpPr txBox="1"/>
          <p:nvPr/>
        </p:nvSpPr>
        <p:spPr>
          <a:xfrm>
            <a:off x="556343" y="4475546"/>
            <a:ext cx="1220206" cy="307777"/>
          </a:xfrm>
          <a:prstGeom prst="rect">
            <a:avLst/>
          </a:prstGeom>
          <a:noFill/>
        </p:spPr>
        <p:txBody>
          <a:bodyPr wrap="none" rtlCol="0">
            <a:spAutoFit/>
          </a:bodyPr>
          <a:lstStyle/>
          <a:p>
            <a:r>
              <a:rPr lang="en-US" dirty="0" err="1"/>
              <a:t>Giải</a:t>
            </a:r>
            <a:r>
              <a:rPr lang="en-US" dirty="0"/>
              <a:t> </a:t>
            </a:r>
            <a:r>
              <a:rPr lang="en-US" dirty="0" err="1"/>
              <a:t>nghĩa</a:t>
            </a:r>
            <a:r>
              <a:rPr lang="en-US" dirty="0"/>
              <a:t> </a:t>
            </a:r>
            <a:r>
              <a:rPr lang="en-US" dirty="0" err="1"/>
              <a:t>từ</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725</TotalTime>
  <Words>531</Words>
  <Application>Microsoft Office PowerPoint</Application>
  <PresentationFormat>On-screen Show (16:9)</PresentationFormat>
  <Paragraphs>61</Paragraphs>
  <Slides>18</Slides>
  <Notes>14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Arial Rounded</vt:lpstr>
      <vt:lpstr>Arial-SGK-TV</vt:lpstr>
      <vt:lpstr>Calibri</vt:lpstr>
      <vt:lpstr>Calibri Light</vt:lpstr>
      <vt:lpstr>HP001 4 hàng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Tran Thao Van</cp:lastModifiedBy>
  <cp:revision>32</cp:revision>
  <dcterms:created xsi:type="dcterms:W3CDTF">2020-08-13T09:19:08Z</dcterms:created>
  <dcterms:modified xsi:type="dcterms:W3CDTF">2022-02-21T12:59:47Z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