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27" r:id="rId2"/>
    <p:sldId id="259" r:id="rId3"/>
    <p:sldId id="290" r:id="rId4"/>
    <p:sldId id="1900" r:id="rId5"/>
    <p:sldId id="1904" r:id="rId6"/>
    <p:sldId id="1902" r:id="rId7"/>
    <p:sldId id="1901" r:id="rId8"/>
    <p:sldId id="1905" r:id="rId9"/>
    <p:sldId id="268" r:id="rId10"/>
    <p:sldId id="1897" r:id="rId11"/>
    <p:sldId id="1908" r:id="rId12"/>
    <p:sldId id="1906" r:id="rId13"/>
    <p:sldId id="291" r:id="rId14"/>
    <p:sldId id="324" r:id="rId15"/>
    <p:sldId id="325" r:id="rId16"/>
    <p:sldId id="292" r:id="rId17"/>
    <p:sldId id="314" r:id="rId1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32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20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91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22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=""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=""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=""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116430">
            <a:off x="1506558" y="2492157"/>
            <a:ext cx="1254586" cy="927303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806058" y="1379793"/>
            <a:ext cx="782475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</a:t>
            </a:r>
            <a:r>
              <a:rPr lang="en-US" altLang="zh-C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CÂY TRONG SÂN TRƯỜNG EM</a:t>
            </a:r>
          </a:p>
          <a:p>
            <a:pPr algn="ctr"/>
            <a:r>
              <a:rPr lang="en-US" altLang="zh-C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pic>
        <p:nvPicPr>
          <p:cNvPr id="15" name="Những Bản Nhạc Không Lời Vui Nhộn Dành Cho Bé Yê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0046" y="451731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6539">
        <p15:prstTrans prst="curtains"/>
      </p:transition>
    </mc:Choice>
    <mc:Fallback xmlns="">
      <p:transition spd="slow" advClick="0" advTm="16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17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812" objId="14"/>
        <p14:pauseEvt time="16539" objId="14"/>
        <p14:seekEvt time="16539" objId="14" seek="6680"/>
        <p14:resumeEvt time="16539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ẽ tranh về đề tài Vườn cây - Quỳnh Hương 2/5 - Ảnh đẹp - Phạm Thị Thái -  Thư viện Tư liệu giáo dụ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11043" r="6630" b="13701"/>
          <a:stretch/>
        </p:blipFill>
        <p:spPr bwMode="auto">
          <a:xfrm>
            <a:off x="528639" y="285749"/>
            <a:ext cx="3238060" cy="3186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ẽ tranh đề tài Vườn cây - Tiểu Yến - 2/2 - SẢN PHẨM CỦA EM - Phạm Thị Thái  - Website của Trường Tiểu học Trần Quốc Toản - Tam Kỳ - Quảng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9874" r="10445" b="7751"/>
          <a:stretch/>
        </p:blipFill>
        <p:spPr bwMode="auto">
          <a:xfrm rot="669443">
            <a:off x="4972051" y="1035845"/>
            <a:ext cx="3523526" cy="3414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103077"/>
      </p:ext>
    </p:extLst>
  </p:cSld>
  <p:clrMapOvr>
    <a:masterClrMapping/>
  </p:clrMapOvr>
  <p:transition spd="med" advClick="0" advTm="10184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ảm nhận, chia sẻ - trang 27- SGK Mĩ thuật lớp 2- Cánh Diều | Mĩ thuật lớp  2 -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r="2610" b="7563"/>
          <a:stretch/>
        </p:blipFill>
        <p:spPr bwMode="auto">
          <a:xfrm>
            <a:off x="141722" y="371474"/>
            <a:ext cx="4265972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ủ đề : Khu vườn kỳ diệu lớp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6947" r="3887" b="6695"/>
          <a:stretch/>
        </p:blipFill>
        <p:spPr bwMode="auto">
          <a:xfrm>
            <a:off x="4703186" y="1728789"/>
            <a:ext cx="402647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211067"/>
      </p:ext>
    </p:extLst>
  </p:cSld>
  <p:clrMapOvr>
    <a:masterClrMapping/>
  </p:clrMapOvr>
  <p:transition spd="med" advClick="0" advTm="54639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t="16317" r="10810" b="19019"/>
          <a:stretch/>
        </p:blipFill>
        <p:spPr>
          <a:xfrm rot="11193434">
            <a:off x="4657570" y="1463583"/>
            <a:ext cx="3976983" cy="2733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18119" r="4537" b="9609"/>
          <a:stretch/>
        </p:blipFill>
        <p:spPr>
          <a:xfrm>
            <a:off x="964407" y="1054716"/>
            <a:ext cx="2857500" cy="3360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387600"/>
      </p:ext>
    </p:extLst>
  </p:cSld>
  <p:clrMapOvr>
    <a:masterClrMapping/>
  </p:clrMapOvr>
  <p:transition spd="med" advClick="0" advTm="25105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281544" y="1670553"/>
            <a:ext cx="3906649" cy="1238427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một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sân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trường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1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37945" y="310937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42">
        <p15:prstTrans prst="airplane"/>
      </p:transition>
    </mc:Choice>
    <mc:Fallback xmlns="">
      <p:transition spd="slow" advClick="0" advTm="7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50352" y="947577"/>
            <a:ext cx="494018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có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ảnh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cô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9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37945" y="310937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 advTm="29092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013952" y="134752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14361" y="1058917"/>
            <a:ext cx="473937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28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043128" y="2055596"/>
            <a:ext cx="543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/>
              <a:t>  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zh-CN" sz="2000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940">
        <p15:prstTrans prst="prestige"/>
      </p:transition>
    </mc:Choice>
    <mc:Fallback xmlns="">
      <p:transition spd="slow" advTm="79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192964" y="1482303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nhờ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bố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mẹ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pPr algn="just">
              <a:defRPr/>
            </a:pP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521618" y="318391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 advClick="0" advTm="16763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599" y="1264602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4444" y="2681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 advTm="117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" y="8185"/>
            <a:ext cx="9216516" cy="51435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26352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=""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=""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=""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=""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=""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=""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=""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=""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=""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9"/>
    </mc:Choice>
    <mc:Fallback xmlns="">
      <p:transition spd="slow" advTm="1145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01362" y="243899"/>
            <a:ext cx="6422001" cy="280389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=""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519956" y="888506"/>
            <a:ext cx="61848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1205985" y="304881"/>
            <a:ext cx="454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</a:t>
            </a:r>
            <a:r>
              <a:rPr lang="en-US" altLang="zh-CN" sz="2400" b="1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ĐẠT CỦA BÀI HỌC</a:t>
            </a:r>
            <a:endParaRPr lang="en-US" altLang="zh-CN" sz="2400" b="1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MH_SubTitle_1"/>
          <p:cNvSpPr/>
          <p:nvPr>
            <p:custDataLst>
              <p:tags r:id="rId2"/>
            </p:custDataLst>
          </p:nvPr>
        </p:nvSpPr>
        <p:spPr>
          <a:xfrm>
            <a:off x="2819412" y="3382771"/>
            <a:ext cx="5119254" cy="153083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Hộp Văn bản 3">
            <a:extLst>
              <a:ext uri="{FF2B5EF4-FFF2-40B4-BE49-F238E27FC236}">
                <a16:creationId xmlns=""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2804284" y="3897939"/>
            <a:ext cx="511191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1, 2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3263385" y="3520928"/>
            <a:ext cx="454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</a:rPr>
              <a:t>YÊU CẦU CẦN </a:t>
            </a:r>
            <a:r>
              <a:rPr lang="en-US" altLang="zh-CN" sz="24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ĐẠT CỦA TIẾT 1</a:t>
            </a:r>
            <a:endParaRPr lang="en-US" altLang="zh-CN" sz="24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p:transition spd="slow" advClick="0" advTm="246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1" y="14603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33928" y="340823"/>
            <a:ext cx="2557029" cy="2557029"/>
            <a:chOff x="5202047" y="512038"/>
            <a:chExt cx="2557029" cy="2557029"/>
          </a:xfrm>
        </p:grpSpPr>
        <p:pic>
          <p:nvPicPr>
            <p:cNvPr id="21" name="Picture 2" descr="CÂY BÀNG">
              <a:extLst>
                <a:ext uri="{FF2B5EF4-FFF2-40B4-BE49-F238E27FC236}">
                  <a16:creationId xmlns="" xmlns:a16="http://schemas.microsoft.com/office/drawing/2014/main" id="{14935C0E-E728-4D0F-AACD-971498E77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047" y="512038"/>
              <a:ext cx="2557029" cy="25570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683AF3AA-0AEF-47D5-9ECD-936105FEB662}"/>
                </a:ext>
              </a:extLst>
            </p:cNvPr>
            <p:cNvSpPr/>
            <p:nvPr/>
          </p:nvSpPr>
          <p:spPr>
            <a:xfrm>
              <a:off x="7456734" y="2799908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8852" y="744691"/>
            <a:ext cx="3499798" cy="2051224"/>
            <a:chOff x="1088179" y="783847"/>
            <a:chExt cx="3499798" cy="2051224"/>
          </a:xfrm>
        </p:grpSpPr>
        <p:pic>
          <p:nvPicPr>
            <p:cNvPr id="20" name="Picture 4" descr="Văn mẫu miêu tả cây phượng lớp 7 | Văn mẫu lớp 7 chọn lọc">
              <a:extLst>
                <a:ext uri="{FF2B5EF4-FFF2-40B4-BE49-F238E27FC236}">
                  <a16:creationId xmlns="" xmlns:a16="http://schemas.microsoft.com/office/drawing/2014/main" id="{975C7335-CB33-4CE3-BAA8-B8DB4697B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179" y="783847"/>
              <a:ext cx="3499798" cy="2051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0CEC33AD-3A7C-4874-BEF9-008302230D4C}"/>
                </a:ext>
              </a:extLst>
            </p:cNvPr>
            <p:cNvSpPr/>
            <p:nvPr/>
          </p:nvSpPr>
          <p:spPr>
            <a:xfrm>
              <a:off x="4285635" y="2565912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37185" y="3080047"/>
            <a:ext cx="2501583" cy="5290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1. </a:t>
            </a:r>
            <a:r>
              <a:rPr lang="en-US" sz="2000" dirty="0" err="1" smtClean="0"/>
              <a:t>Đây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25" name="Rounded Rectangle 24"/>
          <p:cNvSpPr/>
          <p:nvPr/>
        </p:nvSpPr>
        <p:spPr>
          <a:xfrm>
            <a:off x="726349" y="3970895"/>
            <a:ext cx="2610836" cy="8684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/>
              <a:t>a. </a:t>
            </a:r>
            <a:r>
              <a:rPr lang="en-US" sz="1800" dirty="0" err="1" smtClean="0"/>
              <a:t>Cây</a:t>
            </a:r>
            <a:r>
              <a:rPr lang="en-US" sz="1800" dirty="0" smtClean="0"/>
              <a:t> </a:t>
            </a:r>
            <a:r>
              <a:rPr lang="en-US" sz="1800" dirty="0" err="1" smtClean="0"/>
              <a:t>phượng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cây</a:t>
            </a:r>
            <a:r>
              <a:rPr lang="en-US" sz="1800" dirty="0" smtClean="0"/>
              <a:t> </a:t>
            </a:r>
            <a:r>
              <a:rPr lang="en-US" sz="1800" dirty="0" err="1" smtClean="0"/>
              <a:t>bàng</a:t>
            </a:r>
            <a:endParaRPr lang="en-US" sz="1800" dirty="0"/>
          </a:p>
        </p:txBody>
      </p:sp>
      <p:sp>
        <p:nvSpPr>
          <p:cNvPr id="28" name="Rounded Rectangle 27"/>
          <p:cNvSpPr/>
          <p:nvPr/>
        </p:nvSpPr>
        <p:spPr>
          <a:xfrm>
            <a:off x="6047509" y="3865419"/>
            <a:ext cx="2535179" cy="885884"/>
          </a:xfrm>
          <a:prstGeom prst="roundRect">
            <a:avLst>
              <a:gd name="adj" fmla="val 136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b</a:t>
            </a:r>
            <a:r>
              <a:rPr lang="en-US" sz="1800" dirty="0" smtClean="0"/>
              <a:t>. </a:t>
            </a:r>
            <a:r>
              <a:rPr lang="en-US" sz="1800" dirty="0" err="1" smtClean="0"/>
              <a:t>Cây</a:t>
            </a:r>
            <a:r>
              <a:rPr lang="en-US" sz="1800" dirty="0" smtClean="0"/>
              <a:t> </a:t>
            </a:r>
            <a:r>
              <a:rPr lang="en-US" sz="1800" dirty="0" err="1" smtClean="0"/>
              <a:t>bằng</a:t>
            </a:r>
            <a:r>
              <a:rPr lang="en-US" sz="1800" dirty="0" smtClean="0"/>
              <a:t> </a:t>
            </a:r>
            <a:r>
              <a:rPr lang="en-US" sz="1800" dirty="0" err="1" smtClean="0"/>
              <a:t>lăng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cây</a:t>
            </a:r>
            <a:r>
              <a:rPr lang="en-US" sz="1800" dirty="0" smtClean="0"/>
              <a:t> </a:t>
            </a:r>
            <a:r>
              <a:rPr lang="en-US" sz="1800" dirty="0" err="1" smtClean="0"/>
              <a:t>bàng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64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4"/>
    </mc:Choice>
    <mc:Fallback xmlns="">
      <p:transition spd="slow" advTm="4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1" y="14603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33928" y="340823"/>
            <a:ext cx="2557029" cy="2557029"/>
            <a:chOff x="5202047" y="512038"/>
            <a:chExt cx="2557029" cy="2557029"/>
          </a:xfrm>
        </p:grpSpPr>
        <p:pic>
          <p:nvPicPr>
            <p:cNvPr id="21" name="Picture 2" descr="CÂY BÀNG">
              <a:extLst>
                <a:ext uri="{FF2B5EF4-FFF2-40B4-BE49-F238E27FC236}">
                  <a16:creationId xmlns="" xmlns:a16="http://schemas.microsoft.com/office/drawing/2014/main" id="{14935C0E-E728-4D0F-AACD-971498E77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047" y="512038"/>
              <a:ext cx="2557029" cy="25570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683AF3AA-0AEF-47D5-9ECD-936105FEB662}"/>
                </a:ext>
              </a:extLst>
            </p:cNvPr>
            <p:cNvSpPr/>
            <p:nvPr/>
          </p:nvSpPr>
          <p:spPr>
            <a:xfrm>
              <a:off x="7456734" y="2799908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  <a:endParaRPr lang="vi-VN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8852" y="744691"/>
            <a:ext cx="3499798" cy="2051224"/>
            <a:chOff x="1088179" y="783847"/>
            <a:chExt cx="3499798" cy="2051224"/>
          </a:xfrm>
        </p:grpSpPr>
        <p:pic>
          <p:nvPicPr>
            <p:cNvPr id="20" name="Picture 4" descr="Văn mẫu miêu tả cây phượng lớp 7 | Văn mẫu lớp 7 chọn lọc">
              <a:extLst>
                <a:ext uri="{FF2B5EF4-FFF2-40B4-BE49-F238E27FC236}">
                  <a16:creationId xmlns="" xmlns:a16="http://schemas.microsoft.com/office/drawing/2014/main" id="{975C7335-CB33-4CE3-BAA8-B8DB4697B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179" y="783847"/>
              <a:ext cx="3499798" cy="2051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0CEC33AD-3A7C-4874-BEF9-008302230D4C}"/>
                </a:ext>
              </a:extLst>
            </p:cNvPr>
            <p:cNvSpPr/>
            <p:nvPr/>
          </p:nvSpPr>
          <p:spPr>
            <a:xfrm>
              <a:off x="4285635" y="2565912"/>
              <a:ext cx="302342" cy="269159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  <a:endParaRPr lang="vi-VN" dirty="0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37185" y="3028567"/>
            <a:ext cx="2571779" cy="674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2.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thường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bộ</a:t>
            </a:r>
            <a:r>
              <a:rPr lang="en-US" sz="2000" dirty="0" smtClean="0"/>
              <a:t> </a:t>
            </a:r>
            <a:r>
              <a:rPr lang="en-US" sz="2000" dirty="0" err="1" smtClean="0"/>
              <a:t>phận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25" name="Rounded Rectangle 24"/>
          <p:cNvSpPr/>
          <p:nvPr/>
        </p:nvSpPr>
        <p:spPr>
          <a:xfrm>
            <a:off x="726349" y="3970895"/>
            <a:ext cx="2610836" cy="8684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/>
              <a:t>a. </a:t>
            </a:r>
            <a:r>
              <a:rPr lang="en-US" sz="1800" dirty="0" err="1" smtClean="0"/>
              <a:t>Thân</a:t>
            </a:r>
            <a:r>
              <a:rPr lang="en-US" sz="1800" dirty="0"/>
              <a:t> </a:t>
            </a:r>
            <a:r>
              <a:rPr lang="en-US" sz="1800" dirty="0" err="1" smtClean="0"/>
              <a:t>cây</a:t>
            </a:r>
            <a:r>
              <a:rPr lang="en-US" sz="1800" dirty="0" smtClean="0"/>
              <a:t>, </a:t>
            </a:r>
            <a:r>
              <a:rPr lang="en-US" sz="1800" dirty="0" err="1" smtClean="0"/>
              <a:t>cành</a:t>
            </a:r>
            <a:r>
              <a:rPr lang="en-US" sz="1800" dirty="0" smtClean="0"/>
              <a:t> </a:t>
            </a:r>
            <a:r>
              <a:rPr lang="en-US" sz="1800" dirty="0" err="1" smtClean="0"/>
              <a:t>cây</a:t>
            </a:r>
            <a:r>
              <a:rPr lang="en-US" sz="1800" dirty="0" smtClean="0"/>
              <a:t>, </a:t>
            </a:r>
            <a:r>
              <a:rPr lang="en-US" sz="1800" dirty="0" err="1" smtClean="0"/>
              <a:t>lá</a:t>
            </a:r>
            <a:endParaRPr lang="en-US" sz="1800" dirty="0"/>
          </a:p>
        </p:txBody>
      </p:sp>
      <p:sp>
        <p:nvSpPr>
          <p:cNvPr id="28" name="Rounded Rectangle 27"/>
          <p:cNvSpPr/>
          <p:nvPr/>
        </p:nvSpPr>
        <p:spPr>
          <a:xfrm>
            <a:off x="6047509" y="3865419"/>
            <a:ext cx="2535179" cy="885884"/>
          </a:xfrm>
          <a:prstGeom prst="roundRect">
            <a:avLst>
              <a:gd name="adj" fmla="val 136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b</a:t>
            </a:r>
            <a:r>
              <a:rPr lang="en-US" sz="1800" dirty="0" smtClean="0"/>
              <a:t>. </a:t>
            </a:r>
            <a:r>
              <a:rPr lang="en-US" sz="1800" dirty="0" err="1" smtClean="0"/>
              <a:t>Rễ</a:t>
            </a:r>
            <a:r>
              <a:rPr lang="en-US" sz="1800" dirty="0" smtClean="0"/>
              <a:t> </a:t>
            </a:r>
            <a:r>
              <a:rPr lang="en-US" sz="1800" dirty="0" err="1" smtClean="0"/>
              <a:t>cây</a:t>
            </a:r>
            <a:r>
              <a:rPr lang="en-US" sz="1800" dirty="0" smtClean="0"/>
              <a:t>, </a:t>
            </a:r>
            <a:r>
              <a:rPr lang="en-US" sz="1800" dirty="0" err="1" smtClean="0"/>
              <a:t>thân</a:t>
            </a:r>
            <a:r>
              <a:rPr lang="en-US" sz="1800" dirty="0" smtClean="0"/>
              <a:t> </a:t>
            </a:r>
            <a:r>
              <a:rPr lang="en-US" sz="1800" dirty="0" err="1" smtClean="0"/>
              <a:t>cây</a:t>
            </a:r>
            <a:r>
              <a:rPr lang="en-US" sz="1800" dirty="0" smtClean="0"/>
              <a:t>, </a:t>
            </a:r>
            <a:r>
              <a:rPr lang="en-US" sz="1800" dirty="0" err="1" smtClean="0"/>
              <a:t>lá</a:t>
            </a:r>
            <a:r>
              <a:rPr lang="en-US" sz="1800" dirty="0" smtClean="0"/>
              <a:t>, </a:t>
            </a:r>
            <a:r>
              <a:rPr lang="en-US" sz="1800" dirty="0" err="1" smtClean="0"/>
              <a:t>hoa</a:t>
            </a:r>
            <a:r>
              <a:rPr lang="en-US" sz="1800" dirty="0" smtClean="0"/>
              <a:t>, </a:t>
            </a:r>
            <a:r>
              <a:rPr lang="en-US" sz="1800" dirty="0" err="1" smtClean="0"/>
              <a:t>quả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5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4"/>
    </mc:Choice>
    <mc:Fallback xmlns="">
      <p:transition spd="slow" advTm="3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1026" name="Picture 2" descr="Những loài cây xanh chỉ cần nghe tên đã gây biết bao thương nhớ về một thời  thanh xuân tươi đẹp nơi sân tr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612"/>
            <a:ext cx="3039351" cy="3328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Bàng Đỏ Lá Chuyển Mình Sang Th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23" y="2540634"/>
            <a:ext cx="3736169" cy="260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ỗi buồn hoa phư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19" y="355975"/>
            <a:ext cx="2925841" cy="206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161758" y="1804612"/>
            <a:ext cx="1982242" cy="14720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Giữa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thân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cây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cành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cây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bộ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phận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nào</a:t>
            </a:r>
            <a:r>
              <a:rPr lang="en-US" dirty="0" smtClean="0">
                <a:solidFill>
                  <a:schemeClr val="tx1"/>
                </a:solidFill>
              </a:rPr>
              <a:t> to </a:t>
            </a:r>
            <a:r>
              <a:rPr lang="en-US" dirty="0" err="1" smtClean="0">
                <a:solidFill>
                  <a:schemeClr val="tx1"/>
                </a:solidFill>
              </a:rPr>
              <a:t>hơn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- Theo </a:t>
            </a:r>
            <a:r>
              <a:rPr lang="en-US" dirty="0" err="1" smtClean="0">
                <a:solidFill>
                  <a:schemeClr val="tx1"/>
                </a:solidFill>
              </a:rPr>
              <a:t>em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cây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nhiều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dáng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màu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sắc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nhau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không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75279" y="3609224"/>
            <a:ext cx="1982242" cy="14720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Cây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trong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tự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nhiên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nhiều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loại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nhau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n-US" dirty="0" err="1" smtClean="0">
                <a:solidFill>
                  <a:schemeClr val="tx1"/>
                </a:solidFill>
              </a:rPr>
              <a:t>Thân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cây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thường</a:t>
            </a:r>
            <a:r>
              <a:rPr lang="en-US" dirty="0" smtClean="0">
                <a:solidFill>
                  <a:schemeClr val="tx1"/>
                </a:solidFill>
              </a:rPr>
              <a:t> to </a:t>
            </a:r>
            <a:r>
              <a:rPr lang="en-US" dirty="0" err="1" smtClean="0">
                <a:solidFill>
                  <a:schemeClr val="tx1"/>
                </a:solidFill>
              </a:rPr>
              <a:t>hơn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cành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Lá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cây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nhiều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dạng</a:t>
            </a:r>
            <a:r>
              <a:rPr lang="en-US" dirty="0" smtClean="0">
                <a:solidFill>
                  <a:schemeClr val="tx1"/>
                </a:solidFill>
              </a:rPr>
              <a:t> to, </a:t>
            </a:r>
            <a:r>
              <a:rPr lang="en-US" dirty="0" err="1" smtClean="0">
                <a:solidFill>
                  <a:schemeClr val="tx1"/>
                </a:solidFill>
              </a:rPr>
              <a:t>nhỏ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màu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sắc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nhau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618509" y="4821382"/>
            <a:ext cx="311727" cy="259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86635" y="4869931"/>
            <a:ext cx="311727" cy="259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6218733" y="2115799"/>
            <a:ext cx="311727" cy="2598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1"/>
    </mc:Choice>
    <mc:Fallback xmlns="">
      <p:transition spd="slow" advTm="34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55418" y="124691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 KIẾN TẠO KIẾN THỨC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14" t="5846" r="17685" b="8803"/>
          <a:stretch/>
        </p:blipFill>
        <p:spPr>
          <a:xfrm rot="10800000">
            <a:off x="1191486" y="690011"/>
            <a:ext cx="2798619" cy="2417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2445327" y="3789218"/>
            <a:ext cx="4267199" cy="94674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Theo </a:t>
            </a:r>
            <a:r>
              <a:rPr lang="en-US" dirty="0" err="1" smtClean="0">
                <a:solidFill>
                  <a:schemeClr val="tx1"/>
                </a:solidFill>
              </a:rPr>
              <a:t>em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có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ảnh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gì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trong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bức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tranh</a:t>
            </a:r>
            <a:r>
              <a:rPr lang="en-US" dirty="0" smtClean="0">
                <a:solidFill>
                  <a:schemeClr val="tx1"/>
                </a:solidFill>
              </a:rPr>
              <a:t> ở </a:t>
            </a:r>
            <a:r>
              <a:rPr lang="en-US" dirty="0" err="1" smtClean="0">
                <a:solidFill>
                  <a:schemeClr val="tx1"/>
                </a:solidFill>
              </a:rPr>
              <a:t>bước</a:t>
            </a:r>
            <a:r>
              <a:rPr lang="en-US" dirty="0" smtClean="0">
                <a:solidFill>
                  <a:schemeClr val="tx1"/>
                </a:solidFill>
              </a:rPr>
              <a:t> 1?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Tiếp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theo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bước</a:t>
            </a:r>
            <a:r>
              <a:rPr lang="en-US" dirty="0" smtClean="0">
                <a:solidFill>
                  <a:schemeClr val="tx1"/>
                </a:solidFill>
              </a:rPr>
              <a:t> 2 </a:t>
            </a:r>
            <a:r>
              <a:rPr lang="en-US" dirty="0" err="1" smtClean="0">
                <a:solidFill>
                  <a:schemeClr val="tx1"/>
                </a:solidFill>
              </a:rPr>
              <a:t>bạn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vẽ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thêm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những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hình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ảnh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gì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328" t="7715" r="22471" b="3218"/>
          <a:stretch/>
        </p:blipFill>
        <p:spPr>
          <a:xfrm rot="10800000">
            <a:off x="5285508" y="683226"/>
            <a:ext cx="2773307" cy="2481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908458" y="3381680"/>
            <a:ext cx="1364673" cy="2701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Bước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030189" y="3406861"/>
            <a:ext cx="1364673" cy="2701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Bước</a:t>
            </a:r>
            <a:r>
              <a:rPr lang="en-US" dirty="0" smtClean="0"/>
              <a:t> 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5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3"/>
    </mc:Choice>
    <mc:Fallback xmlns="">
      <p:transition spd="slow" advTm="4101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55418" y="124691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 KIẾN TẠO KIẾN THỨC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214" t="5846" r="17685" b="8803"/>
          <a:stretch/>
        </p:blipFill>
        <p:spPr>
          <a:xfrm rot="10800000">
            <a:off x="1191484" y="963639"/>
            <a:ext cx="2798619" cy="2417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328" t="7715" r="22471" b="3218"/>
          <a:stretch/>
        </p:blipFill>
        <p:spPr>
          <a:xfrm rot="10800000">
            <a:off x="5285506" y="899328"/>
            <a:ext cx="2773307" cy="2481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1491087" y="3544845"/>
            <a:ext cx="2199415" cy="5807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Bước</a:t>
            </a:r>
            <a:r>
              <a:rPr lang="en-US" dirty="0" smtClean="0">
                <a:solidFill>
                  <a:schemeClr val="tx1"/>
                </a:solidFill>
              </a:rPr>
              <a:t> 1: </a:t>
            </a:r>
            <a:r>
              <a:rPr lang="en-US" dirty="0" err="1" smtClean="0">
                <a:solidFill>
                  <a:schemeClr val="tx1"/>
                </a:solidFill>
              </a:rPr>
              <a:t>Vẽ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thân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cành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cây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bằng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nét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72451" y="3544845"/>
            <a:ext cx="2199415" cy="5807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Bước</a:t>
            </a:r>
            <a:r>
              <a:rPr lang="en-US" dirty="0" smtClean="0">
                <a:solidFill>
                  <a:schemeClr val="tx1"/>
                </a:solidFill>
              </a:rPr>
              <a:t> 2: </a:t>
            </a:r>
            <a:r>
              <a:rPr lang="en-US" dirty="0" err="1" smtClean="0">
                <a:solidFill>
                  <a:schemeClr val="tx1"/>
                </a:solidFill>
              </a:rPr>
              <a:t>Vẽ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thêm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lá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hoa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bằng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chấm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nét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màu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6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6"/>
    </mc:Choice>
    <mc:Fallback xmlns="">
      <p:transition spd="slow" advTm="3145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981200" y="2017736"/>
            <a:ext cx="5389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-</a:t>
            </a:r>
            <a:r>
              <a:rPr lang="en-US" altLang="zh-CN" sz="2400" dirty="0" smtClean="0">
                <a:solidFill>
                  <a:srgbClr val="7030A0"/>
                </a:solidFill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Livvic Bold"/>
              </a:rPr>
              <a:t>Có thể vẽ cây bằng nét, chấm, màu</a:t>
            </a:r>
            <a:r>
              <a:rPr lang="vi-VN" sz="2400" dirty="0" smtClean="0">
                <a:solidFill>
                  <a:srgbClr val="002060"/>
                </a:solidFill>
                <a:latin typeface="Livvic Bold"/>
              </a:rPr>
              <a:t>.</a:t>
            </a:r>
            <a:endParaRPr lang="en-US" sz="2400" dirty="0" smtClean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r>
              <a:rPr lang="en-US" sz="2400" dirty="0" smtClean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Livvic Bold"/>
              </a:rPr>
              <a:t>Có thể sử dụng nhiều loại, nhiều kích cỡ nét, chấm, màu, hình khác nhau để vẽ cây.  </a:t>
            </a: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618"/>
    </mc:Choice>
    <mc:Fallback xmlns="">
      <p:transition spd="slow" advClick="0" advTm="12618"/>
    </mc:Fallback>
  </mc:AlternateContent>
  <p:timing>
    <p:tnLst>
      <p:par>
        <p:cTn id="1" dur="indefinite" restart="never" nodeType="tmRoot"/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1357</TotalTime>
  <Words>513</Words>
  <Application>Microsoft Office PowerPoint</Application>
  <PresentationFormat>On-screen Show (16:9)</PresentationFormat>
  <Paragraphs>69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Calibri Light</vt:lpstr>
      <vt:lpstr>Livvic Bold</vt:lpstr>
      <vt:lpstr>Montserrat Semi</vt:lpstr>
      <vt:lpstr>方正大标宋简体</vt:lpstr>
      <vt:lpstr>方正少儿简体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72</cp:revision>
  <dcterms:created xsi:type="dcterms:W3CDTF">2017-03-04T06:55:50Z</dcterms:created>
  <dcterms:modified xsi:type="dcterms:W3CDTF">2022-03-21T04:06:25Z</dcterms:modified>
</cp:coreProperties>
</file>