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heme/themeOverride1.xml" ContentType="application/vnd.openxmlformats-officedocument.themeOverr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heme/themeOverride2.xml" ContentType="application/vnd.openxmlformats-officedocument.themeOverride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3" r:id="rId3"/>
  </p:sldMasterIdLst>
  <p:notesMasterIdLst>
    <p:notesMasterId r:id="rId17"/>
  </p:notesMasterIdLst>
  <p:sldIdLst>
    <p:sldId id="256" r:id="rId4"/>
    <p:sldId id="299" r:id="rId5"/>
    <p:sldId id="315" r:id="rId6"/>
    <p:sldId id="308" r:id="rId7"/>
    <p:sldId id="316" r:id="rId8"/>
    <p:sldId id="317" r:id="rId9"/>
    <p:sldId id="314" r:id="rId10"/>
    <p:sldId id="318" r:id="rId11"/>
    <p:sldId id="319" r:id="rId12"/>
    <p:sldId id="320" r:id="rId13"/>
    <p:sldId id="321" r:id="rId14"/>
    <p:sldId id="322" r:id="rId15"/>
    <p:sldId id="305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99"/>
    <a:srgbClr val="FFFFCC"/>
    <a:srgbClr val="66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89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65FC4E-6EED-493E-A249-77B475CACE56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20678F-D064-4707-8717-3A2D85B93D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838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286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25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643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27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34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81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10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96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49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718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803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2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01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236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49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45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42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5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765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607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586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3761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215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6403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1791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108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443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685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930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146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931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094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60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82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76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493A75C3-53D1-4BF4-B11F-16DF6AFE1E89}" type="datetimeFigureOut">
              <a:rPr lang="en-US" smtClean="0"/>
              <a:t>5/10/2021</a:t>
            </a:fld>
            <a:endParaRPr lang="en-US"/>
          </a:p>
        </p:txBody>
      </p:sp>
      <p:sp>
        <p:nvSpPr>
          <p:cNvPr id="1648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4E23957-443B-4C52-90FA-FA714BADD4B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63DBB8-FF50-4BFE-BAFD-88749865A7D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5/10/2021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FA192-D92C-4FFE-982B-90B7C9A6472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279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tags" Target="../tags/tag14.xml"/><Relationship Id="rId18" Type="http://schemas.openxmlformats.org/officeDocument/2006/relationships/tags" Target="../tags/tag19.xml"/><Relationship Id="rId26" Type="http://schemas.openxmlformats.org/officeDocument/2006/relationships/tags" Target="../tags/tag27.xml"/><Relationship Id="rId3" Type="http://schemas.openxmlformats.org/officeDocument/2006/relationships/tags" Target="../tags/tag4.xml"/><Relationship Id="rId21" Type="http://schemas.openxmlformats.org/officeDocument/2006/relationships/tags" Target="../tags/tag22.xml"/><Relationship Id="rId7" Type="http://schemas.openxmlformats.org/officeDocument/2006/relationships/tags" Target="../tags/tag8.xml"/><Relationship Id="rId12" Type="http://schemas.openxmlformats.org/officeDocument/2006/relationships/tags" Target="../tags/tag13.xml"/><Relationship Id="rId17" Type="http://schemas.openxmlformats.org/officeDocument/2006/relationships/tags" Target="../tags/tag18.xml"/><Relationship Id="rId25" Type="http://schemas.openxmlformats.org/officeDocument/2006/relationships/tags" Target="../tags/tag26.xml"/><Relationship Id="rId33" Type="http://schemas.openxmlformats.org/officeDocument/2006/relationships/image" Target="../media/image5.gif"/><Relationship Id="rId2" Type="http://schemas.openxmlformats.org/officeDocument/2006/relationships/tags" Target="../tags/tag3.xml"/><Relationship Id="rId16" Type="http://schemas.openxmlformats.org/officeDocument/2006/relationships/tags" Target="../tags/tag17.xml"/><Relationship Id="rId20" Type="http://schemas.openxmlformats.org/officeDocument/2006/relationships/tags" Target="../tags/tag21.xml"/><Relationship Id="rId29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tags" Target="../tags/tag12.xml"/><Relationship Id="rId24" Type="http://schemas.openxmlformats.org/officeDocument/2006/relationships/tags" Target="../tags/tag25.xml"/><Relationship Id="rId32" Type="http://schemas.openxmlformats.org/officeDocument/2006/relationships/image" Target="../media/image4.gif"/><Relationship Id="rId5" Type="http://schemas.openxmlformats.org/officeDocument/2006/relationships/tags" Target="../tags/tag6.xml"/><Relationship Id="rId15" Type="http://schemas.openxmlformats.org/officeDocument/2006/relationships/tags" Target="../tags/tag16.xml"/><Relationship Id="rId23" Type="http://schemas.openxmlformats.org/officeDocument/2006/relationships/tags" Target="../tags/tag24.xml"/><Relationship Id="rId28" Type="http://schemas.openxmlformats.org/officeDocument/2006/relationships/tags" Target="../tags/tag29.xml"/><Relationship Id="rId10" Type="http://schemas.openxmlformats.org/officeDocument/2006/relationships/tags" Target="../tags/tag11.xml"/><Relationship Id="rId19" Type="http://schemas.openxmlformats.org/officeDocument/2006/relationships/tags" Target="../tags/tag20.xml"/><Relationship Id="rId31" Type="http://schemas.openxmlformats.org/officeDocument/2006/relationships/image" Target="../media/image3.gif"/><Relationship Id="rId4" Type="http://schemas.openxmlformats.org/officeDocument/2006/relationships/tags" Target="../tags/tag5.xml"/><Relationship Id="rId9" Type="http://schemas.openxmlformats.org/officeDocument/2006/relationships/tags" Target="../tags/tag10.xml"/><Relationship Id="rId14" Type="http://schemas.openxmlformats.org/officeDocument/2006/relationships/tags" Target="../tags/tag15.xml"/><Relationship Id="rId22" Type="http://schemas.openxmlformats.org/officeDocument/2006/relationships/tags" Target="../tags/tag23.xml"/><Relationship Id="rId27" Type="http://schemas.openxmlformats.org/officeDocument/2006/relationships/tags" Target="../tags/tag28.xml"/><Relationship Id="rId30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3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3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4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tags" Target="../tags/tag32.xml"/><Relationship Id="rId1" Type="http://schemas.openxmlformats.org/officeDocument/2006/relationships/themeOverride" Target="../theme/themeOverride1.xml"/><Relationship Id="rId5" Type="http://schemas.openxmlformats.org/officeDocument/2006/relationships/image" Target="../media/image6.pn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5.xml"/><Relationship Id="rId1" Type="http://schemas.openxmlformats.org/officeDocument/2006/relationships/tags" Target="../tags/tag3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tags" Target="../tags/tag35.xml"/><Relationship Id="rId1" Type="http://schemas.openxmlformats.org/officeDocument/2006/relationships/themeOverride" Target="../theme/themeOverride2.xml"/><Relationship Id="rId5" Type="http://schemas.openxmlformats.org/officeDocument/2006/relationships/image" Target="../media/image8.pn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3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71119teacherflowers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3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038600"/>
            <a:ext cx="3228975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7137400" y="0"/>
            <a:ext cx="1930400" cy="1905000"/>
            <a:chOff x="4400" y="1008"/>
            <a:chExt cx="1216" cy="1200"/>
          </a:xfrm>
        </p:grpSpPr>
        <p:pic>
          <p:nvPicPr>
            <p:cNvPr id="7" name="Picture 4" descr="15"/>
            <p:cNvPicPr>
              <a:picLocks noChangeAspect="1" noChangeArrowheads="1" noCrop="1"/>
            </p:cNvPicPr>
            <p:nvPr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4" y="1008"/>
              <a:ext cx="1152" cy="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5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4400" y="1008"/>
              <a:ext cx="624" cy="1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grpSp>
        <p:nvGrpSpPr>
          <p:cNvPr id="9" name="Group 6"/>
          <p:cNvGrpSpPr>
            <a:grpSpLocks/>
          </p:cNvGrpSpPr>
          <p:nvPr/>
        </p:nvGrpSpPr>
        <p:grpSpPr bwMode="auto">
          <a:xfrm>
            <a:off x="0" y="0"/>
            <a:ext cx="1905000" cy="1905000"/>
            <a:chOff x="432" y="1824"/>
            <a:chExt cx="1200" cy="1200"/>
          </a:xfrm>
        </p:grpSpPr>
        <p:pic>
          <p:nvPicPr>
            <p:cNvPr id="10" name="Picture 7" descr="15"/>
            <p:cNvPicPr>
              <a:picLocks noChangeAspect="1" noChangeArrowheads="1" noCrop="1"/>
            </p:cNvPicPr>
            <p:nvPr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2" y="1824"/>
              <a:ext cx="1152" cy="119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Rectangle 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1008" y="1824"/>
              <a:ext cx="624" cy="12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FF0066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vi-VN"/>
            </a:p>
          </p:txBody>
        </p:sp>
      </p:grpSp>
      <p:pic>
        <p:nvPicPr>
          <p:cNvPr id="12" name="Picture 32" descr="DSTARS-P"/>
          <p:cNvPicPr>
            <a:picLocks noChangeAspect="1" noChangeArrowheads="1" noCrop="1"/>
          </p:cNvPicPr>
          <p:nvPr>
            <p:custDataLst>
              <p:tags r:id="rId2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029200"/>
            <a:ext cx="7620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2" descr="DSTARS-P"/>
          <p:cNvPicPr>
            <a:picLocks noChangeAspect="1" noChangeArrowheads="1" noCrop="1"/>
          </p:cNvPicPr>
          <p:nvPr>
            <p:custDataLst>
              <p:tags r:id="rId3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971800"/>
            <a:ext cx="685800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32" descr="DSTARS-P"/>
          <p:cNvPicPr>
            <a:picLocks noChangeAspect="1" noChangeArrowheads="1" noCrop="1"/>
          </p:cNvPicPr>
          <p:nvPr>
            <p:custDataLst>
              <p:tags r:id="rId4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5410200"/>
            <a:ext cx="685800" cy="608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32" descr="DSTARS-P"/>
          <p:cNvPicPr>
            <a:picLocks noChangeAspect="1" noChangeArrowheads="1" noCrop="1"/>
          </p:cNvPicPr>
          <p:nvPr>
            <p:custDataLst>
              <p:tags r:id="rId5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32" descr="DSTARS-P"/>
          <p:cNvPicPr>
            <a:picLocks noChangeAspect="1" noChangeArrowheads="1" noCrop="1"/>
          </p:cNvPicPr>
          <p:nvPr>
            <p:custDataLst>
              <p:tags r:id="rId6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2743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" name="Picture 32" descr="DSTARS-P"/>
          <p:cNvPicPr>
            <a:picLocks noChangeAspect="1" noChangeArrowheads="1" noCrop="1"/>
          </p:cNvPicPr>
          <p:nvPr>
            <p:custDataLst>
              <p:tags r:id="rId7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600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32" descr="DSTARS-P"/>
          <p:cNvPicPr>
            <a:picLocks noChangeAspect="1" noChangeArrowheads="1" noCrop="1"/>
          </p:cNvPicPr>
          <p:nvPr>
            <p:custDataLst>
              <p:tags r:id="rId8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81400"/>
            <a:ext cx="457200" cy="404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32" descr="DSTARS-P"/>
          <p:cNvPicPr>
            <a:picLocks noChangeAspect="1" noChangeArrowheads="1" noCrop="1"/>
          </p:cNvPicPr>
          <p:nvPr>
            <p:custDataLst>
              <p:tags r:id="rId9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362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32" descr="DSTARS-P"/>
          <p:cNvPicPr>
            <a:picLocks noChangeAspect="1" noChangeArrowheads="1" noCrop="1"/>
          </p:cNvPicPr>
          <p:nvPr>
            <p:custDataLst>
              <p:tags r:id="rId10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267200"/>
            <a:ext cx="3810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Picture 32" descr="DSTARS-P"/>
          <p:cNvPicPr>
            <a:picLocks noChangeAspect="1" noChangeArrowheads="1" noCrop="1"/>
          </p:cNvPicPr>
          <p:nvPr>
            <p:custDataLst>
              <p:tags r:id="rId11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5972175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32" descr="DSTARS-P"/>
          <p:cNvPicPr>
            <a:picLocks noChangeAspect="1" noChangeArrowheads="1" noCrop="1"/>
          </p:cNvPicPr>
          <p:nvPr>
            <p:custDataLst>
              <p:tags r:id="rId12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486400"/>
            <a:ext cx="7620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32" descr="DSTARS-P"/>
          <p:cNvPicPr>
            <a:picLocks noChangeAspect="1" noChangeArrowheads="1" noCrop="1"/>
          </p:cNvPicPr>
          <p:nvPr>
            <p:custDataLst>
              <p:tags r:id="rId13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2209800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32" descr="DSTARS-P"/>
          <p:cNvPicPr>
            <a:picLocks noChangeAspect="1" noChangeArrowheads="1" noCrop="1"/>
          </p:cNvPicPr>
          <p:nvPr>
            <p:custDataLst>
              <p:tags r:id="rId14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962400"/>
            <a:ext cx="914400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32" descr="DSTARS-P"/>
          <p:cNvPicPr>
            <a:picLocks noChangeAspect="1" noChangeArrowheads="1" noCrop="1"/>
          </p:cNvPicPr>
          <p:nvPr>
            <p:custDataLst>
              <p:tags r:id="rId15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800" y="869156"/>
            <a:ext cx="76200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32" descr="DSTARS-P"/>
          <p:cNvPicPr>
            <a:picLocks noChangeAspect="1" noChangeArrowheads="1" noCrop="1"/>
          </p:cNvPicPr>
          <p:nvPr>
            <p:custDataLst>
              <p:tags r:id="rId16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430338"/>
            <a:ext cx="76200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32" descr="DSTARS-P"/>
          <p:cNvPicPr>
            <a:picLocks noChangeAspect="1" noChangeArrowheads="1" noCrop="1"/>
          </p:cNvPicPr>
          <p:nvPr>
            <p:custDataLst>
              <p:tags r:id="rId17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581400"/>
            <a:ext cx="762000" cy="67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32" descr="DSTARS-P"/>
          <p:cNvPicPr>
            <a:picLocks noChangeAspect="1" noChangeArrowheads="1" noCrop="1"/>
          </p:cNvPicPr>
          <p:nvPr>
            <p:custDataLst>
              <p:tags r:id="rId18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5700" y="4992687"/>
            <a:ext cx="762000" cy="67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9" name="Picture 26" descr="taochu_bgr_119"/>
          <p:cNvPicPr>
            <a:picLocks noChangeAspect="1" noChangeArrowheads="1" noCrop="1"/>
          </p:cNvPicPr>
          <p:nvPr>
            <p:custDataLst>
              <p:tags r:id="rId19"/>
            </p:custDataLst>
          </p:nvPr>
        </p:nvPicPr>
        <p:blipFill>
          <a:blip r:embed="rId3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867400"/>
            <a:ext cx="1514475" cy="866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32" descr="DSTARS-P"/>
          <p:cNvPicPr>
            <a:picLocks noChangeAspect="1" noChangeArrowheads="1" noCrop="1"/>
          </p:cNvPicPr>
          <p:nvPr>
            <p:custDataLst>
              <p:tags r:id="rId20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32" descr="DSTARS-P"/>
          <p:cNvPicPr>
            <a:picLocks noChangeAspect="1" noChangeArrowheads="1" noCrop="1"/>
          </p:cNvPicPr>
          <p:nvPr>
            <p:custDataLst>
              <p:tags r:id="rId21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27432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32" descr="DSTARS-P"/>
          <p:cNvPicPr>
            <a:picLocks noChangeAspect="1" noChangeArrowheads="1" noCrop="1"/>
          </p:cNvPicPr>
          <p:nvPr>
            <p:custDataLst>
              <p:tags r:id="rId22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6096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32" descr="DSTARS-P"/>
          <p:cNvPicPr>
            <a:picLocks noChangeAspect="1" noChangeArrowheads="1" noCrop="1"/>
          </p:cNvPicPr>
          <p:nvPr>
            <p:custDataLst>
              <p:tags r:id="rId23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048000"/>
            <a:ext cx="533400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32" descr="DSTARS-P"/>
          <p:cNvPicPr>
            <a:picLocks noChangeAspect="1" noChangeArrowheads="1" noCrop="1"/>
          </p:cNvPicPr>
          <p:nvPr>
            <p:custDataLst>
              <p:tags r:id="rId24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32" descr="DSTARS-P"/>
          <p:cNvPicPr>
            <a:picLocks noChangeAspect="1" noChangeArrowheads="1" noCrop="1"/>
          </p:cNvPicPr>
          <p:nvPr>
            <p:custDataLst>
              <p:tags r:id="rId25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2286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32" descr="DSTARS-P"/>
          <p:cNvPicPr>
            <a:picLocks noChangeAspect="1" noChangeArrowheads="1" noCrop="1"/>
          </p:cNvPicPr>
          <p:nvPr>
            <p:custDataLst>
              <p:tags r:id="rId26"/>
            </p:custDataLst>
          </p:nvPr>
        </p:nvPicPr>
        <p:blipFill>
          <a:blip r:embed="rId3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304800"/>
            <a:ext cx="609600" cy="53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" name="Rectangle 36"/>
          <p:cNvSpPr/>
          <p:nvPr/>
        </p:nvSpPr>
        <p:spPr>
          <a:xfrm>
            <a:off x="664663" y="1296650"/>
            <a:ext cx="7816756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 6: THAY ĐỔI MÀU VÀ NÉT VẼ</a:t>
            </a:r>
          </a:p>
          <a:p>
            <a:pPr algn="ctr"/>
            <a:r>
              <a:rPr lang="en-US" sz="44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BẰNG CÂU LỆNH</a:t>
            </a:r>
            <a:endParaRPr lang="en-US" sz="4400" b="1" cap="none" spc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527300" y="2948863"/>
            <a:ext cx="401279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b="1" i="1" smtClean="0">
                <a:latin typeface="Times New Roman" pitchFamily="18" charset="0"/>
                <a:cs typeface="Times New Roman" pitchFamily="18" charset="0"/>
              </a:rPr>
              <a:t>(SGK </a:t>
            </a:r>
            <a:r>
              <a:rPr lang="en-US" sz="3400" b="1" i="1" smtClean="0">
                <a:latin typeface="Times New Roman" pitchFamily="18" charset="0"/>
                <a:cs typeface="Times New Roman" pitchFamily="18" charset="0"/>
              </a:rPr>
              <a:t>105 </a:t>
            </a:r>
            <a:r>
              <a:rPr lang="en-US" sz="3400" b="1" i="1" smtClean="0">
                <a:latin typeface="Times New Roman" pitchFamily="18" charset="0"/>
                <a:cs typeface="Times New Roman" pitchFamily="18" charset="0"/>
              </a:rPr>
              <a:t>- Tiết 2)</a:t>
            </a:r>
            <a:endParaRPr lang="en-US" sz="3400" b="1" i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908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514600"/>
            <a:ext cx="3829050" cy="390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itle 2"/>
          <p:cNvSpPr txBox="1">
            <a:spLocks/>
          </p:cNvSpPr>
          <p:nvPr/>
        </p:nvSpPr>
        <p:spPr bwMode="auto">
          <a:xfrm>
            <a:off x="2362200" y="228600"/>
            <a:ext cx="4419600" cy="68580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3600" b="1" smtClean="0">
                <a:solidFill>
                  <a:srgbClr val="FF0000"/>
                </a:solidFill>
              </a:rPr>
              <a:t>Phần C – SGK 106</a:t>
            </a: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pPr marL="0" indent="0"/>
            <a:r>
              <a:rPr lang="en-US" sz="3200" smtClean="0">
                <a:solidFill>
                  <a:srgbClr val="0000CC"/>
                </a:solidFill>
              </a:rPr>
              <a:t>Viết chương trình sử dụng thủ tục </a:t>
            </a:r>
            <a:r>
              <a:rPr lang="en-US" sz="3200" b="1" smtClean="0">
                <a:solidFill>
                  <a:srgbClr val="FF0000"/>
                </a:solidFill>
              </a:rPr>
              <a:t>Lucgiac</a:t>
            </a:r>
            <a:r>
              <a:rPr lang="en-US" sz="3200" smtClean="0">
                <a:solidFill>
                  <a:srgbClr val="0000CC"/>
                </a:solidFill>
              </a:rPr>
              <a:t> để vẽ hình dưới đây: </a:t>
            </a:r>
            <a:endParaRPr lang="en-US" sz="3200">
              <a:solidFill>
                <a:srgbClr val="0000CC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4830092" y="2101648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1</a:t>
            </a: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562600" y="25146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2</a:t>
            </a: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098457" y="3124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3</a:t>
            </a:r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6359012" y="38100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4</a:t>
            </a: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6327057" y="4648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5</a:t>
            </a: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5999521" y="5370871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6</a:t>
            </a: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5478411" y="596265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7</a:t>
            </a:r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4601492" y="6319687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8</a:t>
            </a: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3733800" y="6297568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9</a:t>
            </a: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2696496" y="5896287"/>
            <a:ext cx="6858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10</a:t>
            </a:r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133600" y="5161321"/>
            <a:ext cx="6858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11</a:t>
            </a:r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1936955" y="4467225"/>
            <a:ext cx="6858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12</a:t>
            </a:r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936955" y="3808464"/>
            <a:ext cx="6858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13</a:t>
            </a:r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2247900" y="3040626"/>
            <a:ext cx="6858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14</a:t>
            </a:r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2819400" y="2514600"/>
            <a:ext cx="6858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15</a:t>
            </a:r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636706" y="2101648"/>
            <a:ext cx="6858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16</a:t>
            </a:r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17796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14" grpId="0" animBg="1"/>
      <p:bldP spid="15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24200" y="2323177"/>
            <a:ext cx="587969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/>
              <a:t>to </a:t>
            </a:r>
            <a:r>
              <a:rPr lang="en-US" sz="3200" b="1">
                <a:solidFill>
                  <a:srgbClr val="FF0000"/>
                </a:solidFill>
              </a:rPr>
              <a:t>lucgiac</a:t>
            </a:r>
          </a:p>
          <a:p>
            <a:r>
              <a:rPr lang="en-US" sz="3200"/>
              <a:t>	</a:t>
            </a:r>
            <a:r>
              <a:rPr lang="en-US" sz="3200" b="1" i="1">
                <a:solidFill>
                  <a:srgbClr val="0000CC"/>
                </a:solidFill>
              </a:rPr>
              <a:t>Setpencolor </a:t>
            </a:r>
            <a:r>
              <a:rPr lang="en-US" sz="3200" b="1" i="1" smtClean="0">
                <a:solidFill>
                  <a:srgbClr val="0000CC"/>
                </a:solidFill>
              </a:rPr>
              <a:t>1</a:t>
            </a:r>
            <a:endParaRPr lang="en-US" sz="3200" b="1" i="1">
              <a:solidFill>
                <a:srgbClr val="0000CC"/>
              </a:solidFill>
            </a:endParaRPr>
          </a:p>
          <a:p>
            <a:r>
              <a:rPr lang="en-US" sz="3200" b="1" i="1">
                <a:solidFill>
                  <a:srgbClr val="0000CC"/>
                </a:solidFill>
              </a:rPr>
              <a:t>	</a:t>
            </a:r>
            <a:r>
              <a:rPr lang="en-US" sz="3200" smtClean="0"/>
              <a:t>Repeat </a:t>
            </a:r>
            <a:r>
              <a:rPr lang="en-US" sz="3200"/>
              <a:t>6 [FD 100 RT 60]</a:t>
            </a:r>
          </a:p>
          <a:p>
            <a:r>
              <a:rPr lang="en-US" sz="3200"/>
              <a:t>end</a:t>
            </a:r>
          </a:p>
        </p:txBody>
      </p: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marL="0" indent="0"/>
            <a:r>
              <a:rPr lang="en-US" sz="4000" b="1" u="sng" smtClean="0">
                <a:solidFill>
                  <a:srgbClr val="0000CC"/>
                </a:solidFill>
              </a:rPr>
              <a:t>Bước 1:</a:t>
            </a:r>
            <a:r>
              <a:rPr lang="en-US" sz="4000" smtClean="0">
                <a:solidFill>
                  <a:srgbClr val="0000CC"/>
                </a:solidFill>
              </a:rPr>
              <a:t> Sửa thủ tục vẽ lục giác</a:t>
            </a:r>
            <a:endParaRPr lang="en-US" sz="4000">
              <a:solidFill>
                <a:srgbClr val="0000CC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09337"/>
            <a:ext cx="2860229" cy="27822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1862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16510" y="914400"/>
            <a:ext cx="58796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/>
              <a:t>to </a:t>
            </a:r>
            <a:r>
              <a:rPr lang="en-US" sz="3200" b="1" smtClean="0"/>
              <a:t>phanC</a:t>
            </a:r>
            <a:endParaRPr lang="en-US" sz="3200" b="1"/>
          </a:p>
          <a:p>
            <a:r>
              <a:rPr lang="en-US" sz="3200" smtClean="0"/>
              <a:t>Repeat 16 [</a:t>
            </a:r>
            <a:r>
              <a:rPr lang="en-US" sz="3200" b="1" smtClean="0">
                <a:solidFill>
                  <a:srgbClr val="FF0000"/>
                </a:solidFill>
              </a:rPr>
              <a:t>lucgiac</a:t>
            </a:r>
            <a:r>
              <a:rPr lang="en-US" sz="3200" smtClean="0"/>
              <a:t> RT 360/16]</a:t>
            </a:r>
            <a:endParaRPr lang="en-US" sz="3200"/>
          </a:p>
          <a:p>
            <a:r>
              <a:rPr lang="en-US" sz="3200"/>
              <a:t>end</a:t>
            </a:r>
          </a:p>
        </p:txBody>
      </p: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marL="0" indent="0"/>
            <a:r>
              <a:rPr lang="en-US" sz="3600" b="1" u="sng" smtClean="0">
                <a:solidFill>
                  <a:srgbClr val="0000CC"/>
                </a:solidFill>
              </a:rPr>
              <a:t>Bước 2:</a:t>
            </a:r>
            <a:r>
              <a:rPr lang="en-US" sz="3600" smtClean="0">
                <a:solidFill>
                  <a:srgbClr val="0000CC"/>
                </a:solidFill>
              </a:rPr>
              <a:t> Tạo thủ tục vẽ hình phần C</a:t>
            </a:r>
            <a:endParaRPr lang="en-US" sz="3600">
              <a:solidFill>
                <a:srgbClr val="0000CC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2514600"/>
            <a:ext cx="3829050" cy="390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4235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762000" y="1482130"/>
            <a:ext cx="7848600" cy="7709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cap="all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ahoma" pitchFamily="34" charset="0"/>
                <a:cs typeface="Tahoma" pitchFamily="34" charset="0"/>
              </a:rPr>
              <a:t>CHÚC CÁC EM  CHĂM NGOAN HỌC GIỎI ! </a:t>
            </a:r>
            <a:endParaRPr lang="en-US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Tahoma" pitchFamily="34" charset="0"/>
              <a:cs typeface="Tahoma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17017" y="2590800"/>
            <a:ext cx="5509970" cy="92333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0000" endA="300" endPos="55000" dir="5400000" sy="-100000" algn="bl" rotWithShape="0"/>
          </a:effectLst>
          <a:scene3d>
            <a:camera prst="perspectiveFront"/>
            <a:lightRig rig="threePt" dir="t"/>
          </a:scene3d>
          <a:sp3d>
            <a:bevelT prst="convex"/>
          </a:sp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Hẹn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gặp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lại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các</a:t>
            </a:r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 </a:t>
            </a:r>
            <a:r>
              <a:rPr lang="en-US" sz="5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em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226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654320"/>
            <a:ext cx="5638800" cy="707886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50" normalizeH="0" baseline="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MỤC</a:t>
            </a:r>
            <a:r>
              <a:rPr kumimoji="0" lang="en-US" sz="4000" b="1" i="0" u="none" strike="noStrike" kern="0" cap="none" spc="50" normalizeH="0" noProof="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Tahoma" pitchFamily="34" charset="0"/>
                <a:ea typeface="+mn-ea"/>
                <a:cs typeface="Tahoma" pitchFamily="34" charset="0"/>
              </a:rPr>
              <a:t> TIÊU BÀI HỌC</a:t>
            </a:r>
            <a:endParaRPr kumimoji="0" lang="en-US" sz="4000" b="1" i="0" u="none" strike="noStrike" kern="0" cap="none" spc="50" normalizeH="0" baseline="0" noProof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2330541"/>
            <a:ext cx="8229600" cy="2012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just">
              <a:lnSpc>
                <a:spcPct val="130000"/>
              </a:lnSpc>
              <a:buFontTx/>
              <a:buChar char="-"/>
            </a:pPr>
            <a:r>
              <a:rPr lang="en-US" sz="3200" b="1" smtClean="0">
                <a:solidFill>
                  <a:srgbClr val="0000CC"/>
                </a:solidFill>
              </a:rPr>
              <a:t>Luyện tập sử dụng câu </a:t>
            </a:r>
            <a:r>
              <a:rPr lang="en-US" sz="3200" b="1">
                <a:solidFill>
                  <a:srgbClr val="0000CC"/>
                </a:solidFill>
              </a:rPr>
              <a:t>lệnh thay đổi màu </a:t>
            </a:r>
            <a:r>
              <a:rPr lang="en-US" sz="3200" b="1" smtClean="0">
                <a:solidFill>
                  <a:srgbClr val="0000CC"/>
                </a:solidFill>
              </a:rPr>
              <a:t>và </a:t>
            </a:r>
            <a:r>
              <a:rPr lang="en-US" sz="3200" b="1">
                <a:solidFill>
                  <a:srgbClr val="0000CC"/>
                </a:solidFill>
              </a:rPr>
              <a:t>nét </a:t>
            </a:r>
            <a:r>
              <a:rPr lang="en-US" sz="3200" b="1" smtClean="0">
                <a:solidFill>
                  <a:srgbClr val="0000CC"/>
                </a:solidFill>
              </a:rPr>
              <a:t>vẽ trong khi viết chương trình.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7935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05276" y="457200"/>
            <a:ext cx="3429000" cy="707886"/>
          </a:xfrm>
          <a:prstGeom prst="rect">
            <a:avLst/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0" spc="50" smtClean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ahoma" pitchFamily="34" charset="0"/>
                <a:cs typeface="Tahoma" pitchFamily="34" charset="0"/>
              </a:rPr>
              <a:t>ÔN BÀI</a:t>
            </a:r>
            <a:endParaRPr kumimoji="0" lang="en-US" sz="4000" b="1" i="0" u="none" strike="noStrike" kern="0" cap="none" spc="50" normalizeH="0" baseline="0" noProof="0">
              <a:ln w="11430"/>
              <a:gradFill>
                <a:gsLst>
                  <a:gs pos="25000">
                    <a:srgbClr val="C0504D">
                      <a:satMod val="155000"/>
                    </a:srgbClr>
                  </a:gs>
                  <a:gs pos="100000">
                    <a:srgbClr val="C0504D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  <a:latin typeface="Tahoma" pitchFamily="34" charset="0"/>
              <a:ea typeface="+mn-ea"/>
              <a:cs typeface="Tahom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21540" y="2438400"/>
            <a:ext cx="4512660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en-US" sz="44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SetpenColor </a:t>
            </a:r>
            <a:r>
              <a:rPr lang="en-US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5" name="Rectangle 4"/>
          <p:cNvSpPr/>
          <p:nvPr/>
        </p:nvSpPr>
        <p:spPr>
          <a:xfrm>
            <a:off x="2421540" y="3810000"/>
            <a:ext cx="4512660" cy="7386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n-US" altLang="en-US" sz="4200" b="1" smtClean="0">
                <a:latin typeface="Times New Roman" pitchFamily="18" charset="0"/>
                <a:cs typeface="Times New Roman" pitchFamily="18" charset="0"/>
              </a:rPr>
              <a:t>SetpenSize</a:t>
            </a:r>
            <a:r>
              <a:rPr lang="en-US" altLang="en-US" sz="42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[m   m]</a:t>
            </a:r>
            <a:endParaRPr lang="en-US" altLang="en-US" sz="4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65654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pPr marL="0" indent="0"/>
            <a:r>
              <a:rPr lang="en-US" sz="3600" smtClean="0">
                <a:solidFill>
                  <a:srgbClr val="0000CC"/>
                </a:solidFill>
              </a:rPr>
              <a:t>Viết chương trình sử dụng thủ tục </a:t>
            </a:r>
            <a:r>
              <a:rPr lang="en-US" sz="3600" b="1" smtClean="0">
                <a:solidFill>
                  <a:srgbClr val="FF0000"/>
                </a:solidFill>
              </a:rPr>
              <a:t>Duongtron</a:t>
            </a:r>
            <a:r>
              <a:rPr lang="en-US" sz="3600" smtClean="0">
                <a:solidFill>
                  <a:srgbClr val="0000CC"/>
                </a:solidFill>
              </a:rPr>
              <a:t> để vẽ hình dưới đây: </a:t>
            </a:r>
            <a:endParaRPr lang="en-US" sz="3600">
              <a:solidFill>
                <a:srgbClr val="0000CC"/>
              </a:solidFill>
            </a:endParaRPr>
          </a:p>
        </p:txBody>
      </p:sp>
      <p:sp>
        <p:nvSpPr>
          <p:cNvPr id="23" name="Title 2"/>
          <p:cNvSpPr txBox="1">
            <a:spLocks/>
          </p:cNvSpPr>
          <p:nvPr/>
        </p:nvSpPr>
        <p:spPr bwMode="auto">
          <a:xfrm>
            <a:off x="2362200" y="228600"/>
            <a:ext cx="4419600" cy="68580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3600" b="1" smtClean="0">
                <a:solidFill>
                  <a:srgbClr val="FF0000"/>
                </a:solidFill>
              </a:rPr>
              <a:t>BÀI 1 –SGK 105</a:t>
            </a:r>
            <a:endParaRPr lang="en-US" sz="3600" b="1">
              <a:solidFill>
                <a:srgbClr val="FF0000"/>
              </a:solidFill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362200"/>
            <a:ext cx="5029200" cy="416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val 4"/>
          <p:cNvSpPr/>
          <p:nvPr/>
        </p:nvSpPr>
        <p:spPr>
          <a:xfrm>
            <a:off x="5791200" y="2145901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1</a:t>
            </a: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781800" y="36576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2</a:t>
            </a: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891981" y="6045302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3</a:t>
            </a: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2819400" y="6067425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4</a:t>
            </a: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905000" y="4214812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5</a:t>
            </a: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2667000" y="23622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6</a:t>
            </a:r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33596791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marL="0" indent="0"/>
            <a:r>
              <a:rPr lang="en-US" sz="4000" b="1" u="sng" smtClean="0">
                <a:solidFill>
                  <a:srgbClr val="0000CC"/>
                </a:solidFill>
              </a:rPr>
              <a:t>Bước 1:</a:t>
            </a:r>
            <a:r>
              <a:rPr lang="en-US" sz="4000" smtClean="0">
                <a:solidFill>
                  <a:srgbClr val="0000CC"/>
                </a:solidFill>
              </a:rPr>
              <a:t> Tạo thủ tục vẽ đường tròn</a:t>
            </a:r>
            <a:endParaRPr lang="en-US" sz="4000">
              <a:solidFill>
                <a:srgbClr val="0000CC"/>
              </a:solidFill>
            </a:endParaRPr>
          </a:p>
        </p:txBody>
      </p:sp>
      <p:sp>
        <p:nvSpPr>
          <p:cNvPr id="7" name="Content Placeholder 5"/>
          <p:cNvSpPr>
            <a:spLocks noGrp="1"/>
          </p:cNvSpPr>
          <p:nvPr>
            <p:ph sz="half" idx="2"/>
          </p:nvPr>
        </p:nvSpPr>
        <p:spPr>
          <a:xfrm>
            <a:off x="3276600" y="1981200"/>
            <a:ext cx="5423923" cy="3352799"/>
          </a:xfrm>
        </p:spPr>
        <p:txBody>
          <a:bodyPr/>
          <a:lstStyle/>
          <a:p>
            <a:pPr marL="0" indent="0">
              <a:buNone/>
            </a:pPr>
            <a:r>
              <a:rPr lang="en-US" sz="3200"/>
              <a:t>t</a:t>
            </a:r>
            <a:r>
              <a:rPr lang="en-US" sz="3200" smtClean="0"/>
              <a:t>o </a:t>
            </a:r>
            <a:r>
              <a:rPr lang="en-US" sz="3200" b="1" smtClean="0"/>
              <a:t>duongtron</a:t>
            </a:r>
          </a:p>
          <a:p>
            <a:pPr marL="0" indent="236538">
              <a:buNone/>
            </a:pPr>
            <a:r>
              <a:rPr lang="en-US" sz="3200" smtClean="0"/>
              <a:t>Setpencolor 4</a:t>
            </a:r>
          </a:p>
          <a:p>
            <a:pPr marL="0" indent="236538">
              <a:buNone/>
            </a:pPr>
            <a:r>
              <a:rPr lang="en-US" sz="3200" smtClean="0"/>
              <a:t>Setpensize [3  3]</a:t>
            </a:r>
          </a:p>
          <a:p>
            <a:pPr marL="0" indent="236538">
              <a:buNone/>
            </a:pPr>
            <a:r>
              <a:rPr lang="en-US" sz="3200" smtClean="0"/>
              <a:t>REPEAT 360 </a:t>
            </a:r>
            <a:r>
              <a:rPr lang="en-US" sz="3200"/>
              <a:t>[FD </a:t>
            </a:r>
            <a:r>
              <a:rPr lang="en-US" sz="3200" smtClean="0"/>
              <a:t>2 </a:t>
            </a:r>
            <a:r>
              <a:rPr lang="en-US" sz="3200"/>
              <a:t>RT </a:t>
            </a:r>
            <a:r>
              <a:rPr lang="en-US" sz="3200" smtClean="0"/>
              <a:t>1]</a:t>
            </a:r>
            <a:endParaRPr lang="en-US" sz="3200"/>
          </a:p>
          <a:p>
            <a:pPr marL="0" indent="0">
              <a:buNone/>
            </a:pPr>
            <a:r>
              <a:rPr lang="en-US" sz="3200" smtClean="0"/>
              <a:t>end</a:t>
            </a:r>
            <a:endParaRPr lang="en-US" sz="320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0"/>
            <a:ext cx="2562225" cy="2495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80938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marL="0" indent="0"/>
            <a:r>
              <a:rPr lang="en-US" sz="4000" b="1" u="sng" smtClean="0">
                <a:solidFill>
                  <a:srgbClr val="0000CC"/>
                </a:solidFill>
              </a:rPr>
              <a:t>Bước 2:</a:t>
            </a:r>
            <a:r>
              <a:rPr lang="en-US" sz="4000" smtClean="0">
                <a:solidFill>
                  <a:srgbClr val="0000CC"/>
                </a:solidFill>
              </a:rPr>
              <a:t> Tạo thủ tục vẽ hình bài 1</a:t>
            </a:r>
            <a:endParaRPr lang="en-US" sz="4000">
              <a:solidFill>
                <a:srgbClr val="0000CC"/>
              </a:solidFill>
            </a:endParaRPr>
          </a:p>
        </p:txBody>
      </p:sp>
      <p:sp>
        <p:nvSpPr>
          <p:cNvPr id="7" name="Content Placeholder 5"/>
          <p:cNvSpPr>
            <a:spLocks noGrp="1"/>
          </p:cNvSpPr>
          <p:nvPr>
            <p:ph sz="half" idx="2"/>
          </p:nvPr>
        </p:nvSpPr>
        <p:spPr>
          <a:xfrm>
            <a:off x="3733800" y="2538412"/>
            <a:ext cx="5423923" cy="2109788"/>
          </a:xfrm>
        </p:spPr>
        <p:txBody>
          <a:bodyPr/>
          <a:lstStyle/>
          <a:p>
            <a:pPr marL="0" indent="0">
              <a:buNone/>
            </a:pPr>
            <a:r>
              <a:rPr lang="en-US" sz="3200"/>
              <a:t>t</a:t>
            </a:r>
            <a:r>
              <a:rPr lang="en-US" sz="3200" smtClean="0"/>
              <a:t>o </a:t>
            </a:r>
            <a:r>
              <a:rPr lang="en-US" sz="3200" b="1" smtClean="0"/>
              <a:t>bai1</a:t>
            </a:r>
          </a:p>
          <a:p>
            <a:pPr marL="0" indent="236538">
              <a:buNone/>
            </a:pPr>
            <a:r>
              <a:rPr lang="en-US" sz="3200"/>
              <a:t>repeat 6 [</a:t>
            </a:r>
            <a:r>
              <a:rPr lang="en-US" sz="3200" b="1">
                <a:solidFill>
                  <a:srgbClr val="FF0000"/>
                </a:solidFill>
              </a:rPr>
              <a:t>duongtron</a:t>
            </a:r>
            <a:r>
              <a:rPr lang="en-US" sz="3200"/>
              <a:t> rt </a:t>
            </a:r>
            <a:r>
              <a:rPr lang="en-US" sz="3200" smtClean="0"/>
              <a:t>60]</a:t>
            </a:r>
          </a:p>
          <a:p>
            <a:pPr marL="0" indent="0">
              <a:buNone/>
            </a:pPr>
            <a:r>
              <a:rPr lang="en-US" sz="3200" smtClean="0"/>
              <a:t>end</a:t>
            </a:r>
            <a:endParaRPr lang="en-US" sz="320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290" y="2064774"/>
            <a:ext cx="3740251" cy="3095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0460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2"/>
          <p:cNvSpPr txBox="1">
            <a:spLocks/>
          </p:cNvSpPr>
          <p:nvPr/>
        </p:nvSpPr>
        <p:spPr bwMode="auto">
          <a:xfrm>
            <a:off x="2362200" y="228600"/>
            <a:ext cx="4419600" cy="68580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3600" b="1" smtClean="0">
                <a:solidFill>
                  <a:srgbClr val="FF0000"/>
                </a:solidFill>
              </a:rPr>
              <a:t>BÀI 3 – SGK 105</a:t>
            </a:r>
            <a:endParaRPr lang="en-US" sz="3600" b="1">
              <a:solidFill>
                <a:srgbClr val="FF0000"/>
              </a:solidFill>
            </a:endParaRPr>
          </a:p>
        </p:txBody>
      </p:sp>
      <p:sp>
        <p:nvSpPr>
          <p:cNvPr id="11" name="Title 2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pPr marL="0" indent="0"/>
            <a:r>
              <a:rPr lang="en-US" sz="3200" smtClean="0">
                <a:solidFill>
                  <a:srgbClr val="0000CC"/>
                </a:solidFill>
              </a:rPr>
              <a:t>Viết chương trình sử dụng thủ tục </a:t>
            </a:r>
            <a:r>
              <a:rPr lang="en-US" sz="3200" b="1" smtClean="0">
                <a:solidFill>
                  <a:srgbClr val="FF0000"/>
                </a:solidFill>
              </a:rPr>
              <a:t>Lucgiac</a:t>
            </a:r>
            <a:r>
              <a:rPr lang="en-US" sz="3200" smtClean="0">
                <a:solidFill>
                  <a:srgbClr val="0000CC"/>
                </a:solidFill>
              </a:rPr>
              <a:t> để vẽ hình dưới đây: </a:t>
            </a:r>
            <a:endParaRPr lang="en-US" sz="3200">
              <a:solidFill>
                <a:srgbClr val="0000CC"/>
              </a:solidFill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9125" y="2145890"/>
            <a:ext cx="4582675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val 8"/>
          <p:cNvSpPr/>
          <p:nvPr/>
        </p:nvSpPr>
        <p:spPr>
          <a:xfrm>
            <a:off x="4889088" y="178456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1</a:t>
            </a:r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6383592" y="29718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2</a:t>
            </a: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612192" y="47244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3</a:t>
            </a:r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562600" y="618449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4</a:t>
            </a:r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3657600" y="6314767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5</a:t>
            </a: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2133600" y="53340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6</a:t>
            </a:r>
            <a:endParaRPr lang="en-US"/>
          </a:p>
        </p:txBody>
      </p:sp>
      <p:sp>
        <p:nvSpPr>
          <p:cNvPr id="21" name="Oval 20"/>
          <p:cNvSpPr/>
          <p:nvPr/>
        </p:nvSpPr>
        <p:spPr>
          <a:xfrm>
            <a:off x="1905000" y="3581400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7</a:t>
            </a:r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2971800" y="2101648"/>
            <a:ext cx="457200" cy="45720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8</a:t>
            </a:r>
            <a:endParaRPr lang="en-US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679071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24200" y="2323177"/>
            <a:ext cx="587969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/>
              <a:t>to </a:t>
            </a:r>
            <a:r>
              <a:rPr lang="en-US" sz="3200" b="1">
                <a:solidFill>
                  <a:srgbClr val="FF0000"/>
                </a:solidFill>
              </a:rPr>
              <a:t>lucgiac</a:t>
            </a:r>
          </a:p>
          <a:p>
            <a:r>
              <a:rPr lang="en-US" sz="3200"/>
              <a:t>	</a:t>
            </a:r>
            <a:r>
              <a:rPr lang="en-US" sz="3200" b="1" i="1">
                <a:solidFill>
                  <a:srgbClr val="0000CC"/>
                </a:solidFill>
              </a:rPr>
              <a:t>Setpencolor 4</a:t>
            </a:r>
          </a:p>
          <a:p>
            <a:r>
              <a:rPr lang="en-US" sz="3200" b="1" i="1">
                <a:solidFill>
                  <a:srgbClr val="0000CC"/>
                </a:solidFill>
              </a:rPr>
              <a:t>	Setpensize [3 3]</a:t>
            </a:r>
          </a:p>
          <a:p>
            <a:r>
              <a:rPr lang="en-US" sz="3200"/>
              <a:t>	Repeat 6 [FD 100 RT 60]</a:t>
            </a:r>
          </a:p>
          <a:p>
            <a:r>
              <a:rPr lang="en-US" sz="3200"/>
              <a:t>end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09800"/>
            <a:ext cx="2819400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pPr marL="0" indent="0"/>
            <a:r>
              <a:rPr lang="en-US" sz="4000" b="1" u="sng" smtClean="0">
                <a:solidFill>
                  <a:srgbClr val="0000CC"/>
                </a:solidFill>
              </a:rPr>
              <a:t>Bước 1:</a:t>
            </a:r>
            <a:r>
              <a:rPr lang="en-US" sz="4000" smtClean="0">
                <a:solidFill>
                  <a:srgbClr val="0000CC"/>
                </a:solidFill>
              </a:rPr>
              <a:t> Tạo thủ tục vẽ lục giác</a:t>
            </a:r>
            <a:endParaRPr lang="en-US" sz="4000">
              <a:solidFill>
                <a:srgbClr val="0000CC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807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16510" y="914400"/>
            <a:ext cx="587969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/>
              <a:t>to </a:t>
            </a:r>
            <a:r>
              <a:rPr lang="en-US" sz="3200" b="1" smtClean="0"/>
              <a:t>bai3</a:t>
            </a:r>
            <a:endParaRPr lang="en-US" sz="3200" b="1"/>
          </a:p>
          <a:p>
            <a:r>
              <a:rPr lang="en-US" sz="3200" smtClean="0"/>
              <a:t>Repeat 8 [</a:t>
            </a:r>
            <a:r>
              <a:rPr lang="en-US" sz="3200" b="1" smtClean="0">
                <a:solidFill>
                  <a:srgbClr val="FF0000"/>
                </a:solidFill>
              </a:rPr>
              <a:t>lucgiac</a:t>
            </a:r>
            <a:r>
              <a:rPr lang="en-US" sz="3200" smtClean="0"/>
              <a:t> RT 360/8]</a:t>
            </a:r>
            <a:endParaRPr lang="en-US" sz="3200"/>
          </a:p>
          <a:p>
            <a:r>
              <a:rPr lang="en-US" sz="3200"/>
              <a:t>end</a:t>
            </a:r>
          </a:p>
        </p:txBody>
      </p:sp>
      <p:sp>
        <p:nvSpPr>
          <p:cNvPr id="9" name="Title 2"/>
          <p:cNvSpPr>
            <a:spLocks noGrp="1"/>
          </p:cNvSpPr>
          <p:nvPr>
            <p:ph type="title"/>
          </p:nvPr>
        </p:nvSpPr>
        <p:spPr>
          <a:xfrm>
            <a:off x="501445" y="0"/>
            <a:ext cx="8229600" cy="1143000"/>
          </a:xfrm>
        </p:spPr>
        <p:txBody>
          <a:bodyPr/>
          <a:lstStyle/>
          <a:p>
            <a:pPr marL="0" indent="0"/>
            <a:r>
              <a:rPr lang="en-US" sz="3600" b="1" u="sng" smtClean="0">
                <a:solidFill>
                  <a:srgbClr val="0000CC"/>
                </a:solidFill>
              </a:rPr>
              <a:t>Bước 2:</a:t>
            </a:r>
            <a:r>
              <a:rPr lang="en-US" sz="3600" smtClean="0">
                <a:solidFill>
                  <a:srgbClr val="0000CC"/>
                </a:solidFill>
              </a:rPr>
              <a:t> Tạo thủ tục vẽ hình bài 3</a:t>
            </a:r>
            <a:endParaRPr lang="en-US" sz="3600">
              <a:solidFill>
                <a:srgbClr val="0000CC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6835" y="2362200"/>
            <a:ext cx="4582675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3756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1&quot;/&gt;&lt;property id=&quot;20307&quot; value=&quot;256&quot;/&gt;&lt;/object&gt;&lt;object type=&quot;3&quot; unique_id=&quot;11425&quot;&gt;&lt;property id=&quot;20148&quot; value=&quot;5&quot;/&gt;&lt;property id=&quot;20300&quot; value=&quot;Slide 4&quot;/&gt;&lt;property id=&quot;20307&quot; value=&quot;290&quot;/&gt;&lt;/object&gt;&lt;object type=&quot;3&quot; unique_id=&quot;11614&quot;&gt;&lt;property id=&quot;20148&quot; value=&quot;5&quot;/&gt;&lt;property id=&quot;20300&quot; value=&quot;Slide 5&quot;/&gt;&lt;property id=&quot;20307&quot; value=&quot;294&quot;/&gt;&lt;/object&gt;&lt;object type=&quot;3&quot; unique_id=&quot;11864&quot;&gt;&lt;property id=&quot;20148&quot; value=&quot;5&quot;/&gt;&lt;property id=&quot;20300&quot; value=&quot;Slide 2&quot;/&gt;&lt;property id=&quot;20307&quot; value=&quot;299&quot;/&gt;&lt;/object&gt;&lt;object type=&quot;3&quot; unique_id=&quot;11945&quot;&gt;&lt;property id=&quot;20148&quot; value=&quot;5&quot;/&gt;&lt;property id=&quot;20300&quot; value=&quot;Slide 6&quot;/&gt;&lt;property id=&quot;20307&quot; value=&quot;300&quot;/&gt;&lt;/object&gt;&lt;object type=&quot;3&quot; unique_id=&quot;11946&quot;&gt;&lt;property id=&quot;20148&quot; value=&quot;5&quot;/&gt;&lt;property id=&quot;20300&quot; value=&quot;Slide 7&quot;/&gt;&lt;property id=&quot;20307&quot; value=&quot;301&quot;/&gt;&lt;/object&gt;&lt;object type=&quot;3&quot; unique_id=&quot;11947&quot;&gt;&lt;property id=&quot;20148&quot; value=&quot;5&quot;/&gt;&lt;property id=&quot;20300&quot; value=&quot;Slide 8&quot;/&gt;&lt;property id=&quot;20307&quot; value=&quot;302&quot;/&gt;&lt;/object&gt;&lt;object type=&quot;3&quot; unique_id=&quot;11989&quot;&gt;&lt;property id=&quot;20148&quot; value=&quot;5&quot;/&gt;&lt;property id=&quot;20300&quot; value=&quot;Slide 3&quot;/&gt;&lt;property id=&quot;20307&quot; value=&quot;304&quot;/&gt;&lt;/object&gt;&lt;object type=&quot;3&quot; unique_id=&quot;12169&quot;&gt;&lt;property id=&quot;20148&quot; value=&quot;5&quot;/&gt;&lt;property id=&quot;20300&quot; value=&quot;Slide 9&quot;/&gt;&lt;property id=&quot;20307&quot; value=&quot;305&quot;/&gt;&lt;/object&gt;&lt;/object&gt;&lt;/object&gt;&lt;/database&gt;"/>
  <p:tag name="SECTOMILLISECCONVERTED" val="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FA94874-28A9-4BC9-B31E-3E1B1E30DD0D}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0F6F0702-A815-4D81-B092-699FF250ADE4}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C38107DB-83AF-4E9C-A6DC-0AC71A6A791F}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62A24FBD-F133-4A02-8CC3-98ADEE1453D4}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7CA68BA9-20F6-4FE3-8700-9BF6FA198B2D}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AC19158E-C859-43D4-A4A4-36DA9CA96A20}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938478E2-52EE-4466-BA78-252F01C38EEE}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D7168F41-7A06-4D9B-8035-876DE33F089E}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48B1175E-08C5-4B8F-90C4-4F005ABA1EFF}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B0AC3246-46DE-42CE-B8DC-9EF373FFDB85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889BE5C3-FD94-4B9D-9DA9-7577333324D5}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0BD951C-BAEE-4E81-9DF6-3E29909522F0}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B642E970-A0FF-4455-846A-DA2D66771549}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431FF3C7-CD51-4003-A62C-9B9C6A83BC91}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CF7960A5-06E0-446C-83F6-DFECB33E83C6}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AF0FAB8-D233-4319-AA6E-135F429DAF58}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B65A769-A1C0-4F26-82A7-FCFEFC7692A7}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2FFFFE96-7542-4EC9-BDB2-38744B750754}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CF7B0E0F-4482-48CD-96ED-AB3C1B218132}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TEXTINFO" val="&lt;ShapeTextInfo&gt;&lt;TableIndex row=&quot;-1&quot; col=&quot;-1&quot;&gt;&lt;linesCount val=&quot;0&quot;/&gt;&lt;/TableIndex&gt;&lt;/ShapeText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F835D3A0-83DC-4A44-85E1-468F43B4E78B}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362FB525-899F-4BFE-8427-A40147D5E246}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25C2939F-8FAD-4D67-B73C-338EEFC19C3A}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81EFF8A6-F301-4021-8007-D4B593E96258}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0AB222C3-33F3-420C-B397-8CDAF056E826}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59D2650-FEB0-4D7B-B503-7393DBD2D7B6}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SUBSTITUTION_ID" val="{10BCFFB1-C0BF-409D-9B83-1A9F7D77ACE2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Office Them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1410</TotalTime>
  <Words>259</Words>
  <Application>Microsoft Office PowerPoint</Application>
  <PresentationFormat>On-screen Show (4:3)</PresentationFormat>
  <Paragraphs>75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Office Theme</vt:lpstr>
      <vt:lpstr>Default Design</vt:lpstr>
      <vt:lpstr>1_Office Theme</vt:lpstr>
      <vt:lpstr>PowerPoint Presentation</vt:lpstr>
      <vt:lpstr>PowerPoint Presentation</vt:lpstr>
      <vt:lpstr>PowerPoint Presentation</vt:lpstr>
      <vt:lpstr>Viết chương trình sử dụng thủ tục Duongtron để vẽ hình dưới đây: </vt:lpstr>
      <vt:lpstr>Bước 1: Tạo thủ tục vẽ đường tròn</vt:lpstr>
      <vt:lpstr>Bước 2: Tạo thủ tục vẽ hình bài 1</vt:lpstr>
      <vt:lpstr>Viết chương trình sử dụng thủ tục Lucgiac để vẽ hình dưới đây: </vt:lpstr>
      <vt:lpstr>Bước 1: Tạo thủ tục vẽ lục giác</vt:lpstr>
      <vt:lpstr>Bước 2: Tạo thủ tục vẽ hình bài 3</vt:lpstr>
      <vt:lpstr>Viết chương trình sử dụng thủ tục Lucgiac để vẽ hình dưới đây: </vt:lpstr>
      <vt:lpstr>Bước 1: Sửa thủ tục vẽ lục giác</vt:lpstr>
      <vt:lpstr>Bước 2: Tạo thủ tục vẽ hình phần C</vt:lpstr>
      <vt:lpstr>PowerPoint Presentation</vt:lpstr>
    </vt:vector>
  </TitlesOfParts>
  <Company>MTC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MTC</dc:creator>
  <cp:lastModifiedBy>MTC</cp:lastModifiedBy>
  <cp:revision>173</cp:revision>
  <dcterms:created xsi:type="dcterms:W3CDTF">2018-10-07T13:21:27Z</dcterms:created>
  <dcterms:modified xsi:type="dcterms:W3CDTF">2021-05-10T02:42:19Z</dcterms:modified>
</cp:coreProperties>
</file>