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heme/themeOverride1.xml" ContentType="application/vnd.openxmlformats-officedocument.themeOverr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Override2.xml" ContentType="application/vnd.openxmlformats-officedocument.themeOverr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4"/>
  </p:notesMasterIdLst>
  <p:sldIdLst>
    <p:sldId id="256" r:id="rId4"/>
    <p:sldId id="311" r:id="rId5"/>
    <p:sldId id="299" r:id="rId6"/>
    <p:sldId id="304" r:id="rId7"/>
    <p:sldId id="312" r:id="rId8"/>
    <p:sldId id="308" r:id="rId9"/>
    <p:sldId id="313" r:id="rId10"/>
    <p:sldId id="314" r:id="rId11"/>
    <p:sldId id="309" r:id="rId12"/>
    <p:sldId id="30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CC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5FC4E-6EED-493E-A249-77B475CACE56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678F-D064-4707-8717-3A2D85B9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4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7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9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0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44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3A75C3-53D1-4BF4-B11F-16DF6AFE1E89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image" Target="../media/image5.gif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4.gi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3.gi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3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3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71119teacherflowers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38600"/>
            <a:ext cx="32289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7137400" y="0"/>
            <a:ext cx="1930400" cy="1905000"/>
            <a:chOff x="4400" y="1008"/>
            <a:chExt cx="1216" cy="1200"/>
          </a:xfrm>
        </p:grpSpPr>
        <p:pic>
          <p:nvPicPr>
            <p:cNvPr id="7" name="Picture 4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008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00" y="1008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0" y="0"/>
            <a:ext cx="1905000" cy="1905000"/>
            <a:chOff x="432" y="1824"/>
            <a:chExt cx="1200" cy="1200"/>
          </a:xfrm>
        </p:grpSpPr>
        <p:pic>
          <p:nvPicPr>
            <p:cNvPr id="10" name="Picture 7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008" y="1824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12" name="Picture 32" descr="DSTARS-P"/>
          <p:cNvPicPr>
            <a:picLocks noChangeAspect="1" noChangeArrowheads="1" noCrop="1"/>
          </p:cNvPicPr>
          <p:nvPr>
            <p:custDataLst>
              <p:tags r:id="rId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DSTARS-P"/>
          <p:cNvPicPr>
            <a:picLocks noChangeAspect="1" noChangeArrowheads="1" noCrop="1"/>
          </p:cNvPicPr>
          <p:nvPr>
            <p:custDataLst>
              <p:tags r:id="rId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DSTARS-P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2" descr="DSTARS-P"/>
          <p:cNvPicPr>
            <a:picLocks noChangeAspect="1" noChangeArrowheads="1" noCrop="1"/>
          </p:cNvPicPr>
          <p:nvPr>
            <p:custDataLst>
              <p:tags r:id="rId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2" descr="DSTARS-P"/>
          <p:cNvPicPr>
            <a:picLocks noChangeAspect="1" noChangeArrowheads="1" noCrop="1"/>
          </p:cNvPicPr>
          <p:nvPr>
            <p:custDataLst>
              <p:tags r:id="rId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2" descr="DSTARS-P"/>
          <p:cNvPicPr>
            <a:picLocks noChangeAspect="1" noChangeArrowheads="1" noCrop="1"/>
          </p:cNvPicPr>
          <p:nvPr>
            <p:custDataLst>
              <p:tags r:id="rId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DSTARS-P"/>
          <p:cNvPicPr>
            <a:picLocks noChangeAspect="1" noChangeArrowheads="1" noCrop="1"/>
          </p:cNvPicPr>
          <p:nvPr>
            <p:custDataLst>
              <p:tags r:id="rId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457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DSTARS-P"/>
          <p:cNvPicPr>
            <a:picLocks noChangeAspect="1" noChangeArrowheads="1" noCrop="1"/>
          </p:cNvPicPr>
          <p:nvPr>
            <p:custDataLst>
              <p:tags r:id="rId9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DSTARS-P"/>
          <p:cNvPicPr>
            <a:picLocks noChangeAspect="1" noChangeArrowheads="1" noCrop="1"/>
          </p:cNvPicPr>
          <p:nvPr>
            <p:custDataLst>
              <p:tags r:id="rId1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381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DSTARS-P"/>
          <p:cNvPicPr>
            <a:picLocks noChangeAspect="1" noChangeArrowheads="1" noCrop="1"/>
          </p:cNvPicPr>
          <p:nvPr>
            <p:custDataLst>
              <p:tags r:id="rId1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2175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DSTARS-P"/>
          <p:cNvPicPr>
            <a:picLocks noChangeAspect="1" noChangeArrowheads="1" noCrop="1"/>
          </p:cNvPicPr>
          <p:nvPr>
            <p:custDataLst>
              <p:tags r:id="rId1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2" descr="DSTARS-P"/>
          <p:cNvPicPr>
            <a:picLocks noChangeAspect="1" noChangeArrowheads="1" noCrop="1"/>
          </p:cNvPicPr>
          <p:nvPr>
            <p:custDataLst>
              <p:tags r:id="rId1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2" descr="DSTARS-P"/>
          <p:cNvPicPr>
            <a:picLocks noChangeAspect="1" noChangeArrowheads="1" noCrop="1"/>
          </p:cNvPicPr>
          <p:nvPr>
            <p:custDataLst>
              <p:tags r:id="rId1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2" descr="DSTARS-P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869156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DSTARS-P"/>
          <p:cNvPicPr>
            <a:picLocks noChangeAspect="1" noChangeArrowheads="1" noCrop="1"/>
          </p:cNvPicPr>
          <p:nvPr>
            <p:custDataLst>
              <p:tags r:id="rId1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30338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DSTARS-P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DSTARS-P"/>
          <p:cNvPicPr>
            <a:picLocks noChangeAspect="1" noChangeArrowheads="1" noCrop="1"/>
          </p:cNvPicPr>
          <p:nvPr>
            <p:custDataLst>
              <p:tags r:id="rId1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4992687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6" descr="taochu_bgr_119"/>
          <p:cNvPicPr>
            <a:picLocks noChangeAspect="1" noChangeArrowheads="1" noCrop="1"/>
          </p:cNvPicPr>
          <p:nvPr>
            <p:custDataLst>
              <p:tags r:id="rId19"/>
            </p:custDataLst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867400"/>
            <a:ext cx="15144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2" descr="DSTARS-P"/>
          <p:cNvPicPr>
            <a:picLocks noChangeAspect="1" noChangeArrowheads="1" noCrop="1"/>
          </p:cNvPicPr>
          <p:nvPr>
            <p:custDataLst>
              <p:tags r:id="rId2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DSTARS-P"/>
          <p:cNvPicPr>
            <a:picLocks noChangeAspect="1" noChangeArrowheads="1" noCrop="1"/>
          </p:cNvPicPr>
          <p:nvPr>
            <p:custDataLst>
              <p:tags r:id="rId2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DSTARS-P"/>
          <p:cNvPicPr>
            <a:picLocks noChangeAspect="1" noChangeArrowheads="1" noCrop="1"/>
          </p:cNvPicPr>
          <p:nvPr>
            <p:custDataLst>
              <p:tags r:id="rId2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DSTARS-P"/>
          <p:cNvPicPr>
            <a:picLocks noChangeAspect="1" noChangeArrowheads="1" noCrop="1"/>
          </p:cNvPicPr>
          <p:nvPr>
            <p:custDataLst>
              <p:tags r:id="rId2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DSTARS-P"/>
          <p:cNvPicPr>
            <a:picLocks noChangeAspect="1" noChangeArrowheads="1" noCrop="1"/>
          </p:cNvPicPr>
          <p:nvPr>
            <p:custDataLst>
              <p:tags r:id="rId2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2" descr="DSTARS-P"/>
          <p:cNvPicPr>
            <a:picLocks noChangeAspect="1" noChangeArrowheads="1" noCrop="1"/>
          </p:cNvPicPr>
          <p:nvPr>
            <p:custDataLst>
              <p:tags r:id="rId2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2" descr="DSTARS-P"/>
          <p:cNvPicPr>
            <a:picLocks noChangeAspect="1" noChangeArrowheads="1" noCrop="1"/>
          </p:cNvPicPr>
          <p:nvPr>
            <p:custDataLst>
              <p:tags r:id="rId2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664663" y="1296650"/>
            <a:ext cx="781675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</a:t>
            </a:r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6: THAY ĐỔI MÀU VÀ NÉT VẼ</a:t>
            </a:r>
          </a:p>
          <a:p>
            <a:pPr algn="ctr"/>
            <a:r>
              <a:rPr lang="en-US" sz="4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BẰNG CÂU LỆNH</a:t>
            </a:r>
            <a:endParaRPr lang="en-US" sz="4400" b="1" cap="none" spc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27300" y="2948863"/>
            <a:ext cx="40127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(SGK 103 - Tiết 1)</a:t>
            </a:r>
            <a:endParaRPr lang="en-US" sz="3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1482130"/>
            <a:ext cx="7848600" cy="770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cs typeface="Tahoma" pitchFamily="34" charset="0"/>
              </a:rPr>
              <a:t>CHÚC CÁC EM  CHĂM NGOAN HỌC GIỎI ! 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7017" y="2590800"/>
            <a:ext cx="550997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Hẹn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gặp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lại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2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857" y="2438400"/>
            <a:ext cx="4011639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7200" y="600873"/>
            <a:ext cx="8458199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600" b="1" smtClean="0">
                <a:solidFill>
                  <a:srgbClr val="0000CC"/>
                </a:solidFill>
              </a:rPr>
              <a:t>Em hãy tạo thủ tục vẽ hình vuông với nét đậm và màu đỏ như hình sau:</a:t>
            </a:r>
            <a:endParaRPr lang="en-US" sz="3600" b="1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440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54320"/>
            <a:ext cx="5638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MỤC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TIÊU BÀI HỌC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133600"/>
            <a:ext cx="8229600" cy="265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Nắm được câu lệnh thay đổi màu và nét vẽ.</a:t>
            </a:r>
          </a:p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Sử dụng được câu </a:t>
            </a:r>
            <a:r>
              <a:rPr lang="en-US" sz="3200" b="1">
                <a:solidFill>
                  <a:srgbClr val="0000CC"/>
                </a:solidFill>
              </a:rPr>
              <a:t>lệnh thay đổi </a:t>
            </a:r>
            <a:r>
              <a:rPr lang="en-US" sz="3200" b="1">
                <a:solidFill>
                  <a:srgbClr val="0000CC"/>
                </a:solidFill>
              </a:rPr>
              <a:t>màu </a:t>
            </a:r>
            <a:r>
              <a:rPr lang="en-US" sz="3200" b="1" smtClean="0">
                <a:solidFill>
                  <a:srgbClr val="0000CC"/>
                </a:solidFill>
              </a:rPr>
              <a:t>và </a:t>
            </a:r>
            <a:r>
              <a:rPr lang="en-US" sz="3200" b="1">
                <a:solidFill>
                  <a:srgbClr val="0000CC"/>
                </a:solidFill>
              </a:rPr>
              <a:t>nét </a:t>
            </a:r>
            <a:r>
              <a:rPr lang="en-US" sz="3200" b="1" smtClean="0">
                <a:solidFill>
                  <a:srgbClr val="0000CC"/>
                </a:solidFill>
              </a:rPr>
              <a:t>vẽ trong khi viết chương trình.</a:t>
            </a:r>
            <a:endParaRPr lang="en-US" sz="3200" b="1" smtClean="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08200" y="221159"/>
            <a:ext cx="5257800" cy="646331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514350" marR="0" lvl="0" indent="-5143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600" b="1" kern="0" spc="5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THAY ĐỔI MÀU VẼ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1640" y="943570"/>
            <a:ext cx="36385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4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SetpenColor </a:t>
            </a:r>
            <a:r>
              <a:rPr lang="en-US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altLang="en-US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509762"/>
              </p:ext>
            </p:extLst>
          </p:nvPr>
        </p:nvGraphicFramePr>
        <p:xfrm>
          <a:off x="774700" y="1841207"/>
          <a:ext cx="7924800" cy="48815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9830"/>
                <a:gridCol w="1888870"/>
                <a:gridCol w="4356100"/>
              </a:tblGrid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b="1" baseline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trị </a:t>
                      </a:r>
                      <a:r>
                        <a:rPr lang="en-US" sz="2800" b="1" baseline="0" smtClean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b="1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b="1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800" b="1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vẽ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4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Đen</a:t>
                      </a:r>
                      <a:r>
                        <a:rPr lang="en-US" sz="2800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-Black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80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da </a:t>
                      </a: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trời</a:t>
                      </a:r>
                      <a:r>
                        <a:rPr lang="en-US" sz="280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- Blue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80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2800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800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– Green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80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lơ</a:t>
                      </a:r>
                      <a:r>
                        <a:rPr lang="en-US" sz="2800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– Cyan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800" baseline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- Red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  <a:tr h="4802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b="1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b="1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2800" baseline="0" dirty="0" smtClean="0">
                          <a:solidFill>
                            <a:srgbClr val="0B03B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- Pink</a:t>
                      </a:r>
                      <a:endParaRPr lang="en-US" sz="2800" dirty="0">
                        <a:solidFill>
                          <a:srgbClr val="0B03B1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91439" marR="91439" marT="34288" marB="34288"/>
                </a:tc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3120104" y="2551906"/>
            <a:ext cx="539082" cy="4077494"/>
            <a:chOff x="3120104" y="2551906"/>
            <a:chExt cx="539082" cy="4077494"/>
          </a:xfrm>
        </p:grpSpPr>
        <p:sp>
          <p:nvSpPr>
            <p:cNvPr id="8" name="Oval 7"/>
            <p:cNvSpPr/>
            <p:nvPr/>
          </p:nvSpPr>
          <p:spPr>
            <a:xfrm>
              <a:off x="3124200" y="2551906"/>
              <a:ext cx="530225" cy="48418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128961" y="3286899"/>
              <a:ext cx="530225" cy="481825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3123279" y="3967271"/>
              <a:ext cx="530225" cy="481825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120104" y="4709652"/>
              <a:ext cx="530225" cy="481825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120104" y="5433915"/>
              <a:ext cx="530225" cy="48182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3123279" y="6145212"/>
              <a:ext cx="530225" cy="484188"/>
            </a:xfrm>
            <a:prstGeom prst="ellipse">
              <a:avLst/>
            </a:prstGeom>
            <a:solidFill>
              <a:srgbClr val="FECB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</p:spTree>
    <p:custDataLst>
      <p:tags r:id="rId2"/>
    </p:custDataLst>
    <p:extLst>
      <p:ext uri="{BB962C8B-B14F-4D97-AF65-F5344CB8AC3E}">
        <p14:creationId xmlns:p14="http://schemas.microsoft.com/office/powerpoint/2010/main" val="2003109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3027" y="556408"/>
            <a:ext cx="5892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b="1" kern="0" spc="5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2. THAY ĐỔI NÉT VẼ</a:t>
            </a:r>
          </a:p>
        </p:txBody>
      </p:sp>
      <p:sp>
        <p:nvSpPr>
          <p:cNvPr id="4" name="Rectangle 3"/>
          <p:cNvSpPr/>
          <p:nvPr/>
        </p:nvSpPr>
        <p:spPr>
          <a:xfrm>
            <a:off x="2404570" y="1905000"/>
            <a:ext cx="46650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4400" b="1" smtClean="0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altLang="en-US" sz="44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[m   m]</a:t>
            </a:r>
            <a:endParaRPr lang="en-US" altLang="en-US" sz="4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0328" y="3124200"/>
            <a:ext cx="8458199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Giá trị </a:t>
            </a:r>
            <a:r>
              <a:rPr lang="en-US" sz="3200" b="1" smtClean="0">
                <a:solidFill>
                  <a:srgbClr val="FF0000"/>
                </a:solidFill>
              </a:rPr>
              <a:t>m</a:t>
            </a:r>
            <a:r>
              <a:rPr lang="en-US" sz="3200" b="1" smtClean="0">
                <a:solidFill>
                  <a:srgbClr val="0000CC"/>
                </a:solidFill>
              </a:rPr>
              <a:t> để điều chỉnh độ rộng nét vẽ.</a:t>
            </a:r>
          </a:p>
          <a:p>
            <a:pPr marL="571500" indent="-571500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VD:  Setpensize [5  5]</a:t>
            </a:r>
          </a:p>
          <a:p>
            <a:pPr algn="ctr">
              <a:lnSpc>
                <a:spcPct val="130000"/>
              </a:lnSpc>
            </a:pPr>
            <a:r>
              <a:rPr lang="en-US" sz="3200" b="1" smtClean="0">
                <a:solidFill>
                  <a:srgbClr val="0000CC"/>
                </a:solidFill>
                <a:sym typeface="Wingdings" pitchFamily="2" charset="2"/>
              </a:rPr>
              <a:t> Độ dày nét vẽ là 5</a:t>
            </a:r>
            <a:endParaRPr lang="en-US" sz="3200" b="1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3900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marL="0" indent="0"/>
            <a:r>
              <a:rPr lang="en-US" sz="3200" smtClean="0">
                <a:solidFill>
                  <a:srgbClr val="0000CC"/>
                </a:solidFill>
              </a:rPr>
              <a:t>Tạo </a:t>
            </a:r>
            <a:r>
              <a:rPr lang="en-US" sz="3200">
                <a:solidFill>
                  <a:srgbClr val="0000CC"/>
                </a:solidFill>
              </a:rPr>
              <a:t>thủ tục vẽ hình vuông màu đỏ, có độ dài cạnh bằng 200 bước và độ dày nét vẽ là </a:t>
            </a:r>
            <a:r>
              <a:rPr lang="en-US" sz="3200">
                <a:solidFill>
                  <a:srgbClr val="0000CC"/>
                </a:solidFill>
              </a:rPr>
              <a:t>5</a:t>
            </a:r>
            <a:r>
              <a:rPr lang="en-US" sz="3200" smtClean="0">
                <a:solidFill>
                  <a:srgbClr val="0000CC"/>
                </a:solidFill>
              </a:rPr>
              <a:t>.</a:t>
            </a:r>
            <a:endParaRPr lang="en-US" sz="320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262877" y="2209801"/>
            <a:ext cx="5423923" cy="3352799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t</a:t>
            </a:r>
            <a:r>
              <a:rPr lang="en-US" sz="3200" smtClean="0"/>
              <a:t>o </a:t>
            </a:r>
            <a:r>
              <a:rPr lang="en-US" sz="3200" b="1" smtClean="0"/>
              <a:t>hinhvuong</a:t>
            </a:r>
          </a:p>
          <a:p>
            <a:pPr marL="0" indent="236538">
              <a:buNone/>
            </a:pPr>
            <a:r>
              <a:rPr lang="en-US" sz="3200" smtClean="0"/>
              <a:t>Setpencolor 4</a:t>
            </a:r>
          </a:p>
          <a:p>
            <a:pPr marL="0" indent="236538">
              <a:buNone/>
            </a:pPr>
            <a:r>
              <a:rPr lang="en-US" sz="3200" smtClean="0"/>
              <a:t>Setpensize [5  5]</a:t>
            </a:r>
          </a:p>
          <a:p>
            <a:pPr marL="0" indent="236538">
              <a:buNone/>
            </a:pPr>
            <a:r>
              <a:rPr lang="en-US" sz="3200" smtClean="0"/>
              <a:t>REPEAT </a:t>
            </a:r>
            <a:r>
              <a:rPr lang="en-US" sz="3200"/>
              <a:t>4 [FD 200 RT 90]</a:t>
            </a:r>
          </a:p>
          <a:p>
            <a:pPr marL="0" indent="0">
              <a:buNone/>
            </a:pPr>
            <a:r>
              <a:rPr lang="en-US" sz="3200" smtClean="0"/>
              <a:t>end</a:t>
            </a:r>
            <a:endParaRPr lang="en-US" sz="3200"/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438400"/>
            <a:ext cx="2958077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itle 2"/>
          <p:cNvSpPr txBox="1">
            <a:spLocks/>
          </p:cNvSpPr>
          <p:nvPr/>
        </p:nvSpPr>
        <p:spPr bwMode="auto">
          <a:xfrm>
            <a:off x="3429000" y="76200"/>
            <a:ext cx="2057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000" b="1" smtClean="0">
                <a:solidFill>
                  <a:srgbClr val="FF0000"/>
                </a:solidFill>
              </a:rPr>
              <a:t>BÀI 1</a:t>
            </a:r>
            <a:endParaRPr lang="en-US" sz="4000" b="1">
              <a:solidFill>
                <a:srgbClr val="FF000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59679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marL="0" indent="0"/>
            <a:r>
              <a:rPr lang="en-US" sz="3200" smtClean="0">
                <a:solidFill>
                  <a:srgbClr val="0000CC"/>
                </a:solidFill>
              </a:rPr>
              <a:t>Tạo </a:t>
            </a:r>
            <a:r>
              <a:rPr lang="en-US" sz="3200">
                <a:solidFill>
                  <a:srgbClr val="0000CC"/>
                </a:solidFill>
              </a:rPr>
              <a:t>thủ tục </a:t>
            </a:r>
            <a:r>
              <a:rPr lang="en-US" sz="3200">
                <a:solidFill>
                  <a:srgbClr val="0000CC"/>
                </a:solidFill>
              </a:rPr>
              <a:t>vẽ </a:t>
            </a:r>
            <a:r>
              <a:rPr lang="en-US" sz="3200" smtClean="0">
                <a:solidFill>
                  <a:srgbClr val="0000CC"/>
                </a:solidFill>
              </a:rPr>
              <a:t>lục giác màu xanh, </a:t>
            </a:r>
            <a:r>
              <a:rPr lang="en-US" sz="3200">
                <a:solidFill>
                  <a:srgbClr val="0000CC"/>
                </a:solidFill>
              </a:rPr>
              <a:t>có độ dài cạnh </a:t>
            </a:r>
            <a:r>
              <a:rPr lang="en-US" sz="3200">
                <a:solidFill>
                  <a:srgbClr val="0000CC"/>
                </a:solidFill>
              </a:rPr>
              <a:t>bằng </a:t>
            </a:r>
            <a:r>
              <a:rPr lang="en-US" sz="3200" smtClean="0">
                <a:solidFill>
                  <a:srgbClr val="0000CC"/>
                </a:solidFill>
              </a:rPr>
              <a:t>100 </a:t>
            </a:r>
            <a:r>
              <a:rPr lang="en-US" sz="3200">
                <a:solidFill>
                  <a:srgbClr val="0000CC"/>
                </a:solidFill>
              </a:rPr>
              <a:t>bước và độ dày nét vẽ </a:t>
            </a:r>
            <a:r>
              <a:rPr lang="en-US" sz="3200">
                <a:solidFill>
                  <a:srgbClr val="0000CC"/>
                </a:solidFill>
              </a:rPr>
              <a:t>là </a:t>
            </a:r>
            <a:r>
              <a:rPr lang="en-US" sz="3200" smtClean="0">
                <a:solidFill>
                  <a:srgbClr val="0000CC"/>
                </a:solidFill>
              </a:rPr>
              <a:t>3.</a:t>
            </a:r>
            <a:endParaRPr lang="en-US" sz="320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262877" y="2209801"/>
            <a:ext cx="5423923" cy="3352799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t</a:t>
            </a:r>
            <a:r>
              <a:rPr lang="en-US" sz="3200" smtClean="0"/>
              <a:t>o </a:t>
            </a:r>
            <a:r>
              <a:rPr lang="en-US" sz="3200" b="1" smtClean="0"/>
              <a:t>lucgiac</a:t>
            </a:r>
          </a:p>
          <a:p>
            <a:pPr marL="0" indent="236538">
              <a:buNone/>
            </a:pPr>
            <a:r>
              <a:rPr lang="en-US" sz="3200" smtClean="0"/>
              <a:t>Setpencolor 2</a:t>
            </a:r>
          </a:p>
          <a:p>
            <a:pPr marL="0" indent="236538">
              <a:buNone/>
            </a:pPr>
            <a:r>
              <a:rPr lang="en-US" sz="3200" smtClean="0"/>
              <a:t>Setpensize [3  3]</a:t>
            </a:r>
          </a:p>
          <a:p>
            <a:pPr marL="0" indent="236538">
              <a:buNone/>
            </a:pPr>
            <a:r>
              <a:rPr lang="en-US" sz="3200" smtClean="0"/>
              <a:t>REPEAT 6 </a:t>
            </a:r>
            <a:r>
              <a:rPr lang="en-US" sz="3200"/>
              <a:t>[</a:t>
            </a:r>
            <a:r>
              <a:rPr lang="en-US" sz="3200"/>
              <a:t>FD </a:t>
            </a:r>
            <a:r>
              <a:rPr lang="en-US" sz="3200" smtClean="0"/>
              <a:t>100 </a:t>
            </a:r>
            <a:r>
              <a:rPr lang="en-US" sz="3200"/>
              <a:t>RT </a:t>
            </a:r>
            <a:r>
              <a:rPr lang="en-US" sz="3200" smtClean="0"/>
              <a:t>60]</a:t>
            </a:r>
            <a:endParaRPr lang="en-US" sz="3200"/>
          </a:p>
          <a:p>
            <a:pPr marL="0" indent="0">
              <a:buNone/>
            </a:pPr>
            <a:r>
              <a:rPr lang="en-US" sz="3200" smtClean="0"/>
              <a:t>end</a:t>
            </a:r>
            <a:endParaRPr lang="en-US" sz="3200"/>
          </a:p>
        </p:txBody>
      </p:sp>
      <p:sp>
        <p:nvSpPr>
          <p:cNvPr id="23" name="Title 2"/>
          <p:cNvSpPr txBox="1">
            <a:spLocks/>
          </p:cNvSpPr>
          <p:nvPr/>
        </p:nvSpPr>
        <p:spPr bwMode="auto">
          <a:xfrm>
            <a:off x="3429000" y="76200"/>
            <a:ext cx="2057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000" b="1" smtClean="0">
                <a:solidFill>
                  <a:srgbClr val="FF0000"/>
                </a:solidFill>
              </a:rPr>
              <a:t>BÀI 2</a:t>
            </a:r>
            <a:endParaRPr lang="en-US" sz="4000" b="1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2743200" cy="297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062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marL="0" indent="0"/>
            <a:r>
              <a:rPr lang="en-US" sz="3200" smtClean="0">
                <a:solidFill>
                  <a:srgbClr val="0000CC"/>
                </a:solidFill>
              </a:rPr>
              <a:t>Tạo </a:t>
            </a:r>
            <a:r>
              <a:rPr lang="en-US" sz="3200">
                <a:solidFill>
                  <a:srgbClr val="0000CC"/>
                </a:solidFill>
              </a:rPr>
              <a:t>thủ tục </a:t>
            </a:r>
            <a:r>
              <a:rPr lang="en-US" sz="3200">
                <a:solidFill>
                  <a:srgbClr val="0000CC"/>
                </a:solidFill>
              </a:rPr>
              <a:t>vẽ </a:t>
            </a:r>
            <a:r>
              <a:rPr lang="en-US" sz="3200" smtClean="0">
                <a:solidFill>
                  <a:srgbClr val="0000CC"/>
                </a:solidFill>
              </a:rPr>
              <a:t>đường tròn màu xanh </a:t>
            </a:r>
            <a:r>
              <a:rPr lang="en-US" sz="3200">
                <a:solidFill>
                  <a:srgbClr val="0000CC"/>
                </a:solidFill>
              </a:rPr>
              <a:t>có </a:t>
            </a:r>
            <a:r>
              <a:rPr lang="en-US" sz="3200">
                <a:solidFill>
                  <a:srgbClr val="0000CC"/>
                </a:solidFill>
              </a:rPr>
              <a:t>độ </a:t>
            </a:r>
            <a:r>
              <a:rPr lang="en-US" sz="3200" smtClean="0">
                <a:solidFill>
                  <a:srgbClr val="0000CC"/>
                </a:solidFill>
              </a:rPr>
              <a:t>dày </a:t>
            </a:r>
            <a:r>
              <a:rPr lang="en-US" sz="3200">
                <a:solidFill>
                  <a:srgbClr val="0000CC"/>
                </a:solidFill>
              </a:rPr>
              <a:t>nét vẽ </a:t>
            </a:r>
            <a:r>
              <a:rPr lang="en-US" sz="3200">
                <a:solidFill>
                  <a:srgbClr val="0000CC"/>
                </a:solidFill>
              </a:rPr>
              <a:t>là </a:t>
            </a:r>
            <a:r>
              <a:rPr lang="en-US" sz="3200" smtClean="0">
                <a:solidFill>
                  <a:srgbClr val="0000CC"/>
                </a:solidFill>
              </a:rPr>
              <a:t>3.</a:t>
            </a:r>
            <a:endParaRPr lang="en-US" sz="320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505200" y="2057400"/>
            <a:ext cx="5423923" cy="3352799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t</a:t>
            </a:r>
            <a:r>
              <a:rPr lang="en-US" sz="3200" smtClean="0"/>
              <a:t>o </a:t>
            </a:r>
            <a:r>
              <a:rPr lang="en-US" sz="3200" b="1" smtClean="0"/>
              <a:t>duongtron</a:t>
            </a:r>
          </a:p>
          <a:p>
            <a:pPr marL="0" indent="236538">
              <a:buNone/>
            </a:pPr>
            <a:r>
              <a:rPr lang="en-US" sz="3200" smtClean="0"/>
              <a:t>Setpencolor 1</a:t>
            </a:r>
          </a:p>
          <a:p>
            <a:pPr marL="0" indent="236538">
              <a:buNone/>
            </a:pPr>
            <a:r>
              <a:rPr lang="en-US" sz="3200" smtClean="0"/>
              <a:t>Setpensize [3  3]</a:t>
            </a:r>
          </a:p>
          <a:p>
            <a:pPr marL="0" indent="236538">
              <a:buNone/>
            </a:pPr>
            <a:r>
              <a:rPr lang="en-US" sz="3200" smtClean="0"/>
              <a:t>REPEAT 360 </a:t>
            </a:r>
            <a:r>
              <a:rPr lang="en-US" sz="3200"/>
              <a:t>[</a:t>
            </a:r>
            <a:r>
              <a:rPr lang="en-US" sz="3200"/>
              <a:t>FD </a:t>
            </a:r>
            <a:r>
              <a:rPr lang="en-US" sz="3200" smtClean="0"/>
              <a:t>2 </a:t>
            </a:r>
            <a:r>
              <a:rPr lang="en-US" sz="3200"/>
              <a:t>RT </a:t>
            </a:r>
            <a:r>
              <a:rPr lang="en-US" sz="3200" smtClean="0"/>
              <a:t>1]</a:t>
            </a:r>
            <a:endParaRPr lang="en-US" sz="3200"/>
          </a:p>
          <a:p>
            <a:pPr marL="0" indent="0">
              <a:buNone/>
            </a:pPr>
            <a:r>
              <a:rPr lang="en-US" sz="3200" smtClean="0"/>
              <a:t>end</a:t>
            </a:r>
            <a:endParaRPr lang="en-US" sz="3200"/>
          </a:p>
        </p:txBody>
      </p:sp>
      <p:sp>
        <p:nvSpPr>
          <p:cNvPr id="23" name="Title 2"/>
          <p:cNvSpPr txBox="1">
            <a:spLocks/>
          </p:cNvSpPr>
          <p:nvPr/>
        </p:nvSpPr>
        <p:spPr bwMode="auto">
          <a:xfrm>
            <a:off x="3429000" y="76200"/>
            <a:ext cx="2057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4000" b="1" smtClean="0">
                <a:solidFill>
                  <a:srgbClr val="FF0000"/>
                </a:solidFill>
              </a:rPr>
              <a:t>BÀI 3</a:t>
            </a:r>
            <a:endParaRPr lang="en-US" sz="4000" b="1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3429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790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GHI NHỚ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mtClean="0"/>
              <a:t>Em có thể thay đổi màu vẽ bằng câu lệnh: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SetpenColor </a:t>
            </a:r>
            <a:r>
              <a:rPr lang="en-US" alt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en-US" i="1" smtClean="0">
                <a:latin typeface="+mj-lt"/>
                <a:cs typeface="Times New Roman" pitchFamily="18" charset="0"/>
              </a:rPr>
              <a:t>Trong đó </a:t>
            </a:r>
            <a:r>
              <a:rPr lang="en-US" altLang="en-US" i="1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n</a:t>
            </a:r>
            <a:r>
              <a:rPr lang="en-US" altLang="en-US" i="1" smtClean="0">
                <a:latin typeface="+mj-lt"/>
                <a:cs typeface="Times New Roman" pitchFamily="18" charset="0"/>
              </a:rPr>
              <a:t> là mã màu</a:t>
            </a:r>
            <a:endParaRPr lang="en-US" altLang="en-US" i="1">
              <a:latin typeface="+mj-lt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mtClean="0"/>
              <a:t>Em </a:t>
            </a:r>
            <a:r>
              <a:rPr lang="en-US"/>
              <a:t>có thể thay </a:t>
            </a:r>
            <a:r>
              <a:rPr lang="en-US"/>
              <a:t>đổi </a:t>
            </a:r>
            <a:r>
              <a:rPr lang="en-US" smtClean="0"/>
              <a:t>nét </a:t>
            </a:r>
            <a:r>
              <a:rPr lang="en-US"/>
              <a:t>vẽ bằng câu lệnh: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SetpenSize </a:t>
            </a:r>
            <a:r>
              <a:rPr lang="en-US" alt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[m   m]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i="1" smtClean="0"/>
              <a:t>Trong đó </a:t>
            </a:r>
            <a:r>
              <a:rPr lang="en-US" b="1" i="1" smtClean="0">
                <a:solidFill>
                  <a:srgbClr val="FF0000"/>
                </a:solidFill>
              </a:rPr>
              <a:t>m</a:t>
            </a:r>
            <a:r>
              <a:rPr lang="en-US" i="1" smtClean="0"/>
              <a:t> là độ dày nét vẽ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57702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56&quot;/&gt;&lt;/object&gt;&lt;object type=&quot;3&quot; unique_id=&quot;11425&quot;&gt;&lt;property id=&quot;20148&quot; value=&quot;5&quot;/&gt;&lt;property id=&quot;20300&quot; value=&quot;Slide 4&quot;/&gt;&lt;property id=&quot;20307&quot; value=&quot;290&quot;/&gt;&lt;/object&gt;&lt;object type=&quot;3&quot; unique_id=&quot;11614&quot;&gt;&lt;property id=&quot;20148&quot; value=&quot;5&quot;/&gt;&lt;property id=&quot;20300&quot; value=&quot;Slide 5&quot;/&gt;&lt;property id=&quot;20307&quot; value=&quot;294&quot;/&gt;&lt;/object&gt;&lt;object type=&quot;3&quot; unique_id=&quot;11864&quot;&gt;&lt;property id=&quot;20148&quot; value=&quot;5&quot;/&gt;&lt;property id=&quot;20300&quot; value=&quot;Slide 2&quot;/&gt;&lt;property id=&quot;20307&quot; value=&quot;299&quot;/&gt;&lt;/object&gt;&lt;object type=&quot;3&quot; unique_id=&quot;11945&quot;&gt;&lt;property id=&quot;20148&quot; value=&quot;5&quot;/&gt;&lt;property id=&quot;20300&quot; value=&quot;Slide 6&quot;/&gt;&lt;property id=&quot;20307&quot; value=&quot;300&quot;/&gt;&lt;/object&gt;&lt;object type=&quot;3&quot; unique_id=&quot;11946&quot;&gt;&lt;property id=&quot;20148&quot; value=&quot;5&quot;/&gt;&lt;property id=&quot;20300&quot; value=&quot;Slide 7&quot;/&gt;&lt;property id=&quot;20307&quot; value=&quot;301&quot;/&gt;&lt;/object&gt;&lt;object type=&quot;3&quot; unique_id=&quot;11947&quot;&gt;&lt;property id=&quot;20148&quot; value=&quot;5&quot;/&gt;&lt;property id=&quot;20300&quot; value=&quot;Slide 8&quot;/&gt;&lt;property id=&quot;20307&quot; value=&quot;302&quot;/&gt;&lt;/object&gt;&lt;object type=&quot;3&quot; unique_id=&quot;11989&quot;&gt;&lt;property id=&quot;20148&quot; value=&quot;5&quot;/&gt;&lt;property id=&quot;20300&quot; value=&quot;Slide 3&quot;/&gt;&lt;property id=&quot;20307&quot; value=&quot;304&quot;/&gt;&lt;/object&gt;&lt;object type=&quot;3&quot; unique_id=&quot;12169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FA94874-28A9-4BC9-B31E-3E1B1E30DD0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F6F0702-A815-4D81-B092-699FF250ADE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38107DB-83AF-4E9C-A6DC-0AC71A6A791F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2A24FBD-F133-4A02-8CC3-98ADEE1453D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7CA68BA9-20F6-4FE3-8700-9BF6FA198B2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AC19158E-C859-43D4-A4A4-36DA9CA96A20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938478E2-52EE-4466-BA78-252F01C38EE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D7168F41-7A06-4D9B-8035-876DE33F089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8B1175E-08C5-4B8F-90C4-4F005ABA1EFF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0AC3246-46DE-42CE-B8DC-9EF373FFDB8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89BE5C3-FD94-4B9D-9DA9-7577333324D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D951C-BAEE-4E81-9DF6-3E29909522F0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642E970-A0FF-4455-846A-DA2D66771549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31FF3C7-CD51-4003-A62C-9B9C6A83BC91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960A5-06E0-446C-83F6-DFECB33E83C6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AF0FAB8-D233-4319-AA6E-135F429DAF58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B65A769-A1C0-4F26-82A7-FCFEFC7692A7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FFFFE96-7542-4EC9-BDB2-38744B75075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B0E0F-4482-48CD-96ED-AB3C1B218132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835D3A0-83DC-4A44-85E1-468F43B4E78B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362FB525-899F-4BFE-8427-A40147D5E24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5C2939F-8FAD-4D67-B73C-338EEFC19C3A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1EFF8A6-F301-4021-8007-D4B593E9625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AB222C3-33F3-420C-B397-8CDAF056E82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59D2650-FEB0-4D7B-B503-7393DBD2D7B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CFFB1-C0BF-409D-9B83-1A9F7D77ACE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329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Tạo thủ tục vẽ hình vuông màu đỏ, có độ dài cạnh bằng 200 bước và độ dày nét vẽ là 5.</vt:lpstr>
      <vt:lpstr>Tạo thủ tục vẽ lục giác màu xanh, có độ dài cạnh bằng 100 bước và độ dày nét vẽ là 3.</vt:lpstr>
      <vt:lpstr>Tạo thủ tục vẽ đường tròn màu xanh có độ dày nét vẽ là 3.</vt:lpstr>
      <vt:lpstr>GHI NHỚ</vt:lpstr>
      <vt:lpstr>PowerPoint Presentation</vt:lpstr>
    </vt:vector>
  </TitlesOfParts>
  <Company>MTC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162</cp:revision>
  <dcterms:created xsi:type="dcterms:W3CDTF">2018-10-07T13:21:27Z</dcterms:created>
  <dcterms:modified xsi:type="dcterms:W3CDTF">2021-05-06T04:47:23Z</dcterms:modified>
</cp:coreProperties>
</file>