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7"/>
  </p:notesMasterIdLst>
  <p:handoutMasterIdLst>
    <p:handoutMasterId r:id="rId28"/>
  </p:handoutMasterIdLst>
  <p:sldIdLst>
    <p:sldId id="379" r:id="rId3"/>
    <p:sldId id="1775" r:id="rId4"/>
    <p:sldId id="1777" r:id="rId5"/>
    <p:sldId id="1778" r:id="rId6"/>
    <p:sldId id="1779" r:id="rId7"/>
    <p:sldId id="367" r:id="rId8"/>
    <p:sldId id="1780" r:id="rId9"/>
    <p:sldId id="1781" r:id="rId10"/>
    <p:sldId id="1785" r:id="rId11"/>
    <p:sldId id="1786" r:id="rId12"/>
    <p:sldId id="1788" r:id="rId13"/>
    <p:sldId id="1789" r:id="rId14"/>
    <p:sldId id="1790" r:id="rId15"/>
    <p:sldId id="1787" r:id="rId16"/>
    <p:sldId id="1784" r:id="rId17"/>
    <p:sldId id="1791" r:id="rId18"/>
    <p:sldId id="1792" r:id="rId19"/>
    <p:sldId id="1793" r:id="rId20"/>
    <p:sldId id="1795" r:id="rId21"/>
    <p:sldId id="1783" r:id="rId22"/>
    <p:sldId id="1774" r:id="rId23"/>
    <p:sldId id="1782" r:id="rId24"/>
    <p:sldId id="1797" r:id="rId25"/>
    <p:sldId id="1799"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2D2"/>
    <a:srgbClr val="E6E6E6"/>
    <a:srgbClr val="FDFCF7"/>
    <a:srgbClr val="FCFEFC"/>
    <a:srgbClr val="A7E5FF"/>
    <a:srgbClr val="3E6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82"/>
  </p:normalViewPr>
  <p:slideViewPr>
    <p:cSldViewPr snapToGrid="0" snapToObjects="1">
      <p:cViewPr varScale="1">
        <p:scale>
          <a:sx n="107" d="100"/>
          <a:sy n="107" d="100"/>
        </p:scale>
        <p:origin x="552" y="7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2022/1/27</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2022/1/27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extLst>
      <p:ext uri="{BB962C8B-B14F-4D97-AF65-F5344CB8AC3E}">
        <p14:creationId xmlns:p14="http://schemas.microsoft.com/office/powerpoint/2010/main" val="4950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6</a:t>
            </a:fld>
            <a:endParaRPr lang="zh-CN" altLang="en-US"/>
          </a:p>
        </p:txBody>
      </p:sp>
    </p:spTree>
    <p:extLst>
      <p:ext uri="{BB962C8B-B14F-4D97-AF65-F5344CB8AC3E}">
        <p14:creationId xmlns:p14="http://schemas.microsoft.com/office/powerpoint/2010/main" val="156989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984042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766991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457546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775590" y="6429431"/>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3074161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324887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51559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60771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29890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60409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95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864984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514619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01247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502997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070354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85593F61-65E4-418F-BB72-A7DBCE18345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A94DC36-90D7-4C1F-8C25-60651636D2F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635733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08731" y="2415653"/>
            <a:ext cx="11374537" cy="3130409"/>
          </a:xfrm>
          <a:prstGeom prst="rect">
            <a:avLst/>
          </a:prstGeom>
          <a:noFill/>
        </p:spPr>
        <p:txBody>
          <a:bodyPr wrap="square" rtlCol="0">
            <a:spAutoFit/>
          </a:bodyPr>
          <a:lstStyle/>
          <a:p>
            <a:pPr algn="ctr">
              <a:lnSpc>
                <a:spcPct val="150000"/>
              </a:lnSpc>
            </a:pP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19: </a:t>
            </a:r>
          </a:p>
          <a:p>
            <a:pPr algn="ctr">
              <a:lnSpc>
                <a:spcPct val="150000"/>
              </a:lnSpc>
            </a:pP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a:t>
            </a:r>
            <a:r>
              <a:rPr lang="vi-VN"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ƯỚ</a:t>
            </a: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 NHÀ BỊ CHIA CẮT</a:t>
            </a:r>
          </a:p>
        </p:txBody>
      </p:sp>
      <p:sp>
        <p:nvSpPr>
          <p:cNvPr id="4" name="TextBox 3">
            <a:extLst>
              <a:ext uri="{FF2B5EF4-FFF2-40B4-BE49-F238E27FC236}">
                <a16:creationId xmlns:a16="http://schemas.microsoft.com/office/drawing/2014/main" id="{31A97C98-C01D-4216-BC66-75975DD0475E}"/>
              </a:ext>
            </a:extLst>
          </p:cNvPr>
          <p:cNvSpPr txBox="1"/>
          <p:nvPr/>
        </p:nvSpPr>
        <p:spPr>
          <a:xfrm>
            <a:off x="2991583" y="46744"/>
            <a:ext cx="6096000" cy="523220"/>
          </a:xfrm>
          <a:prstGeom prst="rect">
            <a:avLst/>
          </a:prstGeom>
          <a:noFill/>
        </p:spPr>
        <p:txBody>
          <a:bodyPr wrap="square">
            <a:spAutoFit/>
          </a:bodyPr>
          <a:lstStyle/>
          <a:p>
            <a:pPr algn="ctr"/>
            <a:r>
              <a:rPr lang="en-US" sz="2800" b="1">
                <a:latin typeface="Arial" panose="020B0604020202020204" pitchFamily="34" charset="0"/>
                <a:ea typeface="Abadi Extra Light" pitchFamily="2" charset="0"/>
                <a:cs typeface="Arial" panose="020B0604020202020204" pitchFamily="34" charset="0"/>
              </a:rPr>
              <a:t>TRƯỜNG TIỂU HỌC ĐỨC GIANG</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72518"/>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Rectangle 4"/>
          <p:cNvSpPr/>
          <p:nvPr/>
        </p:nvSpPr>
        <p:spPr>
          <a:xfrm>
            <a:off x="623454" y="870565"/>
            <a:ext cx="11104938" cy="954107"/>
          </a:xfrm>
          <a:prstGeom prst="rect">
            <a:avLst/>
          </a:prstGeom>
        </p:spPr>
        <p:txBody>
          <a:bodyPr wrap="square">
            <a:spAutoFit/>
          </a:bodyPr>
          <a:lstStyle/>
          <a:p>
            <a:r>
              <a:rPr lang="en-US" sz="2800" i="1" u="sng">
                <a:latin typeface="Times New Roman" panose="02020603050405020304" pitchFamily="18" charset="0"/>
                <a:cs typeface="Times New Roman" panose="02020603050405020304" pitchFamily="18" charset="0"/>
              </a:rPr>
              <a:t>Câu 2</a:t>
            </a:r>
            <a:r>
              <a:rPr lang="en-US" sz="2800" i="1">
                <a:latin typeface="Times New Roman" panose="02020603050405020304" pitchFamily="18" charset="0"/>
                <a:cs typeface="Times New Roman" panose="02020603050405020304" pitchFamily="18" charset="0"/>
              </a:rPr>
              <a:t>: </a:t>
            </a:r>
            <a:r>
              <a:rPr lang="en-US" altLang="en-US" sz="2800" i="1">
                <a:latin typeface="Times New Roman" panose="02020603050405020304" pitchFamily="18" charset="0"/>
                <a:cs typeface="Times New Roman" panose="02020603050405020304" pitchFamily="18" charset="0"/>
              </a:rPr>
              <a:t>Nêu những dẫn chứng về việc đế quốc Mĩ cố tình phá hoại Hiệp định Giơ - ne - vơ ?</a:t>
            </a:r>
          </a:p>
        </p:txBody>
      </p:sp>
      <p:sp>
        <p:nvSpPr>
          <p:cNvPr id="6" name="TextBox 5"/>
          <p:cNvSpPr txBox="1"/>
          <p:nvPr/>
        </p:nvSpPr>
        <p:spPr>
          <a:xfrm>
            <a:off x="3152630" y="1942754"/>
            <a:ext cx="6523630" cy="523220"/>
          </a:xfrm>
          <a:prstGeom prst="rect">
            <a:avLst/>
          </a:prstGeom>
          <a:noFill/>
        </p:spPr>
        <p:txBody>
          <a:bodyPr wrap="square" rtlCol="0">
            <a:spAutoFit/>
          </a:bodyPr>
          <a:lstStyle/>
          <a:p>
            <a:r>
              <a:rPr lang="en-US" sz="2800">
                <a:latin typeface="Times New Roman" pitchFamily="18" charset="0"/>
                <a:cs typeface="Times New Roman" pitchFamily="18" charset="0"/>
              </a:rPr>
              <a:t>Ra sức chống phá lực lương cách mạng.</a:t>
            </a:r>
          </a:p>
        </p:txBody>
      </p:sp>
      <p:sp>
        <p:nvSpPr>
          <p:cNvPr id="7" name="TextBox 6"/>
          <p:cNvSpPr txBox="1"/>
          <p:nvPr/>
        </p:nvSpPr>
        <p:spPr>
          <a:xfrm>
            <a:off x="4877213" y="3155289"/>
            <a:ext cx="7091871" cy="954107"/>
          </a:xfrm>
          <a:prstGeom prst="rect">
            <a:avLst/>
          </a:prstGeom>
          <a:noFill/>
        </p:spPr>
        <p:txBody>
          <a:bodyPr wrap="square" rtlCol="0">
            <a:spAutoFit/>
          </a:bodyPr>
          <a:lstStyle/>
          <a:p>
            <a:r>
              <a:rPr lang="en-US" sz="2800">
                <a:latin typeface="Times New Roman" pitchFamily="18" charset="0"/>
                <a:cs typeface="Times New Roman" pitchFamily="18" charset="0"/>
              </a:rPr>
              <a:t>Khủng bố dã man những người đòi hiệp thương, tổng tuyển cử, thống nhất đất nước.</a:t>
            </a:r>
          </a:p>
        </p:txBody>
      </p:sp>
      <p:sp>
        <p:nvSpPr>
          <p:cNvPr id="8" name="TextBox 7"/>
          <p:cNvSpPr txBox="1"/>
          <p:nvPr/>
        </p:nvSpPr>
        <p:spPr>
          <a:xfrm>
            <a:off x="4877213" y="4962959"/>
            <a:ext cx="6946708" cy="954107"/>
          </a:xfrm>
          <a:prstGeom prst="rect">
            <a:avLst/>
          </a:prstGeom>
          <a:noFill/>
        </p:spPr>
        <p:txBody>
          <a:bodyPr wrap="square" rtlCol="0">
            <a:spAutoFit/>
          </a:bodyPr>
          <a:lstStyle/>
          <a:p>
            <a:r>
              <a:rPr lang="en-US" sz="2800">
                <a:latin typeface="Times New Roman" pitchFamily="18" charset="0"/>
                <a:cs typeface="Times New Roman" pitchFamily="18" charset="0"/>
              </a:rPr>
              <a:t>Thực hiện chính sách “tố cộng”, “diệt cộng” với khẩu hiệu “thà giết nhầm còn hơn bỏ sót”.</a:t>
            </a:r>
          </a:p>
        </p:txBody>
      </p:sp>
    </p:spTree>
    <p:extLst>
      <p:ext uri="{BB962C8B-B14F-4D97-AF65-F5344CB8AC3E}">
        <p14:creationId xmlns:p14="http://schemas.microsoft.com/office/powerpoint/2010/main" val="31866150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9777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diemsang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585" y="156948"/>
            <a:ext cx="9266829" cy="566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2650" y="6134667"/>
            <a:ext cx="11286698" cy="523220"/>
          </a:xfrm>
          <a:prstGeom prst="rect">
            <a:avLst/>
          </a:prstGeom>
          <a:noFill/>
        </p:spPr>
        <p:txBody>
          <a:bodyPr wrap="square" rtlCol="0">
            <a:spAutoFit/>
          </a:bodyPr>
          <a:lstStyle/>
          <a:p>
            <a:pPr algn="ctr">
              <a:defRPr/>
            </a:pPr>
            <a:r>
              <a:rPr lang="en-US" altLang="en-US" sz="2800">
                <a:latin typeface="Times New Roman" panose="02020603050405020304" pitchFamily="18" charset="0"/>
                <a:cs typeface="Times New Roman" panose="02020603050405020304" pitchFamily="18" charset="0"/>
              </a:rPr>
              <a:t>Ngô Đình Diệm bắt tay với tổng thống Mĩ Ai - xen - hao tại Oa - sinh - tơn</a:t>
            </a:r>
          </a:p>
        </p:txBody>
      </p:sp>
    </p:spTree>
    <p:extLst>
      <p:ext uri="{BB962C8B-B14F-4D97-AF65-F5344CB8AC3E}">
        <p14:creationId xmlns:p14="http://schemas.microsoft.com/office/powerpoint/2010/main" val="695134388"/>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9862" y="0"/>
            <a:ext cx="8002137"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2125" y="152400"/>
            <a:ext cx="7096836"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2482" y="2736502"/>
            <a:ext cx="3749723" cy="1384995"/>
          </a:xfrm>
          <a:prstGeom prst="rect">
            <a:avLst/>
          </a:prstGeom>
          <a:noFill/>
        </p:spPr>
        <p:txBody>
          <a:bodyPr wrap="square" rtlCol="0">
            <a:spAutoFit/>
          </a:bodyPr>
          <a:lstStyle/>
          <a:p>
            <a:pPr algn="ctr">
              <a:defRPr/>
            </a:pPr>
            <a:r>
              <a:rPr lang="en-US" sz="2800">
                <a:latin typeface="Times New Roman" pitchFamily="18" charset="0"/>
                <a:cs typeface="Times New Roman" pitchFamily="18" charset="0"/>
              </a:rPr>
              <a:t>Chính quyền Mĩ - Diệm </a:t>
            </a:r>
          </a:p>
          <a:p>
            <a:pPr algn="ctr">
              <a:defRPr/>
            </a:pPr>
            <a:r>
              <a:rPr lang="en-US" sz="2800">
                <a:latin typeface="Times New Roman" pitchFamily="18" charset="0"/>
                <a:cs typeface="Times New Roman" pitchFamily="18" charset="0"/>
              </a:rPr>
              <a:t>bắt bớ những người dân vô tội.</a:t>
            </a:r>
            <a:endParaRPr lang="en-US" sz="2800"/>
          </a:p>
        </p:txBody>
      </p:sp>
    </p:spTree>
    <p:extLst>
      <p:ext uri="{BB962C8B-B14F-4D97-AF65-F5344CB8AC3E}">
        <p14:creationId xmlns:p14="http://schemas.microsoft.com/office/powerpoint/2010/main" val="1359352098"/>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73958" y="232012"/>
            <a:ext cx="9362365" cy="6209731"/>
            <a:chOff x="0" y="527"/>
            <a:chExt cx="5760" cy="5210"/>
          </a:xfrm>
        </p:grpSpPr>
        <p:grpSp>
          <p:nvGrpSpPr>
            <p:cNvPr id="3" name="Group 4"/>
            <p:cNvGrpSpPr>
              <a:grpSpLocks/>
            </p:cNvGrpSpPr>
            <p:nvPr/>
          </p:nvGrpSpPr>
          <p:grpSpPr bwMode="auto">
            <a:xfrm>
              <a:off x="0" y="527"/>
              <a:ext cx="5760" cy="5210"/>
              <a:chOff x="0" y="0"/>
              <a:chExt cx="5760" cy="4284"/>
            </a:xfrm>
          </p:grpSpPr>
          <p:pic>
            <p:nvPicPr>
              <p:cNvPr id="5" name="Picture 5" descr="Sau+tran+ch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733" y="4054"/>
                <a:ext cx="305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CA" altLang="en-US" sz="1800" b="1">
                    <a:latin typeface="Times New Roman" panose="02020603050405020304" pitchFamily="18" charset="0"/>
                    <a:cs typeface="Times New Roman" panose="02020603050405020304" pitchFamily="18" charset="0"/>
                  </a:rPr>
                  <a:t>Những cuộc thảm sát của chính quyền Mĩ-Diệm</a:t>
                </a:r>
                <a:endParaRPr lang="en-US" altLang="en-US" sz="1800" b="1">
                  <a:latin typeface="Times New Roman" panose="02020603050405020304" pitchFamily="18" charset="0"/>
                  <a:cs typeface="Times New Roman" panose="02020603050405020304" pitchFamily="18" charset="0"/>
                </a:endParaRPr>
              </a:p>
            </p:txBody>
          </p:sp>
        </p:grpSp>
        <p:sp>
          <p:nvSpPr>
            <p:cNvPr id="4" name="Text Box 7"/>
            <p:cNvSpPr txBox="1">
              <a:spLocks noChangeArrowheads="1"/>
            </p:cNvSpPr>
            <p:nvPr/>
          </p:nvSpPr>
          <p:spPr bwMode="auto">
            <a:xfrm>
              <a:off x="3673" y="890"/>
              <a:ext cx="2087" cy="700"/>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1800">
                  <a:solidFill>
                    <a:srgbClr val="002060"/>
                  </a:solidFill>
                  <a:latin typeface="Times New Roman" panose="02020603050405020304" pitchFamily="18" charset="0"/>
                  <a:cs typeface="Times New Roman" panose="02020603050405020304" pitchFamily="18" charset="0"/>
                </a:rPr>
                <a:t>Mĩ –Diệm thực hiện chính sách “tố cộng”,”diệt cộng “với khẩu hiệu :”giết nhầm còn hơn bỏ sót”</a:t>
              </a:r>
              <a:endParaRPr lang="en-US" altLang="en-US" sz="1800">
                <a:solidFill>
                  <a:srgbClr val="002060"/>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1214650" y="5817848"/>
            <a:ext cx="988098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1062" y="6013438"/>
            <a:ext cx="7588155" cy="52322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Những cuộc thảm sát của chính quyền Mĩ - Diệm</a:t>
            </a:r>
          </a:p>
        </p:txBody>
      </p:sp>
    </p:spTree>
    <p:extLst>
      <p:ext uri="{BB962C8B-B14F-4D97-AF65-F5344CB8AC3E}">
        <p14:creationId xmlns:p14="http://schemas.microsoft.com/office/powerpoint/2010/main" val="49954623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4935524" cy="166199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a:t>
            </a:r>
          </a:p>
          <a:p>
            <a:r>
              <a:rPr lang="en-US" sz="3400" b="1">
                <a:solidFill>
                  <a:schemeClr val="tx2">
                    <a:lumMod val="50000"/>
                  </a:schemeClr>
                </a:solidFill>
                <a:latin typeface="Times New Roman" pitchFamily="18" charset="0"/>
                <a:cs typeface="Times New Roman" pitchFamily="18" charset="0"/>
              </a:rPr>
              <a:t>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7438029" y="1088032"/>
            <a:ext cx="4640240" cy="2031325"/>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itchFamily="18" charset="0"/>
              </a:rPr>
              <a:t>Chúng ta lại tiếp tục đứng lên cầm súng chống đế quốc Mĩ và tay sai.</a:t>
            </a:r>
          </a:p>
        </p:txBody>
      </p:sp>
      <p:sp>
        <p:nvSpPr>
          <p:cNvPr id="6" name="TextBox 5"/>
          <p:cNvSpPr txBox="1"/>
          <p:nvPr/>
        </p:nvSpPr>
        <p:spPr>
          <a:xfrm>
            <a:off x="691694" y="2644170"/>
            <a:ext cx="4271749" cy="1569660"/>
          </a:xfrm>
          <a:prstGeom prst="rect">
            <a:avLst/>
          </a:prstGeom>
          <a:noFill/>
        </p:spPr>
        <p:txBody>
          <a:bodyPr wrap="square" rtlCol="0">
            <a:spAutoFit/>
          </a:bodyPr>
          <a:lstStyle/>
          <a:p>
            <a:pPr algn="ctr"/>
            <a:r>
              <a:rPr lang="en-US" sz="3200" i="1" u="sng">
                <a:latin typeface="Times New Roman" panose="02020603050405020304" pitchFamily="18" charset="0"/>
                <a:cs typeface="Times New Roman" panose="02020603050405020304" pitchFamily="18" charset="0"/>
              </a:rPr>
              <a:t>Câu 3</a:t>
            </a:r>
            <a:r>
              <a:rPr lang="en-US" sz="3200" i="1">
                <a:latin typeface="Times New Roman" panose="02020603050405020304" pitchFamily="18" charset="0"/>
                <a:cs typeface="Times New Roman" panose="02020603050405020304" pitchFamily="18" charset="0"/>
              </a:rPr>
              <a:t>: </a:t>
            </a:r>
            <a:r>
              <a:rPr lang="en-US" altLang="en-US" sz="3200" i="1">
                <a:solidFill>
                  <a:srgbClr val="0D0D0D"/>
                </a:solidFill>
                <a:latin typeface="Times New Roman" panose="02020603050405020304" pitchFamily="18" charset="0"/>
                <a:cs typeface="Times New Roman" panose="02020603050405020304" pitchFamily="18" charset="0"/>
              </a:rPr>
              <a:t>Muốn xóa bỏ chia cắt, dân tộc ta </a:t>
            </a:r>
          </a:p>
          <a:p>
            <a:pPr algn="ctr"/>
            <a:r>
              <a:rPr lang="en-US" altLang="en-US" sz="3200" i="1">
                <a:solidFill>
                  <a:srgbClr val="0D0D0D"/>
                </a:solidFill>
                <a:latin typeface="Times New Roman" panose="02020603050405020304" pitchFamily="18" charset="0"/>
                <a:cs typeface="Times New Roman" panose="02020603050405020304" pitchFamily="18" charset="0"/>
              </a:rPr>
              <a:t>phải làm gì ?</a:t>
            </a:r>
          </a:p>
        </p:txBody>
      </p:sp>
      <p:sp>
        <p:nvSpPr>
          <p:cNvPr id="7" name="TextBox 6"/>
          <p:cNvSpPr txBox="1"/>
          <p:nvPr/>
        </p:nvSpPr>
        <p:spPr>
          <a:xfrm>
            <a:off x="7438029" y="3519607"/>
            <a:ext cx="4640240" cy="2677656"/>
          </a:xfrm>
          <a:prstGeom prst="rect">
            <a:avLst/>
          </a:prstGeom>
          <a:noFill/>
        </p:spPr>
        <p:txBody>
          <a:bodyPr wrap="square" rtlCol="0">
            <a:spAutoFit/>
          </a:bodyPr>
          <a:lstStyle/>
          <a:p>
            <a:pPr>
              <a:lnSpc>
                <a:spcPct val="150000"/>
              </a:lnSpc>
            </a:pPr>
            <a:r>
              <a:rPr lang="en-US" altLang="en-US" sz="2800">
                <a:solidFill>
                  <a:srgbClr val="C00000"/>
                </a:solidFill>
                <a:latin typeface="Times New Roman" panose="02020603050405020304" pitchFamily="18" charset="0"/>
                <a:cs typeface="Times New Roman" panose="02020603050405020304" pitchFamily="18" charset="0"/>
              </a:rPr>
              <a:t>Nếu không cầm súng đánh giặc thì đất nước sẽ mãi mãi bị giặc Mĩ xâm lược. Đồng bào ta sẽ suốt đời làm nô lệ. </a:t>
            </a:r>
          </a:p>
        </p:txBody>
      </p:sp>
      <p:sp>
        <p:nvSpPr>
          <p:cNvPr id="8" name="TextBox 7"/>
          <p:cNvSpPr txBox="1"/>
          <p:nvPr/>
        </p:nvSpPr>
        <p:spPr>
          <a:xfrm>
            <a:off x="6564573" y="3441132"/>
            <a:ext cx="650543" cy="1323439"/>
          </a:xfrm>
          <a:prstGeom prst="rect">
            <a:avLst/>
          </a:prstGeom>
          <a:noFill/>
        </p:spPr>
        <p:txBody>
          <a:bodyPr wrap="square" rtlCol="0">
            <a:spAutoFit/>
          </a:bodyPr>
          <a:lstStyle/>
          <a:p>
            <a:pPr algn="ctr"/>
            <a:r>
              <a:rPr lang="en-US" sz="80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791308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89629" y="3835020"/>
            <a:ext cx="9812741" cy="1323439"/>
          </a:xfrm>
          <a:prstGeom prst="rect">
            <a:avLst/>
          </a:prstGeom>
          <a:noFill/>
        </p:spPr>
        <p:txBody>
          <a:bodyPr wrap="square" rtlCol="0">
            <a:spAutoFit/>
          </a:bodyPr>
          <a:lstStyle/>
          <a:p>
            <a:pPr algn="ctr">
              <a:defRPr/>
            </a:pPr>
            <a:r>
              <a:rPr lang="en-US" sz="4000" b="1">
                <a:latin typeface="Times New Roman" pitchFamily="18" charset="0"/>
                <a:cs typeface="Times New Roman" pitchFamily="18" charset="0"/>
              </a:rPr>
              <a:t>Một số hình ảnh của nhân dân ta đấu tranh </a:t>
            </a:r>
          </a:p>
          <a:p>
            <a:pPr algn="ctr">
              <a:defRPr/>
            </a:pPr>
            <a:r>
              <a:rPr lang="en-US" sz="4000" b="1">
                <a:latin typeface="Times New Roman" pitchFamily="18" charset="0"/>
                <a:cs typeface="Times New Roman" pitchFamily="18" charset="0"/>
              </a:rPr>
              <a:t>chống chính quyền Mĩ – Diệm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33494763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0" descr="chong ap c 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90" y="934872"/>
            <a:ext cx="5646193"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Dau tr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773" y="156949"/>
            <a:ext cx="5602406"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370853"/>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2"/>
          <p:cNvGrpSpPr>
            <a:grpSpLocks/>
          </p:cNvGrpSpPr>
          <p:nvPr/>
        </p:nvGrpSpPr>
        <p:grpSpPr bwMode="auto">
          <a:xfrm>
            <a:off x="502693" y="464024"/>
            <a:ext cx="11186614" cy="5636526"/>
            <a:chOff x="624" y="816"/>
            <a:chExt cx="4896" cy="1584"/>
          </a:xfrm>
        </p:grpSpPr>
        <p:pic>
          <p:nvPicPr>
            <p:cNvPr id="3" name="Picture 3" descr="bieutinhchongD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816"/>
              <a:ext cx="22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ieuTinhChongNDDi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816"/>
              <a:ext cx="2304" cy="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94774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9" descr="Dau tra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45" y="614149"/>
            <a:ext cx="10452935" cy="53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3459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07223" y="2459504"/>
            <a:ext cx="6428096" cy="1938992"/>
          </a:xfrm>
          <a:prstGeom prst="rect">
            <a:avLst/>
          </a:prstGeom>
          <a:noFill/>
        </p:spPr>
        <p:txBody>
          <a:bodyPr wrap="square" rtlCol="0">
            <a:spAutoFit/>
          </a:bodyPr>
          <a:lstStyle/>
          <a:p>
            <a:pPr algn="ctr"/>
            <a:r>
              <a:rPr lang="en-US" sz="6000" b="1">
                <a:latin typeface="Times New Roman" panose="02020603050405020304" pitchFamily="18" charset="0"/>
                <a:cs typeface="Times New Roman" panose="02020603050405020304" pitchFamily="18" charset="0"/>
              </a:rPr>
              <a:t>Tóm tắt nội dung phần II</a:t>
            </a:r>
          </a:p>
        </p:txBody>
      </p:sp>
    </p:spTree>
    <p:extLst>
      <p:ext uri="{BB962C8B-B14F-4D97-AF65-F5344CB8AC3E}">
        <p14:creationId xmlns:p14="http://schemas.microsoft.com/office/powerpoint/2010/main" val="3785474404"/>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1383948" y="1006880"/>
            <a:ext cx="5909481"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 CẦU CẦN ĐẠT</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15805049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loud 56"/>
          <p:cNvSpPr/>
          <p:nvPr/>
        </p:nvSpPr>
        <p:spPr>
          <a:xfrm>
            <a:off x="1086417" y="100050"/>
            <a:ext cx="4149205" cy="793560"/>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71457" y="161662"/>
            <a:ext cx="3579126" cy="646331"/>
          </a:xfrm>
          <a:prstGeom prst="rect">
            <a:avLst/>
          </a:prstGeom>
          <a:noFill/>
        </p:spPr>
        <p:txBody>
          <a:bodyPr wrap="square" rtlCol="0">
            <a:spAutoFit/>
          </a:bodyPr>
          <a:lstStyle/>
          <a:p>
            <a:pPr algn="ctr"/>
            <a:r>
              <a:rPr lang="en-US" sz="3600" i="1">
                <a:latin typeface="Times New Roman" panose="02020603050405020304" pitchFamily="18" charset="0"/>
                <a:cs typeface="Times New Roman" panose="02020603050405020304" pitchFamily="18" charset="0"/>
              </a:rPr>
              <a:t>Tóm tắt nội dung</a:t>
            </a:r>
          </a:p>
        </p:txBody>
      </p:sp>
      <p:sp>
        <p:nvSpPr>
          <p:cNvPr id="3" name="Rectangle 2"/>
          <p:cNvSpPr/>
          <p:nvPr/>
        </p:nvSpPr>
        <p:spPr>
          <a:xfrm>
            <a:off x="631209" y="3303327"/>
            <a:ext cx="990600" cy="990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3600" dirty="0" err="1">
                <a:latin typeface="Times New Roman" pitchFamily="18" charset="0"/>
                <a:cs typeface="Times New Roman" pitchFamily="18" charset="0"/>
              </a:rPr>
              <a:t>Mĩ</a:t>
            </a:r>
            <a:endParaRPr lang="en-US" sz="3600" dirty="0">
              <a:latin typeface="Times New Roman" pitchFamily="18" charset="0"/>
              <a:cs typeface="Times New Roman" pitchFamily="18" charset="0"/>
            </a:endParaRPr>
          </a:p>
        </p:txBody>
      </p:sp>
      <p:sp>
        <p:nvSpPr>
          <p:cNvPr id="4" name="Rectangle 3"/>
          <p:cNvSpPr/>
          <p:nvPr/>
        </p:nvSpPr>
        <p:spPr>
          <a:xfrm>
            <a:off x="2742063" y="1360227"/>
            <a:ext cx="6019800" cy="762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Diệm</a:t>
            </a:r>
            <a:endParaRPr lang="en-US" sz="2800" dirty="0">
              <a:latin typeface="Times New Roman" pitchFamily="18" charset="0"/>
              <a:cs typeface="Times New Roman" pitchFamily="18" charset="0"/>
            </a:endParaRPr>
          </a:p>
        </p:txBody>
      </p:sp>
      <p:sp>
        <p:nvSpPr>
          <p:cNvPr id="5" name="Rectangle 4"/>
          <p:cNvSpPr/>
          <p:nvPr/>
        </p:nvSpPr>
        <p:spPr>
          <a:xfrm>
            <a:off x="2742063" y="2350827"/>
            <a:ext cx="6019800" cy="838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en-US" sz="2800" dirty="0">
                <a:latin typeface="Times New Roman" pitchFamily="18" charset="0"/>
                <a:cs typeface="Times New Roman" pitchFamily="18" charset="0"/>
              </a:rPr>
              <a:t>Ra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endParaRPr lang="en-US" sz="2800" dirty="0">
              <a:latin typeface="Times New Roman" pitchFamily="18" charset="0"/>
              <a:cs typeface="Times New Roman" pitchFamily="18" charset="0"/>
            </a:endParaRPr>
          </a:p>
        </p:txBody>
      </p:sp>
      <p:sp>
        <p:nvSpPr>
          <p:cNvPr id="6" name="Rectangle 5"/>
          <p:cNvSpPr/>
          <p:nvPr/>
        </p:nvSpPr>
        <p:spPr>
          <a:xfrm>
            <a:off x="2742063" y="3417627"/>
            <a:ext cx="6019800" cy="1371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Khủng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p>
          <a:p>
            <a:pPr eaLnBrk="1" fontAlgn="auto" hangingPunct="1">
              <a:spcBef>
                <a:spcPts val="0"/>
              </a:spcBef>
              <a:spcAft>
                <a:spcPts val="0"/>
              </a:spcAft>
              <a:defRPr/>
            </a:pP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
        <p:nvSpPr>
          <p:cNvPr id="7" name="Rectangle 6"/>
          <p:cNvSpPr/>
          <p:nvPr/>
        </p:nvSpPr>
        <p:spPr>
          <a:xfrm>
            <a:off x="2742063" y="5017827"/>
            <a:ext cx="6019800"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a:latin typeface="Times New Roman" pitchFamily="18" charset="0"/>
                <a:cs typeface="Times New Roman" pitchFamily="18" charset="0"/>
              </a:rPr>
              <a:t>”, </a:t>
            </a:r>
          </a:p>
          <a:p>
            <a:pPr eaLnBrk="1" fontAlgn="auto" hangingPunct="1">
              <a:spcBef>
                <a:spcPts val="0"/>
              </a:spcBef>
              <a:spcAft>
                <a:spcPts val="0"/>
              </a:spcAft>
              <a:defRPr/>
            </a:pPr>
            <a:r>
              <a:rPr lang="en-US" sz="2800">
                <a:latin typeface="Times New Roman" pitchFamily="18" charset="0"/>
                <a:cs typeface="Times New Roman" pitchFamily="18" charset="0"/>
              </a:rPr>
              <a:t>“</a:t>
            </a:r>
            <a:r>
              <a:rPr lang="en-US" sz="2800" dirty="0" err="1">
                <a:latin typeface="Times New Roman" pitchFamily="18" charset="0"/>
                <a:cs typeface="Times New Roman" pitchFamily="18" charset="0"/>
              </a:rPr>
              <a:t>diệt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a:t>
            </a:r>
          </a:p>
        </p:txBody>
      </p:sp>
      <p:sp>
        <p:nvSpPr>
          <p:cNvPr id="8" name="Rectangle 7"/>
          <p:cNvSpPr/>
          <p:nvPr/>
        </p:nvSpPr>
        <p:spPr>
          <a:xfrm>
            <a:off x="9542060" y="2198427"/>
            <a:ext cx="2017594" cy="3429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p>
          <a:p>
            <a:pPr algn="ctr" eaLnBrk="1" fontAlgn="auto" hangingPunct="1">
              <a:spcBef>
                <a:spcPts val="0"/>
              </a:spcBef>
              <a:spcAft>
                <a:spcPts val="0"/>
              </a:spcAft>
              <a:defRPr/>
            </a:pPr>
            <a:r>
              <a:rPr lang="en-US" sz="2800" dirty="0" err="1">
                <a:latin typeface="Times New Roman" pitchFamily="18" charset="0"/>
                <a:cs typeface="Times New Roman" pitchFamily="18" charset="0"/>
              </a:rPr>
              <a:t>Giơ</a:t>
            </a:r>
            <a:r>
              <a:rPr lang="en-US" sz="2800" dirty="0">
                <a:latin typeface="Times New Roman" pitchFamily="18" charset="0"/>
                <a:cs typeface="Times New Roman" pitchFamily="18" charset="0"/>
              </a:rPr>
              <a:t>–ne-</a:t>
            </a:r>
            <a:r>
              <a:rPr lang="en-US" sz="2800" dirty="0" err="1">
                <a:latin typeface="Times New Roman" pitchFamily="18" charset="0"/>
                <a:cs typeface="Times New Roman" pitchFamily="18" charset="0"/>
              </a:rPr>
              <a:t>vơ</a:t>
            </a:r>
            <a:endParaRPr lang="en-US" sz="2800" dirty="0">
              <a:latin typeface="Times New Roman" pitchFamily="18" charset="0"/>
              <a:cs typeface="Times New Roman" pitchFamily="18" charset="0"/>
            </a:endParaRPr>
          </a:p>
          <a:p>
            <a:pPr algn="ctr" eaLnBrk="1" fontAlgn="auto" hangingPunct="1">
              <a:spcBef>
                <a:spcPts val="0"/>
              </a:spcBef>
              <a:spcAft>
                <a:spcPts val="0"/>
              </a:spcAf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p>
        </p:txBody>
      </p:sp>
      <p:cxnSp>
        <p:nvCxnSpPr>
          <p:cNvPr id="9" name="Straight Arrow Connector 8"/>
          <p:cNvCxnSpPr>
            <a:stCxn id="3" idx="3"/>
            <a:endCxn id="4" idx="1"/>
          </p:cNvCxnSpPr>
          <p:nvPr/>
        </p:nvCxnSpPr>
        <p:spPr>
          <a:xfrm flipV="1">
            <a:off x="1621809" y="1741227"/>
            <a:ext cx="1120254" cy="205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3" idx="3"/>
            <a:endCxn id="5" idx="1"/>
          </p:cNvCxnSpPr>
          <p:nvPr/>
        </p:nvCxnSpPr>
        <p:spPr>
          <a:xfrm flipV="1">
            <a:off x="1621809" y="2769927"/>
            <a:ext cx="1120254"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stCxn id="3" idx="3"/>
            <a:endCxn id="6" idx="1"/>
          </p:cNvCxnSpPr>
          <p:nvPr/>
        </p:nvCxnSpPr>
        <p:spPr>
          <a:xfrm>
            <a:off x="1621809" y="3798627"/>
            <a:ext cx="1120254"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3" idx="3"/>
            <a:endCxn id="7" idx="1"/>
          </p:cNvCxnSpPr>
          <p:nvPr/>
        </p:nvCxnSpPr>
        <p:spPr>
          <a:xfrm>
            <a:off x="1621809" y="3798627"/>
            <a:ext cx="1120254" cy="1790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4" idx="3"/>
          </p:cNvCxnSpPr>
          <p:nvPr/>
        </p:nvCxnSpPr>
        <p:spPr>
          <a:xfrm>
            <a:off x="8761863" y="1741227"/>
            <a:ext cx="780197" cy="19186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5" idx="3"/>
          </p:cNvCxnSpPr>
          <p:nvPr/>
        </p:nvCxnSpPr>
        <p:spPr>
          <a:xfrm>
            <a:off x="8761863" y="2769927"/>
            <a:ext cx="780197"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6" idx="3"/>
            <a:endCxn id="8" idx="1"/>
          </p:cNvCxnSpPr>
          <p:nvPr/>
        </p:nvCxnSpPr>
        <p:spPr>
          <a:xfrm flipV="1">
            <a:off x="8761863" y="3912927"/>
            <a:ext cx="780197" cy="190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7" idx="3"/>
          </p:cNvCxnSpPr>
          <p:nvPr/>
        </p:nvCxnSpPr>
        <p:spPr>
          <a:xfrm flipV="1">
            <a:off x="8761863" y="4103427"/>
            <a:ext cx="780197" cy="1485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5" name="Isosceles Triangle 13">
            <a:extLst>
              <a:ext uri="{FF2B5EF4-FFF2-40B4-BE49-F238E27FC236}">
                <a16:creationId xmlns:a16="http://schemas.microsoft.com/office/drawing/2014/main" id="{A54A6140-C0D9-4440-A5D4-E05BC900724C}"/>
              </a:ext>
            </a:extLst>
          </p:cNvPr>
          <p:cNvSpPr/>
          <p:nvPr/>
        </p:nvSpPr>
        <p:spPr>
          <a:xfrm rot="7733679" flipH="1">
            <a:off x="1091019" y="89045"/>
            <a:ext cx="237733" cy="427364"/>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4836506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1000"/>
                                        <p:tgtEl>
                                          <p:spTgt spid="9"/>
                                        </p:tgtEl>
                                      </p:cBhvr>
                                    </p:animEffect>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Horizontal)">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Horizontal)">
                                      <p:cBhvr>
                                        <p:cTn id="21" dur="1000"/>
                                        <p:tgtEl>
                                          <p:spTgt spid="10"/>
                                        </p:tgtEl>
                                      </p:cBhvr>
                                    </p:animEffect>
                                  </p:childTnLst>
                                </p:cTn>
                              </p:par>
                            </p:childTnLst>
                          </p:cTn>
                        </p:par>
                        <p:par>
                          <p:cTn id="22" fill="hold">
                            <p:stCondLst>
                              <p:cond delay="1000"/>
                            </p:stCondLst>
                            <p:childTnLst>
                              <p:par>
                                <p:cTn id="23" presetID="16" presetClass="entr" presetSubtype="2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Horizontal)">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Horizontal)">
                                      <p:cBhvr>
                                        <p:cTn id="30" dur="1000"/>
                                        <p:tgtEl>
                                          <p:spTgt spid="11"/>
                                        </p:tgtEl>
                                      </p:cBhvr>
                                    </p:animEffect>
                                  </p:childTnLst>
                                </p:cTn>
                              </p:par>
                            </p:childTnLst>
                          </p:cTn>
                        </p:par>
                        <p:par>
                          <p:cTn id="31" fill="hold">
                            <p:stCondLst>
                              <p:cond delay="1000"/>
                            </p:stCondLst>
                            <p:childTnLst>
                              <p:par>
                                <p:cTn id="32" presetID="16" presetClass="entr" presetSubtype="2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Horizontal)">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Horizontal)">
                                      <p:cBhvr>
                                        <p:cTn id="39" dur="1000"/>
                                        <p:tgtEl>
                                          <p:spTgt spid="7"/>
                                        </p:tgtEl>
                                      </p:cBhvr>
                                    </p:animEffect>
                                  </p:childTnLst>
                                </p:cTn>
                              </p:par>
                            </p:childTnLst>
                          </p:cTn>
                        </p:par>
                        <p:par>
                          <p:cTn id="40" fill="hold">
                            <p:stCondLst>
                              <p:cond delay="1000"/>
                            </p:stCondLst>
                            <p:childTnLst>
                              <p:par>
                                <p:cTn id="41" presetID="16" presetClass="entr" presetSubtype="2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Horizontal)">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Horizontal)">
                                      <p:cBhvr>
                                        <p:cTn id="48" dur="1000"/>
                                        <p:tgtEl>
                                          <p:spTgt spid="13"/>
                                        </p:tgtEl>
                                      </p:cBhvr>
                                    </p:animEffect>
                                  </p:childTnLst>
                                </p:cTn>
                              </p:par>
                              <p:par>
                                <p:cTn id="49" presetID="16" presetClass="entr" presetSubtype="2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Horizontal)">
                                      <p:cBhvr>
                                        <p:cTn id="51" dur="1000"/>
                                        <p:tgtEl>
                                          <p:spTgt spid="14"/>
                                        </p:tgtEl>
                                      </p:cBhvr>
                                    </p:animEffect>
                                  </p:childTnLst>
                                </p:cTn>
                              </p:par>
                              <p:par>
                                <p:cTn id="52" presetID="16" presetClass="entr" presetSubtype="2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Horizontal)">
                                      <p:cBhvr>
                                        <p:cTn id="54" dur="1000"/>
                                        <p:tgtEl>
                                          <p:spTgt spid="15"/>
                                        </p:tgtEl>
                                      </p:cBhvr>
                                    </p:animEffect>
                                  </p:childTnLst>
                                </p:cTn>
                              </p:par>
                              <p:par>
                                <p:cTn id="55" presetID="16" presetClass="entr" presetSubtype="2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Horizontal)">
                                      <p:cBhvr>
                                        <p:cTn id="57" dur="1000"/>
                                        <p:tgtEl>
                                          <p:spTgt spid="16"/>
                                        </p:tgtEl>
                                      </p:cBhvr>
                                    </p:animEffect>
                                  </p:childTnLst>
                                </p:cTn>
                              </p:par>
                              <p:par>
                                <p:cTn id="58" presetID="16" presetClass="entr" presetSubtype="26"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arn(inHorizontal)">
                                      <p:cBhvr>
                                        <p:cTn id="6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5673183"/>
      </p:ext>
    </p:extLst>
  </p:cSld>
  <p:clrMapOvr>
    <a:masterClrMapping/>
  </p:clrMapOvr>
  <p:transitio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341195" y="873285"/>
            <a:ext cx="7410733" cy="3643952"/>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7203" y="1571876"/>
            <a:ext cx="6405957" cy="2246769"/>
          </a:xfrm>
          <a:prstGeom prst="rect">
            <a:avLst/>
          </a:prstGeom>
          <a:noFill/>
        </p:spPr>
        <p:txBody>
          <a:bodyPr wrap="square" rtlCol="0">
            <a:spAutoFit/>
          </a:bodyPr>
          <a:lstStyle/>
          <a:p>
            <a:r>
              <a:rPr lang="en-US" sz="2800">
                <a:latin typeface="Times New Roman" pitchFamily="18" charset="0"/>
                <a:cs typeface="Times New Roman" pitchFamily="18" charset="0"/>
              </a:rPr>
              <a:t>Sau Hiệp định Giơ – ne – vơ, nhân dân ta chờ mong ngày gia đình đoàn tụ, đất nước thống nhất. Nhưng đế quốc Mĩ và bè lũ tay sai đã khủng bố, tàn sát đồng bào miền Nam, âm mưu chia cắt lâu dài đất nước ta.</a:t>
            </a:r>
            <a:endParaRPr lang="en-US" sz="2800"/>
          </a:p>
        </p:txBody>
      </p:sp>
      <p:sp>
        <p:nvSpPr>
          <p:cNvPr id="6" name="TextBox 5"/>
          <p:cNvSpPr txBox="1"/>
          <p:nvPr/>
        </p:nvSpPr>
        <p:spPr>
          <a:xfrm>
            <a:off x="2283422" y="303303"/>
            <a:ext cx="3753134" cy="646331"/>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Nội dung bài học</a:t>
            </a:r>
          </a:p>
        </p:txBody>
      </p:sp>
      <p:sp>
        <p:nvSpPr>
          <p:cNvPr id="13" name="Rectangle 9">
            <a:extLst>
              <a:ext uri="{FF2B5EF4-FFF2-40B4-BE49-F238E27FC236}">
                <a16:creationId xmlns:a16="http://schemas.microsoft.com/office/drawing/2014/main" id="{444E6227-4972-4DE6-BEB0-C3FC42991182}"/>
              </a:ext>
            </a:extLst>
          </p:cNvPr>
          <p:cNvSpPr/>
          <p:nvPr/>
        </p:nvSpPr>
        <p:spPr>
          <a:xfrm>
            <a:off x="1756087" y="373385"/>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40715005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804247" y="1545638"/>
            <a:ext cx="6405957" cy="2479515"/>
          </a:xfrm>
          <a:prstGeom prst="roundRect">
            <a:avLst/>
          </a:prstGeom>
          <a:solidFill>
            <a:srgbClr val="FA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4310" y="1693877"/>
            <a:ext cx="6405957" cy="2123658"/>
          </a:xfrm>
          <a:prstGeom prst="rect">
            <a:avLst/>
          </a:prstGeom>
          <a:noFill/>
        </p:spPr>
        <p:txBody>
          <a:bodyPr wrap="square" rtlCol="0">
            <a:spAutoFit/>
          </a:bodyPr>
          <a:lstStyle/>
          <a:p>
            <a:r>
              <a:rPr lang="en-US" sz="4400">
                <a:latin typeface="Times New Roman" pitchFamily="18" charset="0"/>
                <a:cs typeface="Times New Roman" pitchFamily="18" charset="0"/>
              </a:rPr>
              <a:t>- Học thuộc ghi nhớ </a:t>
            </a:r>
          </a:p>
          <a:p>
            <a:r>
              <a:rPr lang="en-US" sz="4400">
                <a:latin typeface="Times New Roman" pitchFamily="18" charset="0"/>
                <a:cs typeface="Times New Roman" pitchFamily="18" charset="0"/>
              </a:rPr>
              <a:t>- Xem trước bài "Bến Tre đồng khởi"</a:t>
            </a:r>
            <a:endParaRPr lang="en-US" sz="4400"/>
          </a:p>
        </p:txBody>
      </p:sp>
      <p:sp>
        <p:nvSpPr>
          <p:cNvPr id="6" name="TextBox 5"/>
          <p:cNvSpPr txBox="1"/>
          <p:nvPr/>
        </p:nvSpPr>
        <p:spPr>
          <a:xfrm>
            <a:off x="360218" y="51319"/>
            <a:ext cx="8728364" cy="1569660"/>
          </a:xfrm>
          <a:prstGeom prst="rect">
            <a:avLst/>
          </a:prstGeom>
          <a:noFill/>
        </p:spPr>
        <p:txBody>
          <a:bodyPr wrap="square" rtlCol="0">
            <a:spAutoFit/>
          </a:bodyPr>
          <a:lstStyle/>
          <a:p>
            <a:pPr algn="ctr"/>
            <a:r>
              <a:rPr lang="en-US" sz="4800" b="1">
                <a:latin typeface="Times New Roman" panose="02020603050405020304" pitchFamily="18" charset="0"/>
                <a:cs typeface="Times New Roman" panose="02020603050405020304" pitchFamily="18" charset="0"/>
              </a:rPr>
              <a:t>ĐỊNH HƯỚNG HỌC TẬP TIẾP THEO</a:t>
            </a:r>
          </a:p>
        </p:txBody>
      </p:sp>
    </p:spTree>
    <p:extLst>
      <p:ext uri="{BB962C8B-B14F-4D97-AF65-F5344CB8AC3E}">
        <p14:creationId xmlns:p14="http://schemas.microsoft.com/office/powerpoint/2010/main" val="341734655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8CB1288C-5251-4022-86EC-22E0F99AB12D}"/>
              </a:ext>
            </a:extLst>
          </p:cNvPr>
          <p:cNvPicPr>
            <a:picLocks noChangeAspect="1"/>
          </p:cNvPicPr>
          <p:nvPr/>
        </p:nvPicPr>
        <p:blipFill>
          <a:blip r:embed="rId3"/>
          <a:stretch>
            <a:fillRect/>
          </a:stretch>
        </p:blipFill>
        <p:spPr>
          <a:xfrm>
            <a:off x="10782367" y="4954137"/>
            <a:ext cx="1582503" cy="2019434"/>
          </a:xfrm>
          <a:prstGeom prst="rect">
            <a:avLst/>
          </a:prstGeom>
        </p:spPr>
      </p:pic>
      <p:sp>
        <p:nvSpPr>
          <p:cNvPr id="4" name="TextBox 3"/>
          <p:cNvSpPr txBox="1"/>
          <p:nvPr/>
        </p:nvSpPr>
        <p:spPr>
          <a:xfrm>
            <a:off x="2279593" y="181513"/>
            <a:ext cx="778790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NỘI DUNG GHI VỞ</a:t>
            </a:r>
          </a:p>
        </p:txBody>
      </p:sp>
      <p:sp>
        <p:nvSpPr>
          <p:cNvPr id="5" name="TextBox 4"/>
          <p:cNvSpPr txBox="1"/>
          <p:nvPr/>
        </p:nvSpPr>
        <p:spPr>
          <a:xfrm>
            <a:off x="332513" y="728076"/>
            <a:ext cx="11682065" cy="6022098"/>
          </a:xfrm>
          <a:prstGeom prst="rect">
            <a:avLst/>
          </a:prstGeom>
          <a:noFill/>
        </p:spPr>
        <p:txBody>
          <a:bodyPr wrap="square" rtlCol="0">
            <a:spAutoFit/>
          </a:bodyPr>
          <a:lstStyle/>
          <a:p>
            <a:pPr marL="514350" marR="0" lvl="0" indent="-514350" algn="l" defTabSz="914400" rtl="0" eaLnBrk="1" fontAlgn="auto" latinLnBrk="0" hangingPunct="1">
              <a:lnSpc>
                <a:spcPct val="150000"/>
              </a:lnSpc>
              <a:spcBef>
                <a:spcPts val="0"/>
              </a:spcBef>
              <a:spcAft>
                <a:spcPts val="0"/>
              </a:spcAft>
              <a:buClrTx/>
              <a:buSzTx/>
              <a:buAutoNum type="arabicPeriod"/>
              <a:tabLst/>
              <a:defRPr/>
            </a:pPr>
            <a:r>
              <a:rPr lang="en-US" altLang="en-US" sz="2600" b="1">
                <a:solidFill>
                  <a:prstClr val="black"/>
                </a:solidFill>
                <a:latin typeface="Times New Roman" pitchFamily="18" charset="0"/>
                <a:cs typeface="Times New Roman" pitchFamily="18" charset="0"/>
              </a:rPr>
              <a:t>Hiệp định Giơ-ne-vơ:</a:t>
            </a:r>
          </a:p>
          <a:p>
            <a:pPr marL="457200" marR="0" lvl="0" indent="-457200" algn="l" defTabSz="914400" rtl="0" eaLnBrk="1" fontAlgn="auto" latinLnBrk="0" hangingPunct="1">
              <a:lnSpc>
                <a:spcPct val="150000"/>
              </a:lnSpc>
              <a:spcBef>
                <a:spcPts val="0"/>
              </a:spcBef>
              <a:spcAft>
                <a:spcPts val="0"/>
              </a:spcAft>
              <a:buClrTx/>
              <a:buSzTx/>
              <a:buFontTx/>
              <a:buChar char="-"/>
              <a:tabLst/>
              <a:defRPr/>
            </a:pPr>
            <a:r>
              <a:rPr kumimoji="0" lang="en-US" altLang="en-US" sz="2600" b="0" i="0" u="none" strike="noStrike" kern="1200" cap="none" spc="0" normalizeH="0" baseline="0" noProof="0">
                <a:ln>
                  <a:noFill/>
                </a:ln>
                <a:solidFill>
                  <a:prstClr val="black"/>
                </a:solidFill>
                <a:effectLst/>
                <a:uLnTx/>
                <a:uFillTx/>
                <a:latin typeface="Times New Roman" pitchFamily="18" charset="0"/>
                <a:cs typeface="Times New Roman" pitchFamily="18" charset="0"/>
              </a:rPr>
              <a:t>Chấm</a:t>
            </a:r>
            <a:r>
              <a:rPr kumimoji="0" lang="en-US" altLang="en-US" sz="2600" b="0" i="0" u="none" strike="noStrike" kern="1200" cap="none" spc="0" normalizeH="0" noProof="0">
                <a:ln>
                  <a:noFill/>
                </a:ln>
                <a:solidFill>
                  <a:prstClr val="black"/>
                </a:solidFill>
                <a:effectLst/>
                <a:uLnTx/>
                <a:uFillTx/>
                <a:latin typeface="Times New Roman" pitchFamily="18" charset="0"/>
                <a:cs typeface="Times New Roman" pitchFamily="18" charset="0"/>
              </a:rPr>
              <a:t> dứt chiến tranh, lập lại hòa bình ở Việt Nam và Đông Dương.</a:t>
            </a:r>
          </a:p>
          <a:p>
            <a:pPr marL="457200" marR="0" lvl="0" indent="-457200" algn="l" defTabSz="914400" rtl="0" eaLnBrk="1" fontAlgn="auto" latinLnBrk="0" hangingPunct="1">
              <a:lnSpc>
                <a:spcPct val="150000"/>
              </a:lnSpc>
              <a:spcBef>
                <a:spcPts val="0"/>
              </a:spcBef>
              <a:spcAft>
                <a:spcPts val="0"/>
              </a:spcAft>
              <a:buClrTx/>
              <a:buSzTx/>
              <a:buFontTx/>
              <a:buChar char="-"/>
              <a:tabLst/>
              <a:defRPr/>
            </a:pPr>
            <a:r>
              <a:rPr lang="en-US" altLang="en-US" sz="2600" baseline="0">
                <a:solidFill>
                  <a:prstClr val="black"/>
                </a:solidFill>
                <a:latin typeface="Times New Roman" pitchFamily="18" charset="0"/>
                <a:cs typeface="Times New Roman" pitchFamily="18" charset="0"/>
              </a:rPr>
              <a:t>Quy định</a:t>
            </a:r>
            <a:r>
              <a:rPr lang="en-US" altLang="en-US" sz="2600">
                <a:solidFill>
                  <a:prstClr val="black"/>
                </a:solidFill>
                <a:latin typeface="Times New Roman" pitchFamily="18" charset="0"/>
                <a:cs typeface="Times New Roman" pitchFamily="18" charset="0"/>
              </a:rPr>
              <a:t> vĩ tuyến 17 làm giới tuyến quân sự tạm thời.</a:t>
            </a:r>
          </a:p>
          <a:p>
            <a:pPr marL="457200" marR="0" lvl="0" indent="-457200" algn="l" defTabSz="914400" rtl="0" eaLnBrk="1" fontAlgn="auto" latinLnBrk="0" hangingPunct="1">
              <a:lnSpc>
                <a:spcPct val="150000"/>
              </a:lnSpc>
              <a:spcBef>
                <a:spcPts val="0"/>
              </a:spcBef>
              <a:spcAft>
                <a:spcPts val="0"/>
              </a:spcAft>
              <a:buClrTx/>
              <a:buSzTx/>
              <a:buFontTx/>
              <a:buChar char="-"/>
              <a:tabLst/>
              <a:defRPr/>
            </a:pPr>
            <a:r>
              <a:rPr kumimoji="0" lang="en-US" altLang="en-US" sz="2600" b="0" i="0" u="none" strike="noStrike" kern="1200" cap="none" spc="0" normalizeH="0" baseline="0" noProof="0">
                <a:ln>
                  <a:noFill/>
                </a:ln>
                <a:solidFill>
                  <a:prstClr val="black"/>
                </a:solidFill>
                <a:effectLst/>
                <a:uLnTx/>
                <a:uFillTx/>
                <a:latin typeface="Times New Roman" pitchFamily="18" charset="0"/>
                <a:cs typeface="Times New Roman" pitchFamily="18" charset="0"/>
              </a:rPr>
              <a:t>Quân</a:t>
            </a:r>
            <a:r>
              <a:rPr kumimoji="0" lang="en-US" altLang="en-US" sz="2600" b="0" i="0" u="none" strike="noStrike" kern="1200" cap="none" spc="0" normalizeH="0" noProof="0">
                <a:ln>
                  <a:noFill/>
                </a:ln>
                <a:solidFill>
                  <a:prstClr val="black"/>
                </a:solidFill>
                <a:effectLst/>
                <a:uLnTx/>
                <a:uFillTx/>
                <a:latin typeface="Times New Roman" pitchFamily="18" charset="0"/>
                <a:cs typeface="Times New Roman" pitchFamily="18" charset="0"/>
              </a:rPr>
              <a:t> ta tập kết ra bắc, Pháp rút khỏi miền Bắc chuyển vào miền Nam. Sau 2 năm, Pháp phải rút khỏi miền Nam Việt Nam.</a:t>
            </a:r>
          </a:p>
          <a:p>
            <a:pPr marL="457200" marR="0" lvl="0" indent="-457200" algn="l" defTabSz="914400" rtl="0" eaLnBrk="1" fontAlgn="auto" latinLnBrk="0" hangingPunct="1">
              <a:lnSpc>
                <a:spcPct val="150000"/>
              </a:lnSpc>
              <a:spcBef>
                <a:spcPts val="0"/>
              </a:spcBef>
              <a:spcAft>
                <a:spcPts val="0"/>
              </a:spcAft>
              <a:buClrTx/>
              <a:buSzTx/>
              <a:buFontTx/>
              <a:buChar char="-"/>
              <a:tabLst/>
              <a:defRPr/>
            </a:pPr>
            <a:r>
              <a:rPr lang="en-US" altLang="en-US" sz="2600" baseline="0">
                <a:solidFill>
                  <a:prstClr val="black"/>
                </a:solidFill>
                <a:latin typeface="Times New Roman" pitchFamily="18" charset="0"/>
                <a:cs typeface="Times New Roman" pitchFamily="18" charset="0"/>
              </a:rPr>
              <a:t>7/1956</a:t>
            </a:r>
            <a:r>
              <a:rPr lang="en-US" altLang="en-US" sz="2600">
                <a:solidFill>
                  <a:prstClr val="black"/>
                </a:solidFill>
                <a:latin typeface="Times New Roman" pitchFamily="18" charset="0"/>
                <a:cs typeface="Times New Roman" pitchFamily="18" charset="0"/>
              </a:rPr>
              <a:t> tiến hành tổng tuyển cử, thống nhất đất nước.</a:t>
            </a:r>
          </a:p>
          <a:p>
            <a:pPr marR="0" lvl="0" algn="l" defTabSz="914400" rtl="0" eaLnBrk="1" fontAlgn="auto" latinLnBrk="0" hangingPunct="1">
              <a:lnSpc>
                <a:spcPct val="150000"/>
              </a:lnSpc>
              <a:spcBef>
                <a:spcPts val="0"/>
              </a:spcBef>
              <a:spcAft>
                <a:spcPts val="0"/>
              </a:spcAft>
              <a:buClrTx/>
              <a:buSzTx/>
              <a:tabLst/>
              <a:defRPr/>
            </a:pPr>
            <a:r>
              <a:rPr kumimoji="0" lang="en-US" altLang="en-US" sz="2600" b="1" i="0" u="none" strike="noStrike" kern="1200" cap="none" spc="0" normalizeH="0" baseline="0" noProof="0">
                <a:ln>
                  <a:noFill/>
                </a:ln>
                <a:solidFill>
                  <a:prstClr val="black"/>
                </a:solidFill>
                <a:effectLst/>
                <a:uLnTx/>
                <a:uFillTx/>
                <a:latin typeface="Times New Roman" pitchFamily="18" charset="0"/>
                <a:cs typeface="Times New Roman" pitchFamily="18" charset="0"/>
              </a:rPr>
              <a:t>2.</a:t>
            </a:r>
            <a:r>
              <a:rPr kumimoji="0" lang="en-US" altLang="en-US" sz="2600" b="1" i="0" u="none" strike="noStrike" kern="1200" cap="none" spc="0" normalizeH="0" noProof="0">
                <a:ln>
                  <a:noFill/>
                </a:ln>
                <a:solidFill>
                  <a:prstClr val="black"/>
                </a:solidFill>
                <a:effectLst/>
                <a:uLnTx/>
                <a:uFillTx/>
                <a:latin typeface="Times New Roman" pitchFamily="18" charset="0"/>
                <a:cs typeface="Times New Roman" pitchFamily="18" charset="0"/>
              </a:rPr>
              <a:t> Tình hình nước ta sau Hiệp định:</a:t>
            </a:r>
          </a:p>
          <a:p>
            <a:pPr marL="457200" marR="0" lvl="0" indent="-457200" algn="l" defTabSz="914400" rtl="0" eaLnBrk="1" fontAlgn="auto" latinLnBrk="0" hangingPunct="1">
              <a:lnSpc>
                <a:spcPct val="150000"/>
              </a:lnSpc>
              <a:spcBef>
                <a:spcPts val="0"/>
              </a:spcBef>
              <a:spcAft>
                <a:spcPts val="0"/>
              </a:spcAft>
              <a:buClrTx/>
              <a:buSzTx/>
              <a:buFontTx/>
              <a:buChar char="-"/>
              <a:tabLst/>
              <a:defRPr/>
            </a:pPr>
            <a:r>
              <a:rPr lang="en-US" altLang="en-US" sz="2600">
                <a:solidFill>
                  <a:prstClr val="black"/>
                </a:solidFill>
                <a:latin typeface="Times New Roman" pitchFamily="18" charset="0"/>
                <a:cs typeface="Times New Roman" pitchFamily="18" charset="0"/>
              </a:rPr>
              <a:t>Miền Bắc được giải phóng, tiến hành xây dựng chủ nghĩa xã hội.</a:t>
            </a:r>
          </a:p>
          <a:p>
            <a:pPr marL="457200" marR="0" lvl="0" indent="-457200" algn="l" defTabSz="914400" rtl="0" eaLnBrk="1" fontAlgn="auto" latinLnBrk="0" hangingPunct="1">
              <a:lnSpc>
                <a:spcPct val="150000"/>
              </a:lnSpc>
              <a:spcBef>
                <a:spcPts val="0"/>
              </a:spcBef>
              <a:spcAft>
                <a:spcPts val="0"/>
              </a:spcAft>
              <a:buClrTx/>
              <a:buSzTx/>
              <a:buFontTx/>
              <a:buChar char="-"/>
              <a:tabLst/>
              <a:defRPr/>
            </a:pPr>
            <a:r>
              <a:rPr kumimoji="0" lang="en-US" altLang="en-US" sz="2600" b="0" i="0" u="none" strike="noStrike" kern="1200" cap="none" spc="0" normalizeH="0" baseline="0" noProof="0">
                <a:ln>
                  <a:noFill/>
                </a:ln>
                <a:solidFill>
                  <a:prstClr val="black"/>
                </a:solidFill>
                <a:effectLst/>
                <a:uLnTx/>
                <a:uFillTx/>
                <a:latin typeface="Times New Roman" pitchFamily="18" charset="0"/>
                <a:cs typeface="Times New Roman" pitchFamily="18" charset="0"/>
              </a:rPr>
              <a:t>Mĩ – Diệm</a:t>
            </a:r>
            <a:r>
              <a:rPr kumimoji="0" lang="en-US" altLang="en-US" sz="2600" b="0" i="0" u="none" strike="noStrike" kern="1200" cap="none" spc="0" normalizeH="0" noProof="0">
                <a:ln>
                  <a:noFill/>
                </a:ln>
                <a:solidFill>
                  <a:prstClr val="black"/>
                </a:solidFill>
                <a:effectLst/>
                <a:uLnTx/>
                <a:uFillTx/>
                <a:latin typeface="Times New Roman" pitchFamily="18" charset="0"/>
                <a:cs typeface="Times New Roman" pitchFamily="18" charset="0"/>
              </a:rPr>
              <a:t> âm mưu chia cắt lâu dài đất nước ta, tàn sát nhân dân miền Nam. Nhân dân ta phải cầm vũ khí đứng lên chống Mĩ – Diệm.</a:t>
            </a:r>
            <a:endParaRPr kumimoji="0" lang="en-US" altLang="en-US" sz="2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81591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868" y="1"/>
            <a:ext cx="7301132" cy="3263704"/>
          </a:xfrm>
          <a:prstGeom prst="rect">
            <a:avLst/>
          </a:prstGeom>
        </p:spPr>
      </p:pic>
      <p:sp>
        <p:nvSpPr>
          <p:cNvPr id="4" name="Parallelogram 3"/>
          <p:cNvSpPr/>
          <p:nvPr/>
        </p:nvSpPr>
        <p:spPr>
          <a:xfrm>
            <a:off x="-844062" y="-35739"/>
            <a:ext cx="6940062" cy="3299444"/>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gular Pentagon 7"/>
          <p:cNvSpPr/>
          <p:nvPr/>
        </p:nvSpPr>
        <p:spPr>
          <a:xfrm>
            <a:off x="375311" y="238489"/>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263704"/>
            <a:ext cx="12192000" cy="359429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9936" y="274227"/>
            <a:ext cx="4380932" cy="1200329"/>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9" name="TextBox 8"/>
          <p:cNvSpPr txBox="1"/>
          <p:nvPr/>
        </p:nvSpPr>
        <p:spPr>
          <a:xfrm>
            <a:off x="873456" y="2173120"/>
            <a:ext cx="4490113" cy="1323439"/>
          </a:xfrm>
          <a:prstGeom prst="rect">
            <a:avLst/>
          </a:prstGeom>
          <a:noFill/>
        </p:spPr>
        <p:txBody>
          <a:bodyPr wrap="square" rtlCol="0">
            <a:spAutoFit/>
          </a:bodyPr>
          <a:lstStyle/>
          <a:p>
            <a:pPr algn="r"/>
            <a:r>
              <a:rPr lang="en-US" sz="2000">
                <a:latin typeface="Times New Roman" panose="02020603050405020304" pitchFamily="18" charset="0"/>
                <a:cs typeface="Times New Roman" panose="02020603050405020304" pitchFamily="18" charset="0"/>
              </a:rPr>
              <a:t>Hình ảnh cầu Hiền L</a:t>
            </a:r>
            <a:r>
              <a:rPr lang="vi-VN" sz="2000">
                <a:latin typeface="Times New Roman" panose="02020603050405020304" pitchFamily="18" charset="0"/>
                <a:cs typeface="Times New Roman" panose="02020603050405020304" pitchFamily="18" charset="0"/>
              </a:rPr>
              <a:t>ươ</a:t>
            </a:r>
            <a:r>
              <a:rPr lang="en-US" sz="2000">
                <a:latin typeface="Times New Roman" panose="02020603050405020304" pitchFamily="18" charset="0"/>
                <a:cs typeface="Times New Roman" panose="02020603050405020304" pitchFamily="18" charset="0"/>
              </a:rPr>
              <a:t>ng bắt qua sông Bến Hải, giới tuyến quân sự tạm thời giữa hai miền Nam – Bắc.</a:t>
            </a:r>
          </a:p>
          <a:p>
            <a:pPr algn="r"/>
            <a:endParaRPr lang="en-US"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1043850" y="3591300"/>
            <a:ext cx="6722108" cy="523220"/>
          </a:xfrm>
          <a:prstGeom prst="rect">
            <a:avLst/>
          </a:prstGeom>
          <a:solidFill>
            <a:schemeClr val="accent4">
              <a:lumMod val="20000"/>
              <a:lumOff val="80000"/>
            </a:schemeClr>
          </a:solidFill>
        </p:spPr>
        <p:txBody>
          <a:bodyPr wrap="square" rtlCol="0">
            <a:spAutoFit/>
          </a:bodyPr>
          <a:lstStyle/>
          <a:p>
            <a:pPr>
              <a:spcBef>
                <a:spcPct val="50000"/>
              </a:spcBef>
              <a:buFontTx/>
              <a:buNone/>
            </a:pPr>
            <a:r>
              <a:rPr lang="en-US" altLang="en-US" sz="2800">
                <a:latin typeface="Times New Roman" panose="02020603050405020304" pitchFamily="18" charset="0"/>
                <a:cs typeface="Times New Roman" panose="02020603050405020304" pitchFamily="18" charset="0"/>
              </a:rPr>
              <a:t>Tại sao Pháp phải kí Hiệp định Giơ - ne - vơ?</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11" y="3374229"/>
            <a:ext cx="754526" cy="743208"/>
          </a:xfrm>
          <a:prstGeom prst="rect">
            <a:avLst/>
          </a:prstGeom>
        </p:spPr>
      </p:pic>
      <p:sp>
        <p:nvSpPr>
          <p:cNvPr id="15" name="TextBox 14"/>
          <p:cNvSpPr txBox="1"/>
          <p:nvPr/>
        </p:nvSpPr>
        <p:spPr>
          <a:xfrm>
            <a:off x="1129837" y="5233268"/>
            <a:ext cx="5663821" cy="523220"/>
          </a:xfrm>
          <a:prstGeom prst="rect">
            <a:avLst/>
          </a:prstGeom>
          <a:solidFill>
            <a:schemeClr val="accent4">
              <a:lumMod val="20000"/>
              <a:lumOff val="80000"/>
            </a:schemeClr>
          </a:solid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Hiệp định được kí vào thời gian nào?</a:t>
            </a:r>
          </a:p>
        </p:txBody>
      </p:sp>
      <p:sp>
        <p:nvSpPr>
          <p:cNvPr id="16" name="TextBox 15"/>
          <p:cNvSpPr txBox="1"/>
          <p:nvPr/>
        </p:nvSpPr>
        <p:spPr>
          <a:xfrm>
            <a:off x="1373874" y="5845162"/>
            <a:ext cx="4722126" cy="52322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Hiệp định kí ngày 21-7-1954</a:t>
            </a:r>
          </a:p>
        </p:txBody>
      </p:sp>
      <p:sp>
        <p:nvSpPr>
          <p:cNvPr id="17" name="TextBox 16"/>
          <p:cNvSpPr txBox="1"/>
          <p:nvPr/>
        </p:nvSpPr>
        <p:spPr>
          <a:xfrm>
            <a:off x="1402591" y="4203025"/>
            <a:ext cx="10486030" cy="954107"/>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Sau khi Pháp thất bại nặng nề ở Điện Biên Phủ, chúng buộc phải kí Hiệp định Giơ - ne - vơ với nước ta.</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57" y="4903515"/>
            <a:ext cx="865964" cy="852974"/>
          </a:xfrm>
          <a:prstGeom prst="rect">
            <a:avLst/>
          </a:prstGeom>
        </p:spPr>
      </p:pic>
    </p:spTree>
    <p:extLst>
      <p:ext uri="{BB962C8B-B14F-4D97-AF65-F5344CB8AC3E}">
        <p14:creationId xmlns:p14="http://schemas.microsoft.com/office/powerpoint/2010/main" val="3674814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V="1">
            <a:off x="0" y="-1"/>
            <a:ext cx="12192000" cy="6858000"/>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gn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652" y="358305"/>
            <a:ext cx="9460696" cy="536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375052" y="5957184"/>
            <a:ext cx="7540283" cy="584775"/>
          </a:xfrm>
          <a:prstGeom prst="rect">
            <a:avLst/>
          </a:prstGeom>
          <a:noFill/>
        </p:spPr>
        <p:txBody>
          <a:bodyPr wrap="square" rtlCol="0">
            <a:spAutoFit/>
          </a:bodyPr>
          <a:lstStyle/>
          <a:p>
            <a:pPr algn="ctr">
              <a:defRPr/>
            </a:pPr>
            <a:r>
              <a:rPr lang="en-US" sz="3200" b="1">
                <a:solidFill>
                  <a:schemeClr val="tx2">
                    <a:lumMod val="75000"/>
                  </a:schemeClr>
                </a:solidFill>
                <a:latin typeface="Times New Roman" panose="02020603050405020304" pitchFamily="18" charset="0"/>
                <a:cs typeface="Times New Roman" pitchFamily="18" charset="0"/>
              </a:rPr>
              <a:t>Toàn cảnh Hội nghị Giơ – ne – vơ 1954</a:t>
            </a:r>
            <a:endParaRPr lang="en-US" sz="32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72434378"/>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43954" y="858101"/>
            <a:ext cx="2674961" cy="1384995"/>
          </a:xfrm>
          <a:prstGeom prst="rect">
            <a:avLst/>
          </a:prstGeom>
          <a:noFill/>
        </p:spPr>
        <p:txBody>
          <a:bodyPr wrap="square" rtlCol="0">
            <a:spAutoFit/>
          </a:bodyPr>
          <a:lstStyle/>
          <a:p>
            <a:pPr algn="ctr"/>
            <a:r>
              <a:rPr lang="en-US" sz="2800" b="1">
                <a:solidFill>
                  <a:schemeClr val="tx2">
                    <a:lumMod val="75000"/>
                  </a:schemeClr>
                </a:solidFill>
                <a:latin typeface="Times New Roman" pitchFamily="18" charset="0"/>
                <a:cs typeface="Times New Roman" pitchFamily="18" charset="0"/>
              </a:rPr>
              <a:t>Kí Hiệp định Giơ – ne – vơ </a:t>
            </a:r>
          </a:p>
          <a:p>
            <a:pPr algn="ctr"/>
            <a:r>
              <a:rPr lang="en-US" sz="2800" b="1">
                <a:solidFill>
                  <a:schemeClr val="tx2">
                    <a:lumMod val="75000"/>
                  </a:schemeClr>
                </a:solidFill>
                <a:latin typeface="Times New Roman" pitchFamily="18" charset="0"/>
                <a:cs typeface="Times New Roman" pitchFamily="18" charset="0"/>
              </a:rPr>
              <a:t>( 21 – 7 – 1954 )</a:t>
            </a:r>
          </a:p>
        </p:txBody>
      </p:sp>
      <p:sp>
        <p:nvSpPr>
          <p:cNvPr id="5" name="Round Same Side Corner Rectangle 6">
            <a:extLst>
              <a:ext uri="{FF2B5EF4-FFF2-40B4-BE49-F238E27FC236}">
                <a16:creationId xmlns:a16="http://schemas.microsoft.com/office/drawing/2014/main" id="{11207448-F26A-4EF1-8764-2D6798600849}"/>
              </a:ext>
            </a:extLst>
          </p:cNvPr>
          <p:cNvSpPr/>
          <p:nvPr/>
        </p:nvSpPr>
        <p:spPr>
          <a:xfrm rot="18900000">
            <a:off x="277300" y="728154"/>
            <a:ext cx="146557" cy="5072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TextBox 5"/>
          <p:cNvSpPr txBox="1"/>
          <p:nvPr/>
        </p:nvSpPr>
        <p:spPr>
          <a:xfrm>
            <a:off x="146715" y="2400517"/>
            <a:ext cx="2944930" cy="3816429"/>
          </a:xfrm>
          <a:prstGeom prst="rect">
            <a:avLst/>
          </a:prstGeom>
          <a:noFill/>
        </p:spPr>
        <p:txBody>
          <a:bodyPr wrap="square" rtlCol="0">
            <a:spAutoFit/>
          </a:bodyPr>
          <a:lstStyle/>
          <a:p>
            <a:pPr lvl="0"/>
            <a:r>
              <a:rPr lang="en-US" sz="2200">
                <a:solidFill>
                  <a:schemeClr val="bg2">
                    <a:lumMod val="25000"/>
                  </a:schemeClr>
                </a:solidFill>
                <a:latin typeface="Times New Roman" panose="02020603050405020304" pitchFamily="18" charset="0"/>
                <a:cs typeface="Times New Roman" panose="02020603050405020304" pitchFamily="18" charset="0"/>
              </a:rPr>
              <a:t>Thứ trưởng Quốc phòng Tạ Quang Bửu thay mặt Bộ Tổng tư lệnh Quân đội Nhân dân Việt Nam ký Hiệp định đình chiến</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1954. </a:t>
            </a:r>
          </a:p>
          <a:p>
            <a:pPr lvl="0"/>
            <a:endParaRPr lang="en-US" sz="2200">
              <a:solidFill>
                <a:schemeClr val="bg2">
                  <a:lumMod val="25000"/>
                </a:schemeClr>
              </a:solidFill>
              <a:latin typeface="Times New Roman" panose="02020603050405020304" pitchFamily="18" charset="0"/>
              <a:cs typeface="Times New Roman" panose="02020603050405020304" pitchFamily="18" charset="0"/>
            </a:endParaRPr>
          </a:p>
          <a:p>
            <a:pPr lvl="0"/>
            <a:r>
              <a:rPr lang="en-US" sz="2200">
                <a:solidFill>
                  <a:schemeClr val="bg2">
                    <a:lumMod val="25000"/>
                  </a:schemeClr>
                </a:solidFill>
                <a:latin typeface="Times New Roman" panose="02020603050405020304" pitchFamily="18" charset="0"/>
                <a:cs typeface="Times New Roman" panose="02020603050405020304" pitchFamily="18" charset="0"/>
              </a:rPr>
              <a:t>Người mặc áo trắng là Paul Boncour, Tổng Thư ký Hội nghị </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a:t>
            </a:r>
          </a:p>
        </p:txBody>
      </p:sp>
      <p:pic>
        <p:nvPicPr>
          <p:cNvPr id="7" name="Picture 4" descr="genev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359" y="692624"/>
            <a:ext cx="8212114" cy="550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84229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8CB1288C-5251-4022-86EC-22E0F99AB12D}"/>
              </a:ext>
            </a:extLst>
          </p:cNvPr>
          <p:cNvPicPr>
            <a:picLocks noChangeAspect="1"/>
          </p:cNvPicPr>
          <p:nvPr/>
        </p:nvPicPr>
        <p:blipFill>
          <a:blip r:embed="rId3"/>
          <a:stretch>
            <a:fillRect/>
          </a:stretch>
        </p:blipFill>
        <p:spPr>
          <a:xfrm>
            <a:off x="10782367" y="4954137"/>
            <a:ext cx="1582503" cy="2019434"/>
          </a:xfrm>
          <a:prstGeom prst="rect">
            <a:avLst/>
          </a:prstGeom>
        </p:spPr>
      </p:pic>
      <p:sp>
        <p:nvSpPr>
          <p:cNvPr id="3" name="Regular Pentagon 2"/>
          <p:cNvSpPr/>
          <p:nvPr/>
        </p:nvSpPr>
        <p:spPr>
          <a:xfrm>
            <a:off x="509935" y="202751"/>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4559" y="238489"/>
            <a:ext cx="7787903"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2" name="TextBox 1"/>
          <p:cNvSpPr txBox="1"/>
          <p:nvPr/>
        </p:nvSpPr>
        <p:spPr>
          <a:xfrm>
            <a:off x="1031962" y="1042703"/>
            <a:ext cx="9437087" cy="553998"/>
          </a:xfrm>
          <a:prstGeom prst="rect">
            <a:avLst/>
          </a:prstGeom>
          <a:noFill/>
        </p:spPr>
        <p:txBody>
          <a:bodyPr wrap="square" rtlCol="0">
            <a:spAutoFit/>
          </a:bodyPr>
          <a:lstStyle/>
          <a:p>
            <a:r>
              <a:rPr lang="en-US" sz="3000" b="1" i="1">
                <a:solidFill>
                  <a:schemeClr val="accent5">
                    <a:lumMod val="75000"/>
                  </a:schemeClr>
                </a:solidFill>
                <a:latin typeface="Times New Roman" pitchFamily="18" charset="0"/>
                <a:cs typeface="Times New Roman" pitchFamily="18" charset="0"/>
                <a:sym typeface="Wingdings"/>
              </a:rPr>
              <a:t> Nội dung cơ bản của Hiệp định Giơ – ne – vơ là gì?</a:t>
            </a:r>
            <a:endParaRPr lang="en-US" sz="3000" b="1" i="1">
              <a:solidFill>
                <a:schemeClr val="accent5">
                  <a:lumMod val="75000"/>
                </a:schemeClr>
              </a:solidFill>
              <a:latin typeface="Times New Roman" pitchFamily="18" charset="0"/>
              <a:cs typeface="Times New Roman" pitchFamily="18" charset="0"/>
            </a:endParaRPr>
          </a:p>
        </p:txBody>
      </p:sp>
      <p:sp>
        <p:nvSpPr>
          <p:cNvPr id="5" name="TextBox 4"/>
          <p:cNvSpPr txBox="1"/>
          <p:nvPr/>
        </p:nvSpPr>
        <p:spPr>
          <a:xfrm>
            <a:off x="332513" y="1664941"/>
            <a:ext cx="11682065" cy="4293483"/>
          </a:xfrm>
          <a:prstGeom prst="rect">
            <a:avLst/>
          </a:prstGeom>
          <a:noFill/>
        </p:spPr>
        <p:txBody>
          <a:bodyPr wrap="square" rtlCol="0">
            <a:spAutoFit/>
          </a:bodyPr>
          <a:lstStyle/>
          <a:p>
            <a:pPr>
              <a:lnSpc>
                <a:spcPct val="150000"/>
              </a:lnSpc>
              <a:buFontTx/>
              <a:buChar char="-"/>
              <a:defRPr/>
            </a:pPr>
            <a:r>
              <a:rPr lang="en-US" sz="2600">
                <a:latin typeface="Times New Roman" pitchFamily="18" charset="0"/>
                <a:cs typeface="Times New Roman" pitchFamily="18" charset="0"/>
              </a:rPr>
              <a:t> Chấm dứt chiến tranh, lập lại hòa bình ở Việt Nam.</a:t>
            </a:r>
          </a:p>
          <a:p>
            <a:pPr>
              <a:lnSpc>
                <a:spcPct val="150000"/>
              </a:lnSpc>
              <a:buFontTx/>
              <a:buChar char="-"/>
              <a:defRPr/>
            </a:pPr>
            <a:r>
              <a:rPr lang="en-US" sz="2600">
                <a:latin typeface="Times New Roman" pitchFamily="18" charset="0"/>
                <a:cs typeface="Times New Roman" pitchFamily="18" charset="0"/>
              </a:rPr>
              <a:t> Theo Hiệp định, sông Bến Hải là giới tuyến phân chia tạm thời hai miền Nam – Bắc.</a:t>
            </a:r>
          </a:p>
          <a:p>
            <a:pPr>
              <a:lnSpc>
                <a:spcPct val="150000"/>
              </a:lnSpc>
              <a:buFontTx/>
              <a:buChar char="-"/>
              <a:defRPr/>
            </a:pPr>
            <a:r>
              <a:rPr lang="en-US" sz="2600">
                <a:latin typeface="Times New Roman" pitchFamily="18" charset="0"/>
                <a:cs typeface="Times New Roman" pitchFamily="18" charset="0"/>
              </a:rPr>
              <a:t> Quân Pháp sẽ rút khỏi miền Bắc, chuyển vào miền Nam.</a:t>
            </a:r>
          </a:p>
          <a:p>
            <a:pPr>
              <a:lnSpc>
                <a:spcPct val="150000"/>
              </a:lnSpc>
              <a:buFontTx/>
              <a:buChar char="-"/>
              <a:defRPr/>
            </a:pPr>
            <a:r>
              <a:rPr lang="en-US" sz="2600">
                <a:latin typeface="Times New Roman" pitchFamily="18" charset="0"/>
                <a:cs typeface="Times New Roman" pitchFamily="18" charset="0"/>
              </a:rPr>
              <a:t> Đến tháng 7 năm 1956, nhân dân hai miền Nam – Bắc sẽ tiến hành Tổng tuyển cử thống nhất đất nước.</a:t>
            </a:r>
          </a:p>
          <a:p>
            <a:pPr>
              <a:lnSpc>
                <a:spcPct val="150000"/>
              </a:lnSpc>
              <a:buFontTx/>
              <a:buChar char="-"/>
              <a:defRPr/>
            </a:pPr>
            <a:r>
              <a:rPr lang="en-US" altLang="en-US" sz="2600">
                <a:latin typeface="Times New Roman" panose="02020603050405020304" pitchFamily="18" charset="0"/>
                <a:cs typeface="Times New Roman" panose="02020603050405020304" pitchFamily="18" charset="0"/>
              </a:rPr>
              <a:t> Nguyện vọng của nhân dân ta là: Đến tháng 7 năm 1956, đất nước sẽ được thống nhất, gia đình sẽ được sum họp.</a:t>
            </a:r>
          </a:p>
        </p:txBody>
      </p:sp>
    </p:spTree>
    <p:extLst>
      <p:ext uri="{BB962C8B-B14F-4D97-AF65-F5344CB8AC3E}">
        <p14:creationId xmlns:p14="http://schemas.microsoft.com/office/powerpoint/2010/main" val="28347634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3" y="509232"/>
            <a:ext cx="4230807" cy="60323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864824" y="509231"/>
            <a:ext cx="4258101" cy="60323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2569_ban_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14" y="417962"/>
            <a:ext cx="4401403"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06705" y="1126751"/>
            <a:ext cx="1385249" cy="4524315"/>
          </a:xfrm>
          <a:prstGeom prst="rect">
            <a:avLst/>
          </a:prstGeom>
          <a:noFill/>
        </p:spPr>
        <p:txBody>
          <a:bodyPr wrap="square" rtlCol="0">
            <a:spAutoFit/>
          </a:bodyPr>
          <a:lstStyle/>
          <a:p>
            <a:pPr algn="ctr">
              <a:lnSpc>
                <a:spcPct val="150000"/>
              </a:lnSpc>
            </a:pPr>
            <a:r>
              <a:rPr lang="en-US" sz="3200" b="1">
                <a:latin typeface="Times New Roman" panose="02020603050405020304" pitchFamily="18" charset="0"/>
                <a:cs typeface="Times New Roman" panose="02020603050405020304" pitchFamily="18" charset="0"/>
              </a:rPr>
              <a:t>Bản </a:t>
            </a:r>
          </a:p>
          <a:p>
            <a:pPr algn="ctr">
              <a:lnSpc>
                <a:spcPct val="150000"/>
              </a:lnSpc>
            </a:pPr>
            <a:r>
              <a:rPr lang="en-US" sz="3200" b="1">
                <a:latin typeface="Times New Roman" panose="02020603050405020304" pitchFamily="18" charset="0"/>
                <a:cs typeface="Times New Roman" panose="02020603050405020304" pitchFamily="18" charset="0"/>
              </a:rPr>
              <a:t>đồ </a:t>
            </a:r>
          </a:p>
          <a:p>
            <a:pPr algn="ctr">
              <a:lnSpc>
                <a:spcPct val="150000"/>
              </a:lnSpc>
            </a:pPr>
            <a:r>
              <a:rPr lang="en-US" sz="3200" b="1">
                <a:latin typeface="Times New Roman" panose="02020603050405020304" pitchFamily="18" charset="0"/>
                <a:cs typeface="Times New Roman" panose="02020603050405020304" pitchFamily="18" charset="0"/>
              </a:rPr>
              <a:t>hành</a:t>
            </a:r>
          </a:p>
          <a:p>
            <a:pPr algn="ctr">
              <a:lnSpc>
                <a:spcPct val="150000"/>
              </a:lnSpc>
            </a:pPr>
            <a:r>
              <a:rPr lang="en-US" sz="3200" b="1">
                <a:latin typeface="Times New Roman" panose="02020603050405020304" pitchFamily="18" charset="0"/>
                <a:cs typeface="Times New Roman" panose="02020603050405020304" pitchFamily="18" charset="0"/>
              </a:rPr>
              <a:t>chính</a:t>
            </a:r>
          </a:p>
          <a:p>
            <a:pPr algn="ctr">
              <a:lnSpc>
                <a:spcPct val="150000"/>
              </a:lnSpc>
            </a:pPr>
            <a:r>
              <a:rPr lang="en-US" sz="3200" b="1">
                <a:latin typeface="Times New Roman" panose="02020603050405020304" pitchFamily="18" charset="0"/>
                <a:cs typeface="Times New Roman" panose="02020603050405020304" pitchFamily="18" charset="0"/>
              </a:rPr>
              <a:t>Việt</a:t>
            </a:r>
          </a:p>
          <a:p>
            <a:pPr algn="ctr">
              <a:lnSpc>
                <a:spcPct val="150000"/>
              </a:lnSpc>
            </a:pPr>
            <a:r>
              <a:rPr lang="en-US" sz="3200" b="1">
                <a:latin typeface="Times New Roman" panose="02020603050405020304" pitchFamily="18" charset="0"/>
                <a:cs typeface="Times New Roman" panose="02020603050405020304" pitchFamily="18" charset="0"/>
              </a:rPr>
              <a:t>Nam</a:t>
            </a:r>
          </a:p>
        </p:txBody>
      </p:sp>
      <p:pic>
        <p:nvPicPr>
          <p:cNvPr id="5" name="Picture 3" descr="QuangTri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911" y="417962"/>
            <a:ext cx="4343400"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10235"/>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loud 8"/>
          <p:cNvSpPr/>
          <p:nvPr/>
        </p:nvSpPr>
        <p:spPr>
          <a:xfrm>
            <a:off x="4281055" y="1324360"/>
            <a:ext cx="3457226" cy="786782"/>
          </a:xfrm>
          <a:prstGeom prst="cloud">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gular Pentagon 1"/>
          <p:cNvSpPr/>
          <p:nvPr/>
        </p:nvSpPr>
        <p:spPr>
          <a:xfrm>
            <a:off x="250623" y="209939"/>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39217"/>
            <a:ext cx="11363619"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3912565" y="1378424"/>
            <a:ext cx="4258102" cy="553998"/>
          </a:xfrm>
          <a:prstGeom prst="rect">
            <a:avLst/>
          </a:prstGeom>
          <a:noFill/>
        </p:spPr>
        <p:txBody>
          <a:bodyPr wrap="square" rtlCol="0">
            <a:spAutoFit/>
          </a:bodyPr>
          <a:lstStyle/>
          <a:p>
            <a:pPr algn="ctr"/>
            <a:r>
              <a:rPr lang="en-US" sz="3000" b="1" i="1">
                <a:latin typeface="Times New Roman" panose="02020603050405020304" pitchFamily="18" charset="0"/>
                <a:cs typeface="Times New Roman" panose="02020603050405020304" pitchFamily="18" charset="0"/>
              </a:rPr>
              <a:t>Trả lời câu hỏi</a:t>
            </a:r>
          </a:p>
        </p:txBody>
      </p:sp>
      <p:sp>
        <p:nvSpPr>
          <p:cNvPr id="6" name="TextBox 5"/>
          <p:cNvSpPr txBox="1"/>
          <p:nvPr/>
        </p:nvSpPr>
        <p:spPr>
          <a:xfrm>
            <a:off x="359807" y="2714856"/>
            <a:ext cx="3406975" cy="2677656"/>
          </a:xfrm>
          <a:prstGeom prst="rect">
            <a:avLst/>
          </a:prstGeom>
          <a:noFill/>
        </p:spPr>
        <p:txBody>
          <a:bodyPr wrap="square" rtlCol="0">
            <a:spAutoFit/>
          </a:bodyPr>
          <a:lstStyle/>
          <a:p>
            <a:pPr algn="ctr"/>
            <a:r>
              <a:rPr lang="en-US" altLang="en-US" sz="2800" u="sng">
                <a:solidFill>
                  <a:srgbClr val="0D0D0D"/>
                </a:solidFill>
                <a:latin typeface="Times New Roman" panose="02020603050405020304" pitchFamily="18" charset="0"/>
                <a:cs typeface="Times New Roman" panose="02020603050405020304" pitchFamily="18" charset="0"/>
              </a:rPr>
              <a:t>Câu 1</a:t>
            </a:r>
          </a:p>
          <a:p>
            <a:pPr algn="ctr"/>
            <a:endParaRPr lang="en-US" altLang="en-US" sz="2800">
              <a:solidFill>
                <a:srgbClr val="0D0D0D"/>
              </a:solidFill>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tình hình nước ta sau chiến dịch Điện Biên Phủ 1954 ?</a:t>
            </a:r>
          </a:p>
          <a:p>
            <a:pPr algn="ctr"/>
            <a:endParaRPr lang="en-US" sz="2800"/>
          </a:p>
        </p:txBody>
      </p:sp>
      <p:sp>
        <p:nvSpPr>
          <p:cNvPr id="7" name="TextBox 6"/>
          <p:cNvSpPr txBox="1"/>
          <p:nvPr/>
        </p:nvSpPr>
        <p:spPr>
          <a:xfrm>
            <a:off x="4531057" y="2714856"/>
            <a:ext cx="3207224" cy="3539430"/>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2</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những dẫn chứng về việc đế quốc Mĩ cố tình phá hoại Hiệp định</a:t>
            </a:r>
          </a:p>
          <a:p>
            <a:pPr algn="ctr"/>
            <a:r>
              <a:rPr lang="en-US" altLang="en-US" sz="2800">
                <a:solidFill>
                  <a:srgbClr val="0D0D0D"/>
                </a:solidFill>
                <a:latin typeface="Times New Roman" panose="02020603050405020304" pitchFamily="18" charset="0"/>
                <a:cs typeface="Times New Roman" panose="02020603050405020304" pitchFamily="18" charset="0"/>
              </a:rPr>
              <a:t>Giơ - ne - vơ ?</a:t>
            </a:r>
          </a:p>
          <a:p>
            <a:pPr algn="ct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8475259" y="2714856"/>
            <a:ext cx="3343701" cy="2246769"/>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3</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Muốn xóa bỏ chia cắt, dân tộc ta phải làm gì ?</a:t>
            </a:r>
          </a:p>
        </p:txBody>
      </p:sp>
    </p:spTree>
    <p:extLst>
      <p:ext uri="{BB962C8B-B14F-4D97-AF65-F5344CB8AC3E}">
        <p14:creationId xmlns:p14="http://schemas.microsoft.com/office/powerpoint/2010/main" val="7901791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0060"/>
            <a:ext cx="12192001" cy="5697940"/>
          </a:xfrm>
          <a:prstGeom prst="rect">
            <a:avLst/>
          </a:prstGeom>
        </p:spPr>
      </p:pic>
      <p:sp>
        <p:nvSpPr>
          <p:cNvPr id="2" name="TextBox 1"/>
          <p:cNvSpPr txBox="1"/>
          <p:nvPr/>
        </p:nvSpPr>
        <p:spPr>
          <a:xfrm>
            <a:off x="5431809" y="2239315"/>
            <a:ext cx="5090615" cy="353943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Sau năm 1954, Pháp buộc phải kí Hiệp định Giơ - ne - vơ, chấm dứt chiến tranh lập lại hòa bình ở Việt nam. Trong thời gian Pháp rút quân, Mĩ dần thay chân Pháp, vào xâm lượt miền nam, đưa Ngô Đình Diệm lên làm Tổng thống lập ra chính quyền tay sai.</a:t>
            </a:r>
          </a:p>
        </p:txBody>
      </p:sp>
      <p:sp>
        <p:nvSpPr>
          <p:cNvPr id="4" name="TextBox 3"/>
          <p:cNvSpPr txBox="1"/>
          <p:nvPr/>
        </p:nvSpPr>
        <p:spPr>
          <a:xfrm>
            <a:off x="250623" y="2844196"/>
            <a:ext cx="4587507" cy="1569660"/>
          </a:xfrm>
          <a:prstGeom prst="rect">
            <a:avLst/>
          </a:prstGeom>
          <a:noFill/>
        </p:spPr>
        <p:txBody>
          <a:bodyPr wrap="square" rtlCol="0">
            <a:spAutoFit/>
          </a:bodyPr>
          <a:lstStyle/>
          <a:p>
            <a:pPr algn="ctr"/>
            <a:r>
              <a:rPr lang="en-US" altLang="en-US" sz="3200" i="1" u="sng">
                <a:solidFill>
                  <a:schemeClr val="accent5">
                    <a:lumMod val="75000"/>
                  </a:schemeClr>
                </a:solidFill>
                <a:latin typeface="Times New Roman" panose="02020603050405020304" pitchFamily="18" charset="0"/>
                <a:cs typeface="Times New Roman" panose="02020603050405020304" pitchFamily="18" charset="0"/>
              </a:rPr>
              <a:t>Câu 1</a:t>
            </a:r>
            <a:r>
              <a:rPr lang="en-US" altLang="en-US" sz="3200" i="1">
                <a:solidFill>
                  <a:schemeClr val="accent5">
                    <a:lumMod val="75000"/>
                  </a:schemeClr>
                </a:solidFill>
                <a:latin typeface="Times New Roman" panose="02020603050405020304" pitchFamily="18" charset="0"/>
                <a:cs typeface="Times New Roman" panose="02020603050405020304" pitchFamily="18" charset="0"/>
              </a:rPr>
              <a:t>: Nêu tình hình nước ta sau chiến dịch </a:t>
            </a:r>
          </a:p>
          <a:p>
            <a:pPr algn="ctr"/>
            <a:r>
              <a:rPr lang="en-US" altLang="en-US" sz="3200" i="1">
                <a:solidFill>
                  <a:schemeClr val="accent5">
                    <a:lumMod val="75000"/>
                  </a:schemeClr>
                </a:solidFill>
                <a:latin typeface="Times New Roman" panose="02020603050405020304" pitchFamily="18" charset="0"/>
                <a:cs typeface="Times New Roman" panose="02020603050405020304" pitchFamily="18" charset="0"/>
              </a:rPr>
              <a:t>Điện Biên Phủ 1954 ?</a:t>
            </a:r>
          </a:p>
        </p:txBody>
      </p:sp>
      <p:sp>
        <p:nvSpPr>
          <p:cNvPr id="6" name="Regular Pentagon 5"/>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2187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ygsgymd">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4886</TotalTime>
  <Words>1097</Words>
  <Application>Microsoft Office PowerPoint</Application>
  <PresentationFormat>Widescreen</PresentationFormat>
  <Paragraphs>98</Paragraphs>
  <Slides>24</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DengXian</vt:lpstr>
      <vt:lpstr>微软雅黑</vt:lpstr>
      <vt:lpstr>Arial</vt:lpstr>
      <vt:lpstr>Calibri</vt:lpstr>
      <vt:lpstr>Times New Roman</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Admin</dc:creator>
  <cp:keywords>www.freeppt7.com</cp:keywords>
  <dc:description>9Slide.vn</dc:description>
  <cp:lastModifiedBy>PC</cp:lastModifiedBy>
  <cp:revision>745</cp:revision>
  <dcterms:created xsi:type="dcterms:W3CDTF">2018-06-17T04:53:58Z</dcterms:created>
  <dcterms:modified xsi:type="dcterms:W3CDTF">2022-01-27T13:41:03Z</dcterms:modified>
  <cp:category>9Slide.vn</cp:category>
</cp:coreProperties>
</file>